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1"/>
  </p:notesMasterIdLst>
  <p:sldIdLst>
    <p:sldId id="256" r:id="rId2"/>
    <p:sldId id="259" r:id="rId3"/>
    <p:sldId id="606" r:id="rId4"/>
    <p:sldId id="607" r:id="rId5"/>
    <p:sldId id="608" r:id="rId6"/>
    <p:sldId id="609" r:id="rId7"/>
    <p:sldId id="610" r:id="rId8"/>
    <p:sldId id="611" r:id="rId9"/>
    <p:sldId id="612" r:id="rId10"/>
    <p:sldId id="613" r:id="rId11"/>
    <p:sldId id="614" r:id="rId12"/>
    <p:sldId id="615" r:id="rId13"/>
    <p:sldId id="616" r:id="rId14"/>
    <p:sldId id="617" r:id="rId15"/>
    <p:sldId id="618" r:id="rId16"/>
    <p:sldId id="619" r:id="rId17"/>
    <p:sldId id="620" r:id="rId18"/>
    <p:sldId id="621" r:id="rId19"/>
    <p:sldId id="622" r:id="rId20"/>
    <p:sldId id="623" r:id="rId21"/>
    <p:sldId id="624" r:id="rId22"/>
    <p:sldId id="625" r:id="rId23"/>
    <p:sldId id="626" r:id="rId24"/>
    <p:sldId id="627" r:id="rId25"/>
    <p:sldId id="628" r:id="rId26"/>
    <p:sldId id="629" r:id="rId27"/>
    <p:sldId id="631" r:id="rId28"/>
    <p:sldId id="630" r:id="rId29"/>
    <p:sldId id="257" r:id="rId3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77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85CFABC0-8B6E-432D-B7A6-F76C5489F60C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FDE5754F-D8B6-4E14-B885-E785B068CADE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E5754F-D8B6-4E14-B885-E785B068CADE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E5754F-D8B6-4E14-B885-E785B068CADE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E5754F-D8B6-4E14-B885-E785B068CADE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E5754F-D8B6-4E14-B885-E785B068CADE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E5754F-D8B6-4E14-B885-E785B068CADE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E5754F-D8B6-4E14-B885-E785B068CADE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E5754F-D8B6-4E14-B885-E785B068CADE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E5754F-D8B6-4E14-B885-E785B068CADE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E5754F-D8B6-4E14-B885-E785B068CADE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E5754F-D8B6-4E14-B885-E785B068CADE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E5754F-D8B6-4E14-B885-E785B068CADE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E5754F-D8B6-4E14-B885-E785B068CADE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E5754F-D8B6-4E14-B885-E785B068CADE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E5754F-D8B6-4E14-B885-E785B068CADE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E5754F-D8B6-4E14-B885-E785B068CADE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E5754F-D8B6-4E14-B885-E785B068CADE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E5754F-D8B6-4E14-B885-E785B068CADE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E5754F-D8B6-4E14-B885-E785B068CADE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E5754F-D8B6-4E14-B885-E785B068CADE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E5754F-D8B6-4E14-B885-E785B068CADE}" type="slidenum">
              <a:rPr lang="zh-CN" altLang="en-US" smtClean="0"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E5754F-D8B6-4E14-B885-E785B068CADE}" type="slidenum">
              <a:rPr lang="zh-CN" altLang="en-US" smtClean="0"/>
              <a:t>28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E5754F-D8B6-4E14-B885-E785B068CADE}" type="slidenum">
              <a:rPr lang="zh-CN" altLang="en-US" smtClean="0"/>
              <a:t>29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E5754F-D8B6-4E14-B885-E785B068CADE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E5754F-D8B6-4E14-B885-E785B068CADE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E5754F-D8B6-4E14-B885-E785B068CADE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E5754F-D8B6-4E14-B885-E785B068CADE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E5754F-D8B6-4E14-B885-E785B068CADE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E5754F-D8B6-4E14-B885-E785B068CADE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E5754F-D8B6-4E14-B885-E785B068CADE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 userDrawn="1"/>
        </p:nvGrpSpPr>
        <p:grpSpPr>
          <a:xfrm rot="10800000">
            <a:off x="0" y="0"/>
            <a:ext cx="457200" cy="1065988"/>
            <a:chOff x="11080812" y="2484120"/>
            <a:chExt cx="1111188" cy="2590800"/>
          </a:xfrm>
        </p:grpSpPr>
        <p:sp>
          <p:nvSpPr>
            <p:cNvPr id="12" name="任意多边形: 形状 11"/>
            <p:cNvSpPr/>
            <p:nvPr userDrawn="1"/>
          </p:nvSpPr>
          <p:spPr>
            <a:xfrm>
              <a:off x="11080812" y="2852544"/>
              <a:ext cx="1111188" cy="2222376"/>
            </a:xfrm>
            <a:custGeom>
              <a:avLst/>
              <a:gdLst>
                <a:gd name="connsiteX0" fmla="*/ 1524000 w 1524000"/>
                <a:gd name="connsiteY0" fmla="*/ 0 h 3048000"/>
                <a:gd name="connsiteX1" fmla="*/ 1524000 w 1524000"/>
                <a:gd name="connsiteY1" fmla="*/ 3048000 h 3048000"/>
                <a:gd name="connsiteX2" fmla="*/ 0 w 1524000"/>
                <a:gd name="connsiteY2" fmla="*/ 1524000 h 304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00" h="3048000">
                  <a:moveTo>
                    <a:pt x="1524000" y="0"/>
                  </a:moveTo>
                  <a:lnTo>
                    <a:pt x="1524000" y="3048000"/>
                  </a:lnTo>
                  <a:lnTo>
                    <a:pt x="0" y="1524000"/>
                  </a:lnTo>
                  <a:close/>
                </a:path>
              </a:pathLst>
            </a:custGeom>
            <a:solidFill>
              <a:srgbClr val="403836">
                <a:alpha val="5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任意多边形: 形状 12"/>
            <p:cNvSpPr/>
            <p:nvPr userDrawn="1"/>
          </p:nvSpPr>
          <p:spPr>
            <a:xfrm>
              <a:off x="11262360" y="2484120"/>
              <a:ext cx="929640" cy="1859280"/>
            </a:xfrm>
            <a:custGeom>
              <a:avLst/>
              <a:gdLst>
                <a:gd name="connsiteX0" fmla="*/ 914400 w 914400"/>
                <a:gd name="connsiteY0" fmla="*/ 0 h 1828800"/>
                <a:gd name="connsiteX1" fmla="*/ 914400 w 914400"/>
                <a:gd name="connsiteY1" fmla="*/ 1828800 h 1828800"/>
                <a:gd name="connsiteX2" fmla="*/ 0 w 914400"/>
                <a:gd name="connsiteY2" fmla="*/ 91440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14400" h="1828800">
                  <a:moveTo>
                    <a:pt x="914400" y="0"/>
                  </a:moveTo>
                  <a:lnTo>
                    <a:pt x="914400" y="18288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4038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2" name="矩形: 圆角 1"/>
          <p:cNvSpPr/>
          <p:nvPr userDrawn="1"/>
        </p:nvSpPr>
        <p:spPr>
          <a:xfrm>
            <a:off x="565150" y="1065988"/>
            <a:ext cx="11061700" cy="530941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1" t="6894" b="14674"/>
          <a:stretch>
            <a:fillRect/>
          </a:stretch>
        </p:blipFill>
        <p:spPr>
          <a:xfrm>
            <a:off x="355600" y="724507"/>
            <a:ext cx="12192000" cy="685800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5713733" y="2153088"/>
            <a:ext cx="5707313" cy="2000419"/>
            <a:chOff x="421012" y="2866952"/>
            <a:chExt cx="4888570" cy="2000419"/>
          </a:xfrm>
        </p:grpSpPr>
        <p:sp>
          <p:nvSpPr>
            <p:cNvPr id="7" name="文本框 6"/>
            <p:cNvSpPr txBox="1"/>
            <p:nvPr/>
          </p:nvSpPr>
          <p:spPr>
            <a:xfrm>
              <a:off x="421012" y="2866952"/>
              <a:ext cx="481237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en-US" altLang="zh-CN" sz="4400" b="1" dirty="0">
                  <a:solidFill>
                    <a:srgbClr val="403836"/>
                  </a:solidFill>
                  <a:cs typeface="+mn-ea"/>
                  <a:sym typeface="+mn-lt"/>
                </a:rPr>
                <a:t>《</a:t>
              </a:r>
              <a:r>
                <a:rPr lang="zh-CN" altLang="en-US" sz="4400" b="1" dirty="0">
                  <a:solidFill>
                    <a:srgbClr val="403836"/>
                  </a:solidFill>
                  <a:cs typeface="+mn-ea"/>
                  <a:sym typeface="+mn-lt"/>
                </a:rPr>
                <a:t>漫步世界名著花园</a:t>
              </a:r>
              <a:r>
                <a:rPr lang="en-US" altLang="zh-CN" sz="4400" b="1" dirty="0">
                  <a:solidFill>
                    <a:srgbClr val="403836"/>
                  </a:solidFill>
                  <a:cs typeface="+mn-ea"/>
                  <a:sym typeface="+mn-lt"/>
                </a:rPr>
                <a:t>》</a:t>
              </a:r>
              <a:endPara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403836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752564" y="3750784"/>
              <a:ext cx="45570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语文精品课件 </a:t>
              </a:r>
              <a:r>
                <a:rPr lang="zh-CN" altLang="en-US" sz="2800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+mn-ea"/>
                  <a:sym typeface="+mn-lt"/>
                </a:rPr>
                <a:t>六</a:t>
              </a: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年级下册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766529" y="4528817"/>
              <a:ext cx="4529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授课老师：某某 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| </a:t>
              </a: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授课时间：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20XX.XX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" name="矩形: 圆角 9"/>
            <p:cNvSpPr/>
            <p:nvPr/>
          </p:nvSpPr>
          <p:spPr>
            <a:xfrm rot="10800000" flipH="1" flipV="1">
              <a:off x="828764" y="4388395"/>
              <a:ext cx="4404619" cy="47068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 flipH="1">
            <a:off x="7639410" y="4971364"/>
            <a:ext cx="2467179" cy="321642"/>
            <a:chOff x="10185400" y="5731858"/>
            <a:chExt cx="1384360" cy="321642"/>
          </a:xfrm>
        </p:grpSpPr>
        <p:sp>
          <p:nvSpPr>
            <p:cNvPr id="12" name="矩形 11"/>
            <p:cNvSpPr/>
            <p:nvPr/>
          </p:nvSpPr>
          <p:spPr>
            <a:xfrm flipH="1">
              <a:off x="10185400" y="5731858"/>
              <a:ext cx="1384360" cy="321642"/>
            </a:xfrm>
            <a:prstGeom prst="rect">
              <a:avLst/>
            </a:prstGeom>
            <a:noFill/>
            <a:ln w="19050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ffectLst>
              <a:outerShdw blurRad="381000" algn="ctr" rotWithShape="0">
                <a:prstClr val="black">
                  <a:alpha val="2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 flipH="1">
              <a:off x="10458064" y="5731858"/>
              <a:ext cx="8390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某某小学</a:t>
              </a:r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6117118" y="1436996"/>
            <a:ext cx="31133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cs typeface="+mn-ea"/>
                <a:sym typeface="+mn-lt"/>
              </a:rPr>
              <a:t>快乐读书吧</a:t>
            </a:r>
            <a:r>
              <a:rPr lang="en-US" altLang="zh-CN" sz="3200" b="1" dirty="0">
                <a:cs typeface="+mn-ea"/>
                <a:sym typeface="+mn-lt"/>
              </a:rPr>
              <a:t>——</a:t>
            </a:r>
            <a:endParaRPr lang="zh-CN" altLang="en-US" sz="3200" b="1" dirty="0"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预测理清情节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350804" y="2225993"/>
            <a:ext cx="9490392" cy="2905667"/>
          </a:xfrm>
          <a:prstGeom prst="rect">
            <a:avLst/>
          </a:prstGeom>
          <a:noFill/>
          <a:ln w="57150">
            <a:solidFill>
              <a:schemeClr val="accent4"/>
            </a:solidFill>
            <a:prstDash val="sysDash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通过初读目录“初次航海、再次航海、死里逃生、重返故乡、故地重游”及部分原文，感知鲁滨逊这个人物的形象，初步掌握故事情节。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预测理清情节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419225" y="3239135"/>
            <a:ext cx="9591675" cy="192078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cs typeface="+mn-ea"/>
                <a:sym typeface="+mn-lt"/>
              </a:rPr>
              <a:t>       首次出海的鲁滨逊没有任何的航海经验，他对大海一无所知，那么他会面临哪些困难呢？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5140325" y="2052955"/>
            <a:ext cx="1911350" cy="621452"/>
          </a:xfrm>
          <a:prstGeom prst="rect">
            <a:avLst/>
          </a:prstGeom>
          <a:solidFill>
            <a:srgbClr val="92D050"/>
          </a:solidFill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初次航海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预测理清情节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380014" y="3261995"/>
            <a:ext cx="8979178" cy="66890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cs typeface="+mn-ea"/>
                <a:sym typeface="+mn-lt"/>
              </a:rPr>
              <a:t>    如果你是死里逃生的鲁滨逊，接下来你会怎样做？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4999355" y="2182495"/>
            <a:ext cx="1911350" cy="621452"/>
          </a:xfrm>
          <a:prstGeom prst="rect">
            <a:avLst/>
          </a:prstGeom>
          <a:solidFill>
            <a:srgbClr val="92D050"/>
          </a:solidFill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再次航海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380014" y="4388944"/>
            <a:ext cx="9431972" cy="131523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cs typeface="+mn-ea"/>
                <a:sym typeface="+mn-lt"/>
              </a:rPr>
              <a:t>    主人公后来再次航海，又会有什么在等待着他呢？他能否和上次一样平安归来呢？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ldLvl="0" animBg="1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预测理清情节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037330" y="1616817"/>
            <a:ext cx="4117340" cy="621452"/>
          </a:xfrm>
          <a:prstGeom prst="rect">
            <a:avLst/>
          </a:prstGeom>
          <a:solidFill>
            <a:srgbClr val="92D050"/>
          </a:solidFill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死里逃生、荒岛日记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77999" y="2457694"/>
            <a:ext cx="10481945" cy="131523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cs typeface="+mn-ea"/>
                <a:sym typeface="+mn-lt"/>
              </a:rPr>
              <a:t>       一动也不动地坐着，空想得到那得不到的东西，是毫无用处的。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cs typeface="+mn-ea"/>
                <a:sym typeface="+mn-lt"/>
              </a:rPr>
              <a:t>                                                           ——《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cs typeface="+mn-ea"/>
                <a:sym typeface="+mn-lt"/>
              </a:rPr>
              <a:t>鲁滨逊漂流记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cs typeface="+mn-ea"/>
                <a:sym typeface="+mn-lt"/>
              </a:rPr>
              <a:t>》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181100" y="3912358"/>
            <a:ext cx="10172700" cy="220233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这件事对鲁滨逊的触动很大，我想他之所以能够在孤岛上生活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28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年之久，就是靠着这种精神。无论面对怎样的困境都要坚强勇敢地走出来。因此他开始往积极的一面考虑。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预测理清情节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155701" y="2764790"/>
            <a:ext cx="10138410" cy="27101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cs typeface="+mn-ea"/>
                <a:sym typeface="+mn-lt"/>
              </a:rPr>
              <a:t>        鲁滨逊足足在这个荒岛上生活了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cs typeface="+mn-ea"/>
                <a:sym typeface="+mn-lt"/>
              </a:rPr>
              <a:t>28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cs typeface="+mn-ea"/>
                <a:sym typeface="+mn-lt"/>
              </a:rPr>
              <a:t>年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cs typeface="+mn-ea"/>
                <a:sym typeface="+mn-lt"/>
              </a:rPr>
              <a:t>2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cs typeface="+mn-ea"/>
                <a:sym typeface="+mn-lt"/>
              </a:rPr>
              <a:t>个月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cs typeface="+mn-ea"/>
                <a:sym typeface="+mn-lt"/>
              </a:rPr>
              <a:t>29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cs typeface="+mn-ea"/>
                <a:sym typeface="+mn-lt"/>
              </a:rPr>
              <a:t>天。一艘英国船只因为水手闹事在荒岛附近停靠，鲁滨逊帮助船长解决了闹事的水手后，他搭上了这艘船，重新回到了阔别已久的故乡。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020310" y="1832293"/>
            <a:ext cx="1911350" cy="621452"/>
          </a:xfrm>
          <a:prstGeom prst="rect">
            <a:avLst/>
          </a:prstGeom>
          <a:solidFill>
            <a:srgbClr val="92D050"/>
          </a:solidFill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重回故乡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预测理清情节</a:t>
            </a:r>
          </a:p>
        </p:txBody>
      </p:sp>
      <p:sp>
        <p:nvSpPr>
          <p:cNvPr id="2" name="矩形 4"/>
          <p:cNvSpPr/>
          <p:nvPr/>
        </p:nvSpPr>
        <p:spPr>
          <a:xfrm>
            <a:off x="5090160" y="1610484"/>
            <a:ext cx="2011680" cy="645160"/>
          </a:xfrm>
          <a:prstGeom prst="rect">
            <a:avLst/>
          </a:prstGeom>
          <a:solidFill>
            <a:srgbClr val="92D050"/>
          </a:solidFill>
          <a:ln w="9525"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制定计划</a:t>
            </a:r>
          </a:p>
        </p:txBody>
      </p:sp>
      <p:sp>
        <p:nvSpPr>
          <p:cNvPr id="6" name="文本框 2"/>
          <p:cNvSpPr txBox="1"/>
          <p:nvPr/>
        </p:nvSpPr>
        <p:spPr>
          <a:xfrm>
            <a:off x="3279775" y="2451541"/>
            <a:ext cx="5632450" cy="62145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《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鲁滨逊漂流记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》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阅读计划表</a:t>
            </a:r>
          </a:p>
        </p:txBody>
      </p:sp>
      <p:graphicFrame>
        <p:nvGraphicFramePr>
          <p:cNvPr id="8" name="表格 4"/>
          <p:cNvGraphicFramePr>
            <a:graphicFrameLocks noGrp="1"/>
          </p:cNvGraphicFramePr>
          <p:nvPr/>
        </p:nvGraphicFramePr>
        <p:xfrm>
          <a:off x="1308100" y="3183380"/>
          <a:ext cx="9316402" cy="2609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63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16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284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1800">
                <a:tc>
                  <a:txBody>
                    <a:bodyPr/>
                    <a:lstStyle/>
                    <a:p>
                      <a:endParaRPr lang="zh-CN" altLang="en-US" sz="1800" b="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26" marR="91426" marT="45738" marB="45738"/>
                </a:tc>
                <a:tc>
                  <a:txBody>
                    <a:bodyPr/>
                    <a:lstStyle/>
                    <a:p>
                      <a:endParaRPr lang="zh-CN" altLang="en-US" sz="1800" b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26" marR="91426" marT="45738" marB="45738"/>
                </a:tc>
                <a:tc>
                  <a:txBody>
                    <a:bodyPr/>
                    <a:lstStyle/>
                    <a:p>
                      <a:endParaRPr lang="zh-CN" altLang="en-US" sz="1800" b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26" marR="91426" marT="45738" marB="4573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1800">
                <a:tc>
                  <a:txBody>
                    <a:bodyPr/>
                    <a:lstStyle/>
                    <a:p>
                      <a:endParaRPr lang="zh-CN" altLang="en-US" sz="1800" b="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26" marR="91426" marT="45738" marB="45738"/>
                </a:tc>
                <a:tc>
                  <a:txBody>
                    <a:bodyPr/>
                    <a:lstStyle/>
                    <a:p>
                      <a:endParaRPr lang="zh-CN" altLang="en-US" sz="1800" b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26" marR="91426" marT="45738" marB="45738"/>
                </a:tc>
                <a:tc>
                  <a:txBody>
                    <a:bodyPr/>
                    <a:lstStyle/>
                    <a:p>
                      <a:endParaRPr lang="zh-CN" altLang="en-US" sz="1800" b="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26" marR="91426" marT="45738" marB="4573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1800">
                <a:tc>
                  <a:txBody>
                    <a:bodyPr/>
                    <a:lstStyle/>
                    <a:p>
                      <a:endParaRPr lang="zh-CN" altLang="en-US" sz="1800" b="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26" marR="91426" marT="45738" marB="45738"/>
                </a:tc>
                <a:tc>
                  <a:txBody>
                    <a:bodyPr/>
                    <a:lstStyle/>
                    <a:p>
                      <a:endParaRPr lang="zh-CN" altLang="en-US" sz="1800" b="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26" marR="91426" marT="45738" marB="45738"/>
                </a:tc>
                <a:tc>
                  <a:txBody>
                    <a:bodyPr/>
                    <a:lstStyle/>
                    <a:p>
                      <a:endParaRPr lang="zh-CN" altLang="en-US" sz="1800" b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26" marR="91426" marT="45738" marB="4573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1800">
                <a:tc>
                  <a:txBody>
                    <a:bodyPr/>
                    <a:lstStyle/>
                    <a:p>
                      <a:endParaRPr lang="zh-CN" altLang="en-US" sz="1800" b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26" marR="91426" marT="45738" marB="45738"/>
                </a:tc>
                <a:tc>
                  <a:txBody>
                    <a:bodyPr/>
                    <a:lstStyle/>
                    <a:p>
                      <a:endParaRPr lang="zh-CN" altLang="en-US" sz="1800" b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26" marR="91426" marT="45738" marB="45738"/>
                </a:tc>
                <a:tc>
                  <a:txBody>
                    <a:bodyPr/>
                    <a:lstStyle/>
                    <a:p>
                      <a:endParaRPr lang="zh-CN" altLang="en-US" sz="1800" b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26" marR="91426" marT="45738" marB="4573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1800">
                <a:tc>
                  <a:txBody>
                    <a:bodyPr/>
                    <a:lstStyle/>
                    <a:p>
                      <a:endParaRPr lang="zh-CN" altLang="en-US" sz="1800" b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26" marR="91426" marT="45738" marB="45738"/>
                </a:tc>
                <a:tc>
                  <a:txBody>
                    <a:bodyPr/>
                    <a:lstStyle/>
                    <a:p>
                      <a:endParaRPr lang="zh-CN" altLang="en-US" sz="1800" b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26" marR="91426" marT="45738" marB="45738"/>
                </a:tc>
                <a:tc>
                  <a:txBody>
                    <a:bodyPr/>
                    <a:lstStyle/>
                    <a:p>
                      <a:endParaRPr lang="zh-CN" altLang="en-US" sz="1800" b="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26" marR="91426" marT="45738" marB="45738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" name="文本框 8"/>
          <p:cNvSpPr txBox="1"/>
          <p:nvPr/>
        </p:nvSpPr>
        <p:spPr>
          <a:xfrm>
            <a:off x="1567498" y="3703758"/>
            <a:ext cx="4949825" cy="42107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第一周（ 月 日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— 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月 日）</a:t>
            </a:r>
          </a:p>
        </p:txBody>
      </p:sp>
      <p:sp>
        <p:nvSpPr>
          <p:cNvPr id="12" name="文本框 9"/>
          <p:cNvSpPr txBox="1"/>
          <p:nvPr/>
        </p:nvSpPr>
        <p:spPr>
          <a:xfrm>
            <a:off x="1567498" y="4248354"/>
            <a:ext cx="4949825" cy="42107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第二周（ 月 日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— 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月 日）</a:t>
            </a:r>
          </a:p>
        </p:txBody>
      </p:sp>
      <p:sp>
        <p:nvSpPr>
          <p:cNvPr id="14" name="文本框 10"/>
          <p:cNvSpPr txBox="1"/>
          <p:nvPr/>
        </p:nvSpPr>
        <p:spPr>
          <a:xfrm>
            <a:off x="1567498" y="4792950"/>
            <a:ext cx="4949825" cy="42107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第三周（ 月 日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— 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月 日）</a:t>
            </a:r>
          </a:p>
        </p:txBody>
      </p:sp>
      <p:sp>
        <p:nvSpPr>
          <p:cNvPr id="16" name="文本框 11"/>
          <p:cNvSpPr txBox="1"/>
          <p:nvPr/>
        </p:nvSpPr>
        <p:spPr>
          <a:xfrm>
            <a:off x="1567498" y="5337545"/>
            <a:ext cx="4949825" cy="42107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第四周（ 月 日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— 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月 日）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预测理清情节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989965" y="3152706"/>
            <a:ext cx="8990965" cy="55258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cs typeface="+mn-ea"/>
                <a:sym typeface="+mn-lt"/>
              </a:rPr>
              <a:t>    我们可以在页面的空白处随时写下自己的感触。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4847590" y="1692910"/>
            <a:ext cx="1912620" cy="621452"/>
          </a:xfrm>
          <a:prstGeom prst="rect">
            <a:avLst/>
          </a:prstGeom>
          <a:solidFill>
            <a:srgbClr val="92D050"/>
          </a:solidFill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读书笔记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1383665" y="4083616"/>
            <a:ext cx="8990965" cy="169225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cs typeface="+mn-ea"/>
                <a:sym typeface="+mn-lt"/>
              </a:rPr>
              <a:t>看到特别喜欢的段落，可以摘抄在笔记本中，并把页码标注下来。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 bldLvl="0" animBg="1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分享读书快乐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489393" y="1672062"/>
            <a:ext cx="8002587" cy="62145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现在我们先来玩一个游戏：我来问，你来答。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921193" y="2535662"/>
            <a:ext cx="6446837" cy="62145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鲁滨逊是哪国人？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921193" y="3409175"/>
            <a:ext cx="1311275" cy="62145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cs typeface="+mn-ea"/>
                <a:sym typeface="+mn-lt"/>
              </a:rPr>
              <a:t>英国。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921193" y="4282688"/>
            <a:ext cx="6446837" cy="62145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鲁滨逊为何要出海？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921193" y="5156200"/>
            <a:ext cx="5321300" cy="62145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cs typeface="+mn-ea"/>
                <a:sym typeface="+mn-lt"/>
              </a:rPr>
              <a:t>因为他喜欢航海和冒险。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分享读书快乐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179830" y="2543215"/>
            <a:ext cx="9932520" cy="4868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鲁滨逊流落荒岛后，面临着哪三方面的困难？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179830" y="3143497"/>
            <a:ext cx="8878570" cy="4868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cs typeface="+mn-ea"/>
                <a:sym typeface="+mn-lt"/>
              </a:rPr>
              <a:t>    野人和野兽的威胁、精神世界的无助和孤独、生活环境差。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1179830" y="3743779"/>
            <a:ext cx="9932520" cy="4868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鲁滨逊一共在荒岛上呆了多少年？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1179830" y="4344061"/>
            <a:ext cx="1576328" cy="4868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cs typeface="+mn-ea"/>
                <a:sym typeface="+mn-lt"/>
              </a:rPr>
              <a:t>28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cs typeface="+mn-ea"/>
                <a:sym typeface="+mn-lt"/>
              </a:rPr>
              <a:t>年。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1179830" y="4944343"/>
            <a:ext cx="9932520" cy="4868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鲁滨逊在荒岛上种了什么农作物？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1179830" y="5544625"/>
            <a:ext cx="1576328" cy="4868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cs typeface="+mn-ea"/>
                <a:sym typeface="+mn-lt"/>
              </a:rPr>
              <a:t>麦子。</a:t>
            </a:r>
          </a:p>
        </p:txBody>
      </p:sp>
      <p:sp>
        <p:nvSpPr>
          <p:cNvPr id="17" name="圆角矩形 11"/>
          <p:cNvSpPr/>
          <p:nvPr/>
        </p:nvSpPr>
        <p:spPr>
          <a:xfrm>
            <a:off x="4512945" y="1487170"/>
            <a:ext cx="2364105" cy="64579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聚焦内容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分享读书快乐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147762" y="2316530"/>
            <a:ext cx="8672195" cy="4868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鲁滨逊在荒岛上缺少什么物品？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147762" y="2940090"/>
            <a:ext cx="5902325" cy="4868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cs typeface="+mn-ea"/>
                <a:sym typeface="+mn-lt"/>
              </a:rPr>
              <a:t>衣服、本子、墨水、笔。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147762" y="3563650"/>
            <a:ext cx="9297670" cy="4868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鲁滨逊是如何离开荒岛的？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147762" y="4187210"/>
            <a:ext cx="9297670" cy="4868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cs typeface="+mn-ea"/>
                <a:sym typeface="+mn-lt"/>
              </a:rPr>
              <a:t>他救了一艘英国商船的船长，船长带他回了家。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147762" y="4810770"/>
            <a:ext cx="9119235" cy="4868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鲁滨逊在荒岛上养了几种动物？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147762" y="5434330"/>
            <a:ext cx="6243955" cy="4868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cs typeface="+mn-ea"/>
                <a:sym typeface="+mn-lt"/>
              </a:rPr>
              <a:t>猫、狗、羊、小鹦鹉。</a:t>
            </a:r>
          </a:p>
        </p:txBody>
      </p:sp>
      <p:sp>
        <p:nvSpPr>
          <p:cNvPr id="10" name="圆角矩形 11"/>
          <p:cNvSpPr/>
          <p:nvPr/>
        </p:nvSpPr>
        <p:spPr>
          <a:xfrm>
            <a:off x="4913947" y="1423670"/>
            <a:ext cx="2364105" cy="64579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聚焦内容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课前导读</a:t>
            </a:r>
          </a:p>
        </p:txBody>
      </p:sp>
      <p:sp>
        <p:nvSpPr>
          <p:cNvPr id="4" name="圆角矩形 7"/>
          <p:cNvSpPr/>
          <p:nvPr/>
        </p:nvSpPr>
        <p:spPr>
          <a:xfrm>
            <a:off x="3136900" y="2774802"/>
            <a:ext cx="7911465" cy="3098800"/>
          </a:xfrm>
          <a:prstGeom prst="roundRect">
            <a:avLst/>
          </a:prstGeom>
          <a:ln w="57150">
            <a:solidFill>
              <a:srgbClr val="FFA1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文本框 3"/>
          <p:cNvSpPr txBox="1">
            <a:spLocks noChangeArrowheads="1"/>
          </p:cNvSpPr>
          <p:nvPr/>
        </p:nvSpPr>
        <p:spPr bwMode="auto">
          <a:xfrm>
            <a:off x="1314449" y="1632758"/>
            <a:ext cx="9438005" cy="64357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跟随外国文学名著的脚步，去发现更广阔的世界。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3378199" y="3151992"/>
            <a:ext cx="7285355" cy="23355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cs typeface="+mn-ea"/>
                <a:sym typeface="+mn-lt"/>
              </a:rPr>
              <a:t>       通过这一单元的学习，我们了解了几部外国文学作品，学会了把握名著的主要内容，会对书里的人物作出自己的评价。你能对书中某个人物做出评价吗？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507" y="4121002"/>
            <a:ext cx="1911582" cy="16105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分享读书快乐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295400" y="2569845"/>
            <a:ext cx="8426450" cy="62145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鲁滨逊救了一个野人，那个野人叫什么名字？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295400" y="3403812"/>
            <a:ext cx="3968750" cy="62145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cs typeface="+mn-ea"/>
                <a:sym typeface="+mn-lt"/>
              </a:rPr>
              <a:t>星期五。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295400" y="4237779"/>
            <a:ext cx="7488238" cy="62145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我们可以用哪些词来评价鲁滨逊？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295400" y="5071745"/>
            <a:ext cx="6467475" cy="62145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cs typeface="+mn-ea"/>
                <a:sym typeface="+mn-lt"/>
              </a:rPr>
              <a:t>坚强、勇敢、乐观向上、聪明。</a:t>
            </a:r>
          </a:p>
        </p:txBody>
      </p:sp>
      <p:sp>
        <p:nvSpPr>
          <p:cNvPr id="8" name="圆角矩形 11"/>
          <p:cNvSpPr/>
          <p:nvPr/>
        </p:nvSpPr>
        <p:spPr>
          <a:xfrm>
            <a:off x="4687570" y="1616710"/>
            <a:ext cx="2364105" cy="64579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聚焦内容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分享读书快乐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958715" y="2472690"/>
            <a:ext cx="2742565" cy="621452"/>
          </a:xfrm>
          <a:prstGeom prst="rect">
            <a:avLst/>
          </a:prstGeom>
          <a:solidFill>
            <a:srgbClr val="92D050"/>
          </a:solidFill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寻找漂流驿站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130458" y="3429000"/>
            <a:ext cx="7188200" cy="62145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介绍鲁滨逊经过了哪些漂流驿站。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243171" y="4448492"/>
            <a:ext cx="9907429" cy="12134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cs typeface="+mn-ea"/>
                <a:sym typeface="+mn-lt"/>
              </a:rPr>
              <a:t>约克郡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cs typeface="+mn-ea"/>
                <a:sym typeface="+mn-lt"/>
              </a:rPr>
              <a:t>——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cs typeface="+mn-ea"/>
                <a:sym typeface="+mn-lt"/>
              </a:rPr>
              <a:t>北非摩洛哥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cs typeface="+mn-ea"/>
                <a:sym typeface="+mn-lt"/>
              </a:rPr>
              <a:t>——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cs typeface="+mn-ea"/>
                <a:sym typeface="+mn-lt"/>
              </a:rPr>
              <a:t>西非几内亚海岸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cs typeface="+mn-ea"/>
                <a:sym typeface="+mn-lt"/>
              </a:rPr>
              <a:t>——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cs typeface="+mn-ea"/>
                <a:sym typeface="+mn-lt"/>
              </a:rPr>
              <a:t>南美巴西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cs typeface="+mn-ea"/>
                <a:sym typeface="+mn-lt"/>
              </a:rPr>
              <a:t>——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cs typeface="+mn-ea"/>
                <a:sym typeface="+mn-lt"/>
              </a:rPr>
              <a:t>孤岛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cs typeface="+mn-ea"/>
                <a:sym typeface="+mn-lt"/>
              </a:rPr>
              <a:t>——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cs typeface="+mn-ea"/>
                <a:sym typeface="+mn-lt"/>
              </a:rPr>
              <a:t>英国</a:t>
            </a:r>
          </a:p>
        </p:txBody>
      </p:sp>
      <p:sp>
        <p:nvSpPr>
          <p:cNvPr id="7" name="圆角矩形 11"/>
          <p:cNvSpPr/>
          <p:nvPr/>
        </p:nvSpPr>
        <p:spPr>
          <a:xfrm>
            <a:off x="5153025" y="1443355"/>
            <a:ext cx="2364105" cy="64579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聚焦内容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分享读书快乐</a:t>
            </a:r>
          </a:p>
        </p:txBody>
      </p:sp>
      <p:sp>
        <p:nvSpPr>
          <p:cNvPr id="8" name="矩形 4"/>
          <p:cNvSpPr/>
          <p:nvPr/>
        </p:nvSpPr>
        <p:spPr>
          <a:xfrm>
            <a:off x="5254625" y="1938655"/>
            <a:ext cx="2095500" cy="6451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聚焦写法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270000" y="3043555"/>
            <a:ext cx="9589135" cy="2905667"/>
          </a:xfrm>
          <a:prstGeom prst="rect">
            <a:avLst/>
          </a:prstGeom>
          <a:noFill/>
          <a:ln w="57150">
            <a:solidFill>
              <a:schemeClr val="accent4"/>
            </a:solidFill>
            <a:prstDash val="sysDash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笛福的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《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鲁滨逊漂流记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》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在西方的评价很高，是什么成就了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《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鲁滨逊漂流记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》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？在读这本书的过程中你发现了什么？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分享读书快乐</a:t>
            </a: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1176020" y="2451100"/>
            <a:ext cx="10163810" cy="314650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1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    </a:t>
            </a:r>
            <a:r>
              <a:rPr kumimoji="1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在黑暗中，在洞口射进去的微弱光线反射下，忽然看见有两只发光的大眼睛，也不知道是野兽的眼睛，还是人的眼睛，那对眼睛像两颗星星闪闪发亮。</a:t>
            </a:r>
            <a:r>
              <a:rPr kumimoji="1" lang="zh-CN" altLang="en-US" sz="28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（比喻、拟人）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176020" y="1564602"/>
            <a:ext cx="7400290" cy="62145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从语言、情节两个方面进行交流。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交流心得 持续阅读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054417" y="2731135"/>
            <a:ext cx="10083165" cy="294099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一部好的作品的精华部分，能紧紧抓住读者的心，值得我们一字一句地读，深入理解。边读边思考，读思结合，阅读才有趣味。读书的思考可以随时批注在文字的旁边，有感而发的文字是最可贵的文字，这也可能成为我们后边写整本书的读后感的第一手资料。</a:t>
            </a:r>
          </a:p>
        </p:txBody>
      </p:sp>
      <p:sp>
        <p:nvSpPr>
          <p:cNvPr id="5" name="菱形 4"/>
          <p:cNvSpPr/>
          <p:nvPr/>
        </p:nvSpPr>
        <p:spPr>
          <a:xfrm>
            <a:off x="5065078" y="1414780"/>
            <a:ext cx="2061845" cy="879475"/>
          </a:xfrm>
          <a:prstGeom prst="diamond">
            <a:avLst/>
          </a:prstGeom>
          <a:gradFill>
            <a:gsLst>
              <a:gs pos="0">
                <a:srgbClr val="FBFB11"/>
              </a:gs>
              <a:gs pos="100000">
                <a:srgbClr val="838309"/>
              </a:gs>
            </a:gsLst>
            <a:lin scaled="0"/>
          </a:gra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小结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分享读书快乐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197610" y="1771015"/>
            <a:ext cx="9161780" cy="62145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从鲁滨逊身上，你受到的最大的启发是什么？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956310" y="2638183"/>
            <a:ext cx="10219690" cy="12134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请你自制一张书签，上面写上一两句简单的话，作为推荐阅读这本书的理由。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1388" y="3428999"/>
            <a:ext cx="2246011" cy="29734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交流心得  持续阅读</a:t>
            </a:r>
          </a:p>
        </p:txBody>
      </p:sp>
      <p:sp>
        <p:nvSpPr>
          <p:cNvPr id="7" name="矩形 4"/>
          <p:cNvSpPr/>
          <p:nvPr/>
        </p:nvSpPr>
        <p:spPr>
          <a:xfrm>
            <a:off x="4978083" y="1578928"/>
            <a:ext cx="2011680" cy="6451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拓展阅读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347595" y="2612708"/>
            <a:ext cx="7273925" cy="62145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推荐阅读：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《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爱丽丝漫游奇境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》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。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049655" y="3442970"/>
            <a:ext cx="10092690" cy="222855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在这个单元里，我们接触到了几本世界名著，它不仅情节引人入胜，而且有深刻的内涵。正因为如此，我们阅读起来才更有乐趣。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交流心得 持续阅读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447800" y="2347324"/>
            <a:ext cx="5661660" cy="296722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今天给大家推荐一本十九世纪英国作家刘易斯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·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卡罗尔创作的著名儿童文学作品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《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爱丽丝漫游奇境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》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。</a:t>
            </a:r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79385" y="2074366"/>
            <a:ext cx="2601913" cy="35131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交流心得 持续阅读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117600" y="2000568"/>
            <a:ext cx="10151110" cy="341580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《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爱丽丝漫游奇境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》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的艺术魅力，还在于其英国式的幽默。作者以轻松、诙谐的笔调去叙述、描写，其中充满了蕴含深意的种种笑语、傻话、俏皮话或双关语。这种奇妙的幽默艺术，历来为人们所称道。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1" t="6894" b="1467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6096000" y="1953092"/>
            <a:ext cx="5553998" cy="2200415"/>
            <a:chOff x="748441" y="2666956"/>
            <a:chExt cx="4757249" cy="2200415"/>
          </a:xfrm>
        </p:grpSpPr>
        <p:sp>
          <p:nvSpPr>
            <p:cNvPr id="7" name="文本框 6"/>
            <p:cNvSpPr txBox="1"/>
            <p:nvPr/>
          </p:nvSpPr>
          <p:spPr>
            <a:xfrm>
              <a:off x="748441" y="2666956"/>
              <a:ext cx="475724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kumimoji="0" lang="zh-CN" alt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403836"/>
                  </a:solidFill>
                  <a:effectLst/>
                  <a:uLnTx/>
                  <a:uFillTx/>
                  <a:cs typeface="+mn-ea"/>
                  <a:sym typeface="+mn-lt"/>
                </a:rPr>
                <a:t>感谢各位聆听</a:t>
              </a:r>
              <a:endPara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403836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752564" y="3750784"/>
              <a:ext cx="45570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语文精品课件 </a:t>
              </a:r>
              <a:r>
                <a:rPr lang="zh-CN" altLang="en-US" sz="2800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+mn-ea"/>
                  <a:sym typeface="+mn-lt"/>
                </a:rPr>
                <a:t>六</a:t>
              </a: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年级下册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766529" y="4528817"/>
              <a:ext cx="4529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授课老师：某某 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| </a:t>
              </a: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授课时间：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20XX.XX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" name="矩形: 圆角 9"/>
            <p:cNvSpPr/>
            <p:nvPr/>
          </p:nvSpPr>
          <p:spPr>
            <a:xfrm rot="10800000" flipH="1" flipV="1">
              <a:off x="828764" y="4388395"/>
              <a:ext cx="4404619" cy="47068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 flipH="1">
            <a:off x="7639410" y="4971364"/>
            <a:ext cx="2467179" cy="321642"/>
            <a:chOff x="10185400" y="5731858"/>
            <a:chExt cx="1384360" cy="321642"/>
          </a:xfrm>
        </p:grpSpPr>
        <p:sp>
          <p:nvSpPr>
            <p:cNvPr id="12" name="矩形 11"/>
            <p:cNvSpPr/>
            <p:nvPr/>
          </p:nvSpPr>
          <p:spPr>
            <a:xfrm flipH="1">
              <a:off x="10185400" y="5731858"/>
              <a:ext cx="1384360" cy="321642"/>
            </a:xfrm>
            <a:prstGeom prst="rect">
              <a:avLst/>
            </a:prstGeom>
            <a:noFill/>
            <a:ln w="19050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ffectLst>
              <a:outerShdw blurRad="381000" algn="ctr" rotWithShape="0">
                <a:prstClr val="black">
                  <a:alpha val="2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 flipH="1">
              <a:off x="10458064" y="5731858"/>
              <a:ext cx="8390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某某小学</a:t>
              </a:r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6281346" y="1241093"/>
            <a:ext cx="31133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cs typeface="+mn-ea"/>
                <a:sym typeface="+mn-lt"/>
              </a:rPr>
              <a:t>快乐读书吧</a:t>
            </a:r>
            <a:r>
              <a:rPr lang="en-US" altLang="zh-CN" sz="3200" b="1" dirty="0">
                <a:cs typeface="+mn-ea"/>
                <a:sym typeface="+mn-lt"/>
              </a:rPr>
              <a:t>——</a:t>
            </a:r>
            <a:endParaRPr lang="zh-CN" altLang="en-US" sz="3200" b="1" dirty="0"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课前导读</a:t>
            </a:r>
          </a:p>
        </p:txBody>
      </p:sp>
      <p:sp>
        <p:nvSpPr>
          <p:cNvPr id="7" name="圆角矩形 7"/>
          <p:cNvSpPr/>
          <p:nvPr/>
        </p:nvSpPr>
        <p:spPr>
          <a:xfrm>
            <a:off x="1214120" y="1792604"/>
            <a:ext cx="9809480" cy="3871595"/>
          </a:xfrm>
          <a:prstGeom prst="roundRect">
            <a:avLst/>
          </a:prstGeom>
          <a:ln w="57150">
            <a:solidFill>
              <a:srgbClr val="FFA1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578610" y="1945005"/>
            <a:ext cx="8484235" cy="31401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cs typeface="+mn-ea"/>
                <a:sym typeface="+mn-lt"/>
              </a:rPr>
              <a:t>      书中每个人都是立体的、多面的，评价人物时站在不同的角度就会有不同的结论。因此我们评价人物时角度不能太单一。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感知全书梗概</a:t>
            </a: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1278890" y="3429000"/>
            <a:ext cx="9795510" cy="2202334"/>
          </a:xfrm>
          <a:prstGeom prst="rect">
            <a:avLst/>
          </a:prstGeom>
          <a:noFill/>
          <a:ln w="57150">
            <a:solidFill>
              <a:srgbClr val="FFC000"/>
            </a:solidFill>
            <a:prstDash val="sysDash"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    今天我想邀请大家来跟我读一部名著，这究竟是一本什么书呢？在揭开神秘面纱之前，我有几个问题想问问大家：你的理想是什么呢？如果多年以后有人站出来反对你的理想，你又会怎样选择呢？</a:t>
            </a:r>
          </a:p>
        </p:txBody>
      </p:sp>
      <p:sp>
        <p:nvSpPr>
          <p:cNvPr id="5" name="菱形 4"/>
          <p:cNvSpPr/>
          <p:nvPr/>
        </p:nvSpPr>
        <p:spPr>
          <a:xfrm>
            <a:off x="4267200" y="1754360"/>
            <a:ext cx="3657600" cy="838835"/>
          </a:xfrm>
          <a:prstGeom prst="diamond">
            <a:avLst/>
          </a:prstGeom>
          <a:gradFill>
            <a:gsLst>
              <a:gs pos="0">
                <a:srgbClr val="FBFB11"/>
              </a:gs>
              <a:gs pos="100000">
                <a:srgbClr val="838309"/>
              </a:gs>
            </a:gsLst>
            <a:lin scaled="0"/>
          </a:gra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感知全书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0" end="9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charRg st="0" end="9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感知全书梗概</a:t>
            </a:r>
          </a:p>
        </p:txBody>
      </p:sp>
      <p:sp>
        <p:nvSpPr>
          <p:cNvPr id="6" name="菱形 5"/>
          <p:cNvSpPr/>
          <p:nvPr/>
        </p:nvSpPr>
        <p:spPr>
          <a:xfrm>
            <a:off x="4267200" y="1705610"/>
            <a:ext cx="3657600" cy="838835"/>
          </a:xfrm>
          <a:prstGeom prst="diamond">
            <a:avLst/>
          </a:prstGeom>
          <a:gradFill>
            <a:gsLst>
              <a:gs pos="0">
                <a:srgbClr val="FBFB11"/>
              </a:gs>
              <a:gs pos="100000">
                <a:srgbClr val="838309"/>
              </a:gs>
            </a:gsLst>
            <a:lin scaled="0"/>
          </a:gra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感知全书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425575" y="3036539"/>
            <a:ext cx="9636125" cy="2554033"/>
          </a:xfrm>
          <a:prstGeom prst="rect">
            <a:avLst/>
          </a:prstGeom>
          <a:noFill/>
          <a:ln w="57150">
            <a:solidFill>
              <a:schemeClr val="accent4"/>
            </a:solidFill>
            <a:prstDash val="sysDot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cs typeface="+mn-ea"/>
                <a:sym typeface="+mn-lt"/>
              </a:rPr>
              <a:t>       今天我们要了解的书中的主人公就有一个航海梦，你们看这两个人，他们当中就有一位是这本书的主人公！请同学们猜一猜：这两个人是谁？他们在谈论什么？结果怎样？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感知全书梗概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337310" y="1762760"/>
            <a:ext cx="5831840" cy="401891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cs typeface="+mn-ea"/>
                <a:sym typeface="+mn-lt"/>
              </a:rPr>
              <a:t>      父亲以及家人的极力劝阻也没能阻挡他去实现自己的航海梦，他毅然驶向了大海，他就是英国作家笛福笔下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cs typeface="+mn-ea"/>
                <a:sym typeface="+mn-lt"/>
              </a:rPr>
              <a:t>《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cs typeface="+mn-ea"/>
                <a:sym typeface="+mn-lt"/>
              </a:rPr>
              <a:t>鲁滨逊漂流记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cs typeface="+mn-ea"/>
                <a:sym typeface="+mn-lt"/>
              </a:rPr>
              <a:t>》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cs typeface="+mn-ea"/>
                <a:sym typeface="+mn-lt"/>
              </a:rPr>
              <a:t>一书中的主人公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cs typeface="+mn-ea"/>
                <a:sym typeface="+mn-lt"/>
              </a:rPr>
              <a:t>——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cs typeface="+mn-ea"/>
                <a:sym typeface="+mn-lt"/>
              </a:rPr>
              <a:t>鲁滨逊。今天我们就一起走进鲁滨逊的传奇人生！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rcRect b="-853"/>
          <a:stretch>
            <a:fillRect/>
          </a:stretch>
        </p:blipFill>
        <p:spPr>
          <a:xfrm>
            <a:off x="7771765" y="1885950"/>
            <a:ext cx="2798875" cy="38957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感知全书梗概</a:t>
            </a:r>
          </a:p>
        </p:txBody>
      </p:sp>
      <p:sp>
        <p:nvSpPr>
          <p:cNvPr id="6" name="文本框 3"/>
          <p:cNvSpPr txBox="1">
            <a:spLocks noChangeArrowheads="1"/>
          </p:cNvSpPr>
          <p:nvPr/>
        </p:nvSpPr>
        <p:spPr bwMode="auto">
          <a:xfrm>
            <a:off x="1040765" y="1603092"/>
            <a:ext cx="6871335" cy="94660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1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当你看见这本书时，你最想做什么？</a:t>
            </a:r>
            <a:endParaRPr kumimoji="1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1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仔细阅读封面，你获得了哪些信息？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040765" y="2768879"/>
            <a:ext cx="5597525" cy="486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cs typeface="+mn-ea"/>
                <a:sym typeface="+mn-lt"/>
              </a:rPr>
              <a:t>书名、作者、译者、出版社</a:t>
            </a:r>
          </a:p>
        </p:txBody>
      </p:sp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1040764" y="4180840"/>
            <a:ext cx="10160635" cy="169450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2400" b="0" i="0" u="none" strike="noStrike" kern="1200" cap="none" spc="-15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    丹尼尔</a:t>
            </a:r>
            <a:r>
              <a:rPr kumimoji="1" lang="en-US" altLang="zh-CN" sz="2400" b="0" i="0" u="none" strike="noStrike" kern="1200" cap="none" spc="-15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·</a:t>
            </a:r>
            <a:r>
              <a:rPr kumimoji="1" lang="zh-CN" altLang="en-US" sz="2400" b="0" i="0" u="none" strike="noStrike" kern="1200" cap="none" spc="-15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笛福（</a:t>
            </a:r>
            <a:r>
              <a:rPr kumimoji="1" lang="en-US" altLang="zh-CN" sz="2400" b="0" i="0" u="none" strike="noStrike" kern="1200" cap="none" spc="-15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1660—1731</a:t>
            </a:r>
            <a:r>
              <a:rPr kumimoji="1" lang="zh-CN" altLang="en-US" sz="2400" b="0" i="0" u="none" strike="noStrike" kern="1200" cap="none" spc="-15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），</a:t>
            </a:r>
            <a:r>
              <a:rPr kumimoji="1" lang="en-US" altLang="zh-CN" sz="2400" b="0" i="0" u="none" strike="noStrike" kern="1200" cap="none" spc="-15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18</a:t>
            </a:r>
            <a:r>
              <a:rPr kumimoji="1" lang="zh-CN" altLang="en-US" sz="2400" b="0" i="0" u="none" strike="noStrike" kern="1200" cap="none" spc="-15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世纪英国作家。英国现实主义小说的奠基人，被誉为“欧洲小说之父、英国现实主义小说之父、英国报纸之父、现代新闻业之父”等。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040765" y="3474860"/>
            <a:ext cx="2135188" cy="486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作者简介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感知全书梗概</a:t>
            </a:r>
          </a:p>
        </p:txBody>
      </p:sp>
      <p:pic>
        <p:nvPicPr>
          <p:cNvPr id="8" name="Picture 2"/>
          <p:cNvPicPr>
            <a:picLocks noChangeAspect="1"/>
          </p:cNvPicPr>
          <p:nvPr/>
        </p:nvPicPr>
        <p:blipFill>
          <a:blip r:embed="rId3"/>
          <a:srcRect l="5492" t="3171" r="50000" b="5904"/>
          <a:stretch>
            <a:fillRect/>
          </a:stretch>
        </p:blipFill>
        <p:spPr>
          <a:xfrm>
            <a:off x="8113078" y="2153798"/>
            <a:ext cx="2085975" cy="31940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文本框 10"/>
          <p:cNvSpPr txBox="1"/>
          <p:nvPr/>
        </p:nvSpPr>
        <p:spPr>
          <a:xfrm>
            <a:off x="1029653" y="1910398"/>
            <a:ext cx="6446837" cy="486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从封底上我们可以知道哪些信息？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029653" y="2642765"/>
            <a:ext cx="5595938" cy="486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cs typeface="+mn-ea"/>
                <a:sym typeface="+mn-lt"/>
              </a:rPr>
              <a:t>封底有书名、价格及条形码。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1029653" y="3375132"/>
            <a:ext cx="5364162" cy="486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你从扉页中知道了什么？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1029652" y="4107498"/>
            <a:ext cx="6120447" cy="14636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笛福的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《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鲁滨逊漂流记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》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为什么会如此吸引读者呢？它有哪些故事情节呢？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预测理清情节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422400" y="2256790"/>
            <a:ext cx="9283700" cy="2905667"/>
          </a:xfrm>
          <a:prstGeom prst="rect">
            <a:avLst/>
          </a:prstGeom>
          <a:noFill/>
          <a:ln w="57150">
            <a:solidFill>
              <a:schemeClr val="accent2"/>
            </a:solidFill>
            <a:prstDash val="sysDot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作者笛福曾这样点评鲁滨逊：不安于现状，勇于行动，勇于追求，不畏艰险，按照现代文明的模式，开辟新天地的创造者。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ybomju0w">
      <a:majorFont>
        <a:latin typeface="Arial"/>
        <a:ea typeface="思源黑体 CN Regular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1500</Words>
  <Application>Microsoft Office PowerPoint</Application>
  <PresentationFormat>宽屏</PresentationFormat>
  <Paragraphs>146</Paragraphs>
  <Slides>29</Slides>
  <Notes>29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34" baseType="lpstr">
      <vt:lpstr>Arial</vt:lpstr>
      <vt:lpstr>Wingdings</vt:lpstr>
      <vt:lpstr>思源黑体 CN Regular</vt:lpstr>
      <vt:lpstr>FandolFang R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2021-05-12T01:49:27Z</dcterms:created>
  <dcterms:modified xsi:type="dcterms:W3CDTF">2023-01-10T05:49:16Z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D2F082B30FF0413AB5CD9A2D5A7B0AA5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