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70" r:id="rId5"/>
    <p:sldId id="271" r:id="rId6"/>
    <p:sldId id="272" r:id="rId7"/>
    <p:sldId id="282" r:id="rId8"/>
    <p:sldId id="262" r:id="rId9"/>
    <p:sldId id="263" r:id="rId10"/>
    <p:sldId id="264" r:id="rId11"/>
    <p:sldId id="265" r:id="rId12"/>
    <p:sldId id="269" r:id="rId13"/>
    <p:sldId id="273" r:id="rId14"/>
    <p:sldId id="274" r:id="rId15"/>
    <p:sldId id="275" r:id="rId16"/>
    <p:sldId id="276" r:id="rId17"/>
    <p:sldId id="278" r:id="rId18"/>
    <p:sldId id="283" r:id="rId19"/>
    <p:sldId id="277" r:id="rId20"/>
    <p:sldId id="281" r:id="rId21"/>
    <p:sldId id="25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42"/>
    <a:srgbClr val="FFFCDA"/>
    <a:srgbClr val="7ECEEF"/>
    <a:srgbClr val="FFC000"/>
    <a:srgbClr val="A7A9C3"/>
    <a:srgbClr val="FEF200"/>
    <a:srgbClr val="EAAA76"/>
    <a:srgbClr val="EF4746"/>
    <a:srgbClr val="FBA51C"/>
    <a:srgbClr val="95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1104876">
            <a:off x="2077177" y="1958806"/>
            <a:ext cx="541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 Birthdays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21325098">
            <a:off x="6458051" y="2774452"/>
            <a:ext cx="12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  <a:endParaRPr lang="zh-CN" altLang="en-US" sz="24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09597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 rot="21233600">
            <a:off x="3917408" y="290238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7" b="100000" l="9946" r="97730"/>
                    </a14:imgEffect>
                  </a14:imgLayer>
                </a14:imgProps>
              </a:ext>
            </a:extLst>
          </a:blip>
          <a:srcRect r="-1442"/>
          <a:stretch>
            <a:fillRect/>
          </a:stretch>
        </p:blipFill>
        <p:spPr>
          <a:xfrm>
            <a:off x="1811337" y="678318"/>
            <a:ext cx="5186363" cy="21315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" descr="QQ图片2015011822255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56600">
            <a:off x="1124233" y="1025430"/>
            <a:ext cx="678831" cy="671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圆角矩形 17"/>
          <p:cNvSpPr/>
          <p:nvPr/>
        </p:nvSpPr>
        <p:spPr>
          <a:xfrm>
            <a:off x="504824" y="348901"/>
            <a:ext cx="3507581" cy="4202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 cap="flat" cmpd="sng">
            <a:noFill/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r>
              <a:rPr lang="en-US" altLang="zh-CN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Tip</a:t>
            </a: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划出关键句，获取信息</a:t>
            </a:r>
          </a:p>
        </p:txBody>
      </p:sp>
      <p:sp>
        <p:nvSpPr>
          <p:cNvPr id="2" name="矩形 1"/>
          <p:cNvSpPr/>
          <p:nvPr/>
        </p:nvSpPr>
        <p:spPr>
          <a:xfrm>
            <a:off x="1100137" y="2690297"/>
            <a:ext cx="694372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Li: When's your birthday, Su Hai?</a:t>
            </a:r>
          </a:p>
          <a:p>
            <a:pPr algn="just"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eleventh of May. It's also Su Yang' s birthday.</a:t>
            </a:r>
          </a:p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Li: What do you do on your birthday?</a:t>
            </a:r>
          </a:p>
          <a:p>
            <a:pPr algn="just">
              <a:lnSpc>
                <a:spcPct val="12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Hai: We usually have a big dinner with our parents and grandparents.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Su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 some noodles. After that, we play with Kitty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cat. We have a great time.</a:t>
            </a:r>
            <a:endParaRPr lang="en-US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9"/>
          <p:cNvSpPr txBox="1"/>
          <p:nvPr/>
        </p:nvSpPr>
        <p:spPr>
          <a:xfrm>
            <a:off x="337168" y="361315"/>
            <a:ext cx="4949207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Read, underline and discuss</a:t>
            </a: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28495" y="911225"/>
            <a:ext cx="50977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读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79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页课文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,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划出关键句并和搭档讨论，再回答。</a:t>
            </a:r>
            <a:endParaRPr lang="zh-CN" altLang="en-US" dirty="0"/>
          </a:p>
        </p:txBody>
      </p:sp>
      <p:sp>
        <p:nvSpPr>
          <p:cNvPr id="25" name="直接连接符 24"/>
          <p:cNvSpPr/>
          <p:nvPr/>
        </p:nvSpPr>
        <p:spPr>
          <a:xfrm flipV="1">
            <a:off x="5026027" y="4034223"/>
            <a:ext cx="1108074" cy="0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直接连接符 25"/>
          <p:cNvSpPr/>
          <p:nvPr/>
        </p:nvSpPr>
        <p:spPr>
          <a:xfrm flipV="1">
            <a:off x="2640967" y="4313634"/>
            <a:ext cx="1793874" cy="0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29"/>
          <p:cNvSpPr/>
          <p:nvPr/>
        </p:nvSpPr>
        <p:spPr>
          <a:xfrm>
            <a:off x="3513457" y="4576675"/>
            <a:ext cx="2696844" cy="0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30"/>
          <p:cNvSpPr/>
          <p:nvPr/>
        </p:nvSpPr>
        <p:spPr>
          <a:xfrm>
            <a:off x="6595111" y="4596051"/>
            <a:ext cx="1642109" cy="0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直接连接符 31"/>
          <p:cNvSpPr/>
          <p:nvPr/>
        </p:nvSpPr>
        <p:spPr>
          <a:xfrm>
            <a:off x="1579563" y="4839891"/>
            <a:ext cx="1918017" cy="0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" name="图片 23" descr="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11400" y="1209724"/>
            <a:ext cx="4406900" cy="21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47701" y="3421590"/>
            <a:ext cx="7958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Li: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When's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birthday,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Mike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It's on the eighth of April. We always have a party at home. Helen, Tim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I go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buy a birthday cake in the morning. Then, my friends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afternoon. We eat the birthday cake together and play some games.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We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lot of fun!</a:t>
            </a:r>
            <a:endParaRPr lang="en-US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1283017" y="3476149"/>
            <a:ext cx="6809423" cy="1200329"/>
          </a:xfrm>
          <a:prstGeom prst="rect">
            <a:avLst/>
          </a:prstGeom>
          <a:solidFill>
            <a:srgbClr val="E22C1E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... always … on his birthday . 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They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…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 Then , ...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They … and …    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They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have a lot of …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bldLvl="0" animBg="1"/>
      <p:bldP spid="33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Discuss and say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25270" y="884535"/>
            <a:ext cx="6126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同桌讨论，生日那天，</a:t>
            </a:r>
            <a:r>
              <a:rPr lang="zh-CN" altLang="en-US" dirty="0" smtClean="0"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苏海、苏阳和迈克吃的有什么不同？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96168" y="1331595"/>
            <a:ext cx="6984683" cy="520700"/>
          </a:xfrm>
          <a:prstGeom prst="rect">
            <a:avLst/>
          </a:prstGeom>
          <a:noFill/>
          <a:ln w="38100" cap="rnd" cmpd="sng">
            <a:solidFill>
              <a:srgbClr val="E2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eat on their birthdays?</a:t>
            </a:r>
          </a:p>
        </p:txBody>
      </p:sp>
      <p:pic>
        <p:nvPicPr>
          <p:cNvPr id="23" name="图片 22" descr="timg (3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189672" y="2159000"/>
            <a:ext cx="2355215" cy="1767840"/>
          </a:xfrm>
          <a:prstGeom prst="rect">
            <a:avLst/>
          </a:prstGeom>
        </p:spPr>
      </p:pic>
      <p:pic>
        <p:nvPicPr>
          <p:cNvPr id="25" name="图片 24" descr="t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002" y="2159000"/>
            <a:ext cx="2536825" cy="1767840"/>
          </a:xfrm>
          <a:prstGeom prst="rect">
            <a:avLst/>
          </a:prstGeom>
        </p:spPr>
      </p:pic>
      <p:sp>
        <p:nvSpPr>
          <p:cNvPr id="27" name="TextBox 1"/>
          <p:cNvSpPr txBox="1"/>
          <p:nvPr/>
        </p:nvSpPr>
        <p:spPr>
          <a:xfrm>
            <a:off x="1155382" y="4046855"/>
            <a:ext cx="2381250" cy="365760"/>
          </a:xfrm>
          <a:prstGeom prst="rect">
            <a:avLst/>
          </a:prstGeom>
          <a:solidFill>
            <a:srgbClr val="EA5642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defRPr>
            </a:lvl1pPr>
          </a:lstStyle>
          <a:p>
            <a:r>
              <a:rPr lang="zh-CN" altLang="en-US" dirty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生日时吃面</a:t>
            </a:r>
            <a:r>
              <a:rPr lang="en-US" altLang="zh-CN" dirty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dirty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寓意长寿</a:t>
            </a:r>
          </a:p>
        </p:txBody>
      </p:sp>
      <p:sp>
        <p:nvSpPr>
          <p:cNvPr id="32" name="矩形 31"/>
          <p:cNvSpPr/>
          <p:nvPr/>
        </p:nvSpPr>
        <p:spPr>
          <a:xfrm>
            <a:off x="4635837" y="4037653"/>
            <a:ext cx="2723823" cy="369332"/>
          </a:xfrm>
          <a:prstGeom prst="rect">
            <a:avLst/>
          </a:prstGeom>
          <a:solidFill>
            <a:srgbClr val="EA5642"/>
          </a:solidFill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生日时吃</a:t>
            </a:r>
            <a:r>
              <a:rPr lang="zh-CN" altLang="en-US" dirty="0" smtClean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蛋糕，寓意</a:t>
            </a:r>
            <a:r>
              <a:rPr lang="zh-CN" altLang="en-US" dirty="0">
                <a:solidFill>
                  <a:prstClr val="white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好运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59510" y="443794"/>
            <a:ext cx="6140450" cy="833562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Japan, people eat red bean 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rice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lucky</a:t>
            </a:r>
            <a:endParaRPr lang="zh-CN" altLang="en-US" sz="2400" dirty="0">
              <a:solidFill>
                <a:srgbClr val="EA564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ctr"/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在日本，人们过生日吃红豆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饭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吉祥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lum contrast="6000"/>
          </a:blip>
          <a:stretch>
            <a:fillRect/>
          </a:stretch>
        </p:blipFill>
        <p:spPr>
          <a:xfrm>
            <a:off x="4572000" y="1762947"/>
            <a:ext cx="2966097" cy="148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3001" y="3316099"/>
            <a:ext cx="3172459" cy="132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460000">
            <a:off x="959024" y="1947683"/>
            <a:ext cx="3333770" cy="14594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5547" y="2964780"/>
            <a:ext cx="2693034" cy="13473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">
            <a:off x="3011291" y="1721158"/>
            <a:ext cx="3217939" cy="15079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516880" y="2868837"/>
            <a:ext cx="2042160" cy="14404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1772920" y="410290"/>
            <a:ext cx="5283200" cy="833562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Brazil, people eat 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candies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sweet</a:t>
            </a:r>
            <a:endParaRPr lang="zh-CN" altLang="en-US" sz="2400" dirty="0">
              <a:solidFill>
                <a:srgbClr val="EA564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ctr"/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在巴西，人们过生日吃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糖果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甜美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70773">
            <a:off x="4629555" y="1680383"/>
            <a:ext cx="3086033" cy="1664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338581" y="524590"/>
            <a:ext cx="6289039" cy="833562"/>
          </a:xfrm>
          <a:prstGeom prst="rect">
            <a:avLst/>
          </a:prstGeom>
          <a:noFill/>
          <a:ln w="38100" cap="rnd" cmpd="sng">
            <a:solidFill>
              <a:srgbClr val="E2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Russia, people eat birthday 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pies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healthy</a:t>
            </a:r>
            <a:endParaRPr lang="zh-CN" altLang="en-US" sz="2400" dirty="0">
              <a:solidFill>
                <a:srgbClr val="EA564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ctr"/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在俄罗斯，</a:t>
            </a: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人们过生日吃生日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馅饼</a:t>
            </a:r>
            <a:r>
              <a:rPr lang="en-US" altLang="zh-CN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健康</a:t>
            </a:r>
            <a:endParaRPr lang="zh-CN" altLang="en-US" sz="2400" dirty="0">
              <a:solidFill>
                <a:srgbClr val="CC0099"/>
              </a:solidFill>
              <a:latin typeface="Times New Roman" panose="02020603050405020304" pitchFamily="18" charset="0"/>
              <a:ea typeface="楷体" panose="02010609060101010101" pitchFamily="1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8500" y="1897956"/>
            <a:ext cx="2781971" cy="15648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90471" y="3245461"/>
            <a:ext cx="2670349" cy="150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and imitate</a:t>
            </a:r>
          </a:p>
        </p:txBody>
      </p:sp>
      <p:pic>
        <p:nvPicPr>
          <p:cNvPr id="10" name="图片 9" descr="QQ图片20150518141124_副本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64" r="100000">
                        <a14:backgroundMark x1="98327" y1="16667" x2="98513" y2="1515"/>
                        <a14:backgroundMark x1="98885" y1="21591" x2="99257" y2="49242"/>
                        <a14:backgroundMark x1="95725" y1="97348" x2="99071" y2="96970"/>
                        <a14:backgroundMark x1="99442" y1="57955" x2="99071" y2="51515"/>
                        <a14:backgroundMark x1="99628" y1="60985" x2="99628" y2="64394"/>
                        <a14:backgroundMark x1="99257" y1="92803" x2="99814" y2="85985"/>
                        <a14:backgroundMark x1="94610" y1="3030" x2="77695" y2="1894"/>
                        <a14:backgroundMark x1="76580" y1="2652" x2="59108" y2="1894"/>
                        <a14:backgroundMark x1="57621" y1="3409" x2="43123" y2="3030"/>
                        <a14:backgroundMark x1="16357" y1="98864" x2="18030" y2="996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466" y="64702"/>
            <a:ext cx="3613998" cy="17450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48335" y="1882379"/>
            <a:ext cx="8019415" cy="2754087"/>
          </a:xfrm>
          <a:prstGeom prst="rect">
            <a:avLst/>
          </a:prstGeom>
          <a:noFill/>
          <a:ln w="38100" cap="rnd" cmpd="sng">
            <a:solidFill>
              <a:srgbClr val="E2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l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Miss Li: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When's your birthday, Su Hai?</a:t>
            </a:r>
          </a:p>
          <a:p>
            <a:pPr lvl="0" algn="l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 Hai: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It's on the eleventh of May.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It's also Su  Yang's 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birthday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0" algn="l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Miss Li: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do you do on your birthday?</a:t>
            </a:r>
          </a:p>
          <a:p>
            <a:pPr lvl="0" algn="l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 Hai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We usually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big dinner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our parents and grandparents. Su Yang and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eat some noodles.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that, we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play with Kitty the cat.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have a great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808269" y="368617"/>
            <a:ext cx="2666613" cy="1441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06120" y="2150268"/>
            <a:ext cx="8009255" cy="2310889"/>
          </a:xfrm>
          <a:prstGeom prst="rect">
            <a:avLst/>
          </a:prstGeom>
          <a:noFill/>
          <a:ln w="38100" cap="rnd" cmpd="sng">
            <a:solidFill>
              <a:srgbClr val="E2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l" eaLnBrk="1" latinLnBrk="0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Miss Li: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When's your birthday, Mike?</a:t>
            </a:r>
          </a:p>
          <a:p>
            <a:pPr lvl="0" algn="l" eaLnBrk="1" latinLnBrk="0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Mike: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It's on the eighth of April.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always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party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home. Helen, Tim and I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 to buy a birthday cake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morning. Then, my friends come in the afternoon. We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eat the birthday cake together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play some games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We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lot of fun!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and imitate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337168" y="361315"/>
            <a:ext cx="4949207" cy="46166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English readers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朗读者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7209" y="963755"/>
            <a:ext cx="2074562" cy="17064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5"/>
          <p:cNvSpPr txBox="1"/>
          <p:nvPr/>
        </p:nvSpPr>
        <p:spPr>
          <a:xfrm>
            <a:off x="622787" y="1340168"/>
            <a:ext cx="241300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in roles.</a:t>
            </a:r>
          </a:p>
          <a:p>
            <a:pPr lvl="0" algn="ctr" eaLnBrk="0" hangingPunct="0"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rPr>
              <a:t>（分角色读）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6318325" y="1275105"/>
            <a:ext cx="1909344" cy="1696696"/>
            <a:chOff x="0" y="0"/>
            <a:chExt cx="1633" cy="1815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633" cy="18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14"/>
            <p:cNvSpPr txBox="1"/>
            <p:nvPr/>
          </p:nvSpPr>
          <p:spPr>
            <a:xfrm>
              <a:off x="522" y="363"/>
              <a:ext cx="862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0" hangingPunct="0">
                <a:spcBef>
                  <a:spcPct val="50000"/>
                </a:spcBef>
              </a:pPr>
              <a:r>
                <a:rPr lang="zh-CN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2592879" y="1470485"/>
            <a:ext cx="2007987" cy="1653714"/>
            <a:chOff x="0" y="0"/>
            <a:chExt cx="1633" cy="1815"/>
          </a:xfrm>
        </p:grpSpPr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633" cy="18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 Box 8"/>
            <p:cNvSpPr txBox="1"/>
            <p:nvPr/>
          </p:nvSpPr>
          <p:spPr>
            <a:xfrm>
              <a:off x="49" y="460"/>
              <a:ext cx="1469" cy="8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hangingPunct="0">
                <a:spcBef>
                  <a:spcPct val="50000"/>
                </a:spcBef>
              </a:pPr>
              <a:r>
                <a: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Read after </a:t>
              </a:r>
              <a:r>
                <a: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one.</a:t>
              </a:r>
              <a:endPara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lvl="0" algn="ctr" eaLnBrk="0" hangingPunct="0">
                <a:spcBef>
                  <a:spcPct val="50000"/>
                </a:spcBef>
              </a:pPr>
              <a:r>
                <a:rPr lang="zh-CN" altLang="en-US" sz="2000" dirty="0">
                  <a:latin typeface="Times New Roman" panose="02020603050405020304" pitchFamily="18" charset="0"/>
                  <a:ea typeface="楷体" panose="02010609060101010101" pitchFamily="1" charset="-122"/>
                  <a:cs typeface="Times New Roman" panose="02020603050405020304" pitchFamily="18" charset="0"/>
                </a:rPr>
                <a:t>（跟一人读）</a:t>
              </a: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4459460" y="958931"/>
            <a:ext cx="1916550" cy="1761410"/>
            <a:chOff x="0" y="0"/>
            <a:chExt cx="1514" cy="1814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0"/>
              <a:ext cx="1514" cy="18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 Box 11"/>
            <p:cNvSpPr txBox="1"/>
            <p:nvPr/>
          </p:nvSpPr>
          <p:spPr>
            <a:xfrm>
              <a:off x="23" y="387"/>
              <a:ext cx="1361" cy="8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hangingPunct="0">
                <a:spcBef>
                  <a:spcPct val="50000"/>
                </a:spcBef>
              </a:pPr>
              <a:r>
                <a:rPr lang="zh-CN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</a:t>
              </a:r>
              <a:r>
                <a: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ad</a:t>
              </a:r>
              <a:r>
                <a:rPr lang="zh-CN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together</a:t>
              </a:r>
              <a:r>
                <a: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</a:p>
            <a:p>
              <a:pPr lvl="0" algn="ctr" eaLnBrk="0" hangingPunct="0">
                <a:spcBef>
                  <a:spcPct val="50000"/>
                </a:spcBef>
              </a:pPr>
              <a:r>
                <a:rPr lang="zh-CN" altLang="zh-CN" sz="2000" dirty="0" smtClean="0">
                  <a:latin typeface="Times New Roman" panose="02020603050405020304" pitchFamily="18" charset="0"/>
                  <a:ea typeface="楷体" panose="02010609060101010101" pitchFamily="1" charset="-122"/>
                  <a:cs typeface="Times New Roman" panose="02020603050405020304" pitchFamily="18" charset="0"/>
                </a:rPr>
                <a:t>(齐读）</a:t>
              </a:r>
              <a:endParaRPr lang="zh-CN" altLang="zh-CN" sz="2000" dirty="0"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466253" y="358151"/>
            <a:ext cx="5156200" cy="4286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以小组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为单位，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选文中某一人的生日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读一读。</a:t>
            </a:r>
          </a:p>
        </p:txBody>
      </p:sp>
      <p:sp>
        <p:nvSpPr>
          <p:cNvPr id="19" name="Rectangle 12"/>
          <p:cNvSpPr/>
          <p:nvPr/>
        </p:nvSpPr>
        <p:spPr>
          <a:xfrm>
            <a:off x="788670" y="3173655"/>
            <a:ext cx="7358380" cy="156019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/>
          <a:p>
            <a:pPr lvl="0" algn="ctr" eaLnBrk="1" hangingPunct="1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13"/>
          <p:cNvSpPr txBox="1"/>
          <p:nvPr/>
        </p:nvSpPr>
        <p:spPr>
          <a:xfrm>
            <a:off x="1101409" y="3242608"/>
            <a:ext cx="7635875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小组合作完成：</a:t>
            </a:r>
          </a:p>
          <a:p>
            <a:pPr lvl="0" eaLnBrk="1" hangingPunct="1"/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能按主题分工，语言准确流利、语调丰富的可得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☆☆☆</a:t>
            </a:r>
          </a:p>
          <a:p>
            <a:pPr lvl="0" eaLnBrk="1" hangingPunct="1"/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                  能较好完成合作并展示的得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☆ ☆</a:t>
            </a:r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</a:p>
          <a:p>
            <a:pPr lvl="0" eaLnBrk="1" hangingPunct="1"/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                      仍然需要好好努力的得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☆</a:t>
            </a:r>
          </a:p>
          <a:p>
            <a:pPr lvl="0" eaLnBrk="1" hangingPunct="1"/>
            <a:endParaRPr lang="zh-CN" altLang="en-US" sz="2000" dirty="0">
              <a:solidFill>
                <a:srgbClr val="FFCC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54"/>
          <p:cNvGraphicFramePr>
            <a:graphicFrameLocks noGrp="1"/>
          </p:cNvGraphicFramePr>
          <p:nvPr/>
        </p:nvGraphicFramePr>
        <p:xfrm>
          <a:off x="1216110" y="3145762"/>
          <a:ext cx="6699480" cy="14469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100" b="1" kern="1200" dirty="0" smtClean="0">
                        <a:solidFill>
                          <a:srgbClr val="9900CC"/>
                        </a:solidFill>
                        <a:latin typeface="Comic Sans MS" panose="030F0702030302020204" pitchFamily="2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6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59"/>
          <p:cNvSpPr txBox="1"/>
          <p:nvPr/>
        </p:nvSpPr>
        <p:spPr>
          <a:xfrm>
            <a:off x="1493001" y="3148326"/>
            <a:ext cx="15827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</a:t>
            </a:r>
          </a:p>
        </p:txBody>
      </p:sp>
      <p:sp>
        <p:nvSpPr>
          <p:cNvPr id="13" name="Text Box 60"/>
          <p:cNvSpPr txBox="1"/>
          <p:nvPr/>
        </p:nvSpPr>
        <p:spPr>
          <a:xfrm>
            <a:off x="3347043" y="3150890"/>
            <a:ext cx="19780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When</a:t>
            </a:r>
          </a:p>
        </p:txBody>
      </p:sp>
      <p:sp>
        <p:nvSpPr>
          <p:cNvPr id="16" name="Text Box 61"/>
          <p:cNvSpPr txBox="1"/>
          <p:nvPr/>
        </p:nvSpPr>
        <p:spPr>
          <a:xfrm>
            <a:off x="4979462" y="3217472"/>
            <a:ext cx="3005138" cy="1405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>
              <a:spcBef>
                <a:spcPts val="800"/>
              </a:spcBef>
            </a:pP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 </a:t>
            </a:r>
            <a:endParaRPr lang="en-US" altLang="zh-CN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ctr">
              <a:spcBef>
                <a:spcPts val="800"/>
              </a:spcBef>
            </a:pPr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activities   </a:t>
            </a:r>
          </a:p>
          <a:p>
            <a:pPr lvl="0" algn="ctr">
              <a:spcBef>
                <a:spcPts val="800"/>
              </a:spcBef>
            </a:pPr>
            <a:r>
              <a:rPr lang="en-US" altLang="zh-CN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1" charset="-122"/>
                <a:cs typeface="Times New Roman" panose="02020603050405020304" pitchFamily="18" charset="0"/>
                <a:sym typeface="+mn-ea"/>
              </a:rPr>
              <a:t>什么活动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314" y="1632516"/>
            <a:ext cx="3998913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When’s your/…’s 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birthday?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on....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do/does…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on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birthday?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I/We/...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82987" y="1954138"/>
            <a:ext cx="307781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…’s 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 is on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He/She/They usually/often...</a:t>
            </a:r>
          </a:p>
        </p:txBody>
      </p:sp>
      <p:sp>
        <p:nvSpPr>
          <p:cNvPr id="23" name="Text Box 8"/>
          <p:cNvSpPr txBox="1"/>
          <p:nvPr/>
        </p:nvSpPr>
        <p:spPr>
          <a:xfrm>
            <a:off x="993424" y="937624"/>
            <a:ext cx="797912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2000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在小组内调查采访</a:t>
            </a:r>
            <a:r>
              <a:rPr lang="zh-CN" altLang="en-US" sz="2000" dirty="0" smtClean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，调查组员或者他们家人的生日，并汇报。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337168" y="361315"/>
            <a:ext cx="4949207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Survey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107315" y="1777713"/>
            <a:ext cx="89300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3600" b="1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Do you like birthdays?</a:t>
            </a:r>
          </a:p>
          <a:p>
            <a:pPr algn="ctr"/>
            <a:r>
              <a:rPr lang="en-US" altLang="x-none" sz="3600" b="1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243014" y="1498600"/>
            <a:ext cx="6961186" cy="2806700"/>
            <a:chOff x="963613" y="1865380"/>
            <a:chExt cx="7542119" cy="3949258"/>
          </a:xfrm>
        </p:grpSpPr>
        <p:sp>
          <p:nvSpPr>
            <p:cNvPr id="5" name="圆角矩形 4"/>
            <p:cNvSpPr/>
            <p:nvPr/>
          </p:nvSpPr>
          <p:spPr>
            <a:xfrm>
              <a:off x="963613" y="1865380"/>
              <a:ext cx="7216775" cy="3940132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714357" y="4326948"/>
              <a:ext cx="791375" cy="148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91374" y="811324"/>
            <a:ext cx="30972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701405" y="1580489"/>
            <a:ext cx="5877151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Read the story time 3 times .</a:t>
            </a:r>
          </a:p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2.Talk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your friends about your parents’ 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birthdays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3.Enjoy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birthday cake together and be 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happy every day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416425" y="2434829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16425" y="2434829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latinLnBrk="0" hangingPunct="1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 descr="QQ图片20150518141124_副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0704" y="1281035"/>
            <a:ext cx="3318086" cy="2061674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sysDot"/>
          </a:ln>
        </p:spPr>
      </p:pic>
      <p:pic>
        <p:nvPicPr>
          <p:cNvPr id="21" name="图片 20" descr="QQ图片20150518141101_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3145" y="1281034"/>
            <a:ext cx="3349865" cy="2062241"/>
          </a:xfrm>
          <a:prstGeom prst="rect">
            <a:avLst/>
          </a:prstGeom>
          <a:noFill/>
          <a:ln w="53975" cmpd="dbl">
            <a:solidFill>
              <a:srgbClr val="0070C0"/>
            </a:solidFill>
            <a:prstDash val="sysDot"/>
          </a:ln>
        </p:spPr>
      </p:pic>
      <p:sp>
        <p:nvSpPr>
          <p:cNvPr id="22" name="文本框 21"/>
          <p:cNvSpPr txBox="1"/>
          <p:nvPr/>
        </p:nvSpPr>
        <p:spPr>
          <a:xfrm>
            <a:off x="408251" y="3975554"/>
            <a:ext cx="83858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Whose</a:t>
            </a:r>
            <a:r>
              <a:rPr lang="en-US" altLang="zh-CN" sz="2400" dirty="0"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Arial Black" panose="020B0A04020102020204" charset="0"/>
                <a:cs typeface="Times New Roman" panose="02020603050405020304" pitchFamily="18" charset="0"/>
                <a:sym typeface="+mn-ea"/>
              </a:rPr>
              <a:t>birthdays are they talking about?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61290" y="361315"/>
            <a:ext cx="2594610" cy="52959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 and say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27101" y="1618615"/>
            <a:ext cx="709295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x-none" sz="4000" b="1" dirty="0" smtClean="0">
                <a:solidFill>
                  <a:srgbClr val="EA564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 do you want to know about their birthdays?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50265" y="194262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25648" y="197691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40638" y="3854881"/>
            <a:ext cx="9232749" cy="535829"/>
            <a:chOff x="-71754" y="4717340"/>
            <a:chExt cx="9232749" cy="714437"/>
          </a:xfrm>
        </p:grpSpPr>
        <p:sp>
          <p:nvSpPr>
            <p:cNvPr id="21" name="文本框 9220"/>
            <p:cNvSpPr txBox="1"/>
            <p:nvPr/>
          </p:nvSpPr>
          <p:spPr>
            <a:xfrm>
              <a:off x="-71754" y="4717340"/>
              <a:ext cx="3289300" cy="701047"/>
            </a:xfrm>
            <a:prstGeom prst="rect">
              <a:avLst/>
            </a:prstGeom>
            <a:solidFill>
              <a:srgbClr val="FF505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rgbClr val="CC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u Hai’s b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irthday</a:t>
              </a:r>
            </a:p>
          </p:txBody>
        </p:sp>
        <p:sp>
          <p:nvSpPr>
            <p:cNvPr id="23" name="文本框 9221"/>
            <p:cNvSpPr txBox="1"/>
            <p:nvPr/>
          </p:nvSpPr>
          <p:spPr>
            <a:xfrm>
              <a:off x="3115221" y="4729938"/>
              <a:ext cx="2654159" cy="701047"/>
            </a:xfrm>
            <a:prstGeom prst="rect">
              <a:avLst/>
            </a:prstGeom>
            <a:solidFill>
              <a:srgbClr val="00B05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Mike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's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birthday</a:t>
              </a:r>
            </a:p>
          </p:txBody>
        </p:sp>
        <p:sp>
          <p:nvSpPr>
            <p:cNvPr id="28" name="文本框 9220"/>
            <p:cNvSpPr txBox="1"/>
            <p:nvPr/>
          </p:nvSpPr>
          <p:spPr>
            <a:xfrm>
              <a:off x="5602754" y="4730732"/>
              <a:ext cx="3558241" cy="701045"/>
            </a:xfrm>
            <a:prstGeom prst="rect">
              <a:avLst/>
            </a:prstGeom>
            <a:solidFill>
              <a:srgbClr val="0070C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rgbClr val="CC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u Yang’s b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irthday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73646" y="2383133"/>
            <a:ext cx="1695450" cy="10144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63823" y="2371151"/>
            <a:ext cx="1724025" cy="10501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376" y="2344182"/>
            <a:ext cx="1738966" cy="104653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83" y="2380774"/>
            <a:ext cx="1847584" cy="1091943"/>
          </a:xfrm>
          <a:prstGeom prst="rect">
            <a:avLst/>
          </a:prstGeom>
          <a:noFill/>
        </p:spPr>
      </p:pic>
      <p:sp>
        <p:nvSpPr>
          <p:cNvPr id="33" name="文本框 6"/>
          <p:cNvSpPr txBox="1"/>
          <p:nvPr/>
        </p:nvSpPr>
        <p:spPr>
          <a:xfrm>
            <a:off x="5159376" y="197691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000" b="1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7307965" y="202263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000" b="1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161289" y="361315"/>
            <a:ext cx="3467735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 and choose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97277" y="964999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Su Hai and Su Yang’s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8196"/>
          <p:cNvSpPr txBox="1"/>
          <p:nvPr/>
        </p:nvSpPr>
        <p:spPr>
          <a:xfrm>
            <a:off x="1697278" y="1571248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Mike’s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/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161289" y="361315"/>
            <a:ext cx="3467735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 and choose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97277" y="964999"/>
            <a:ext cx="5686816" cy="464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Su Hai and Su Yang’s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8196"/>
          <p:cNvSpPr txBox="1"/>
          <p:nvPr/>
        </p:nvSpPr>
        <p:spPr>
          <a:xfrm>
            <a:off x="1697278" y="1571248"/>
            <a:ext cx="5686816" cy="464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Mike’s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50265" y="194262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25648" y="197691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40638" y="3854881"/>
            <a:ext cx="9232749" cy="535829"/>
            <a:chOff x="-71754" y="4717340"/>
            <a:chExt cx="9232749" cy="714437"/>
          </a:xfrm>
        </p:grpSpPr>
        <p:sp>
          <p:nvSpPr>
            <p:cNvPr id="21" name="文本框 9220"/>
            <p:cNvSpPr txBox="1"/>
            <p:nvPr/>
          </p:nvSpPr>
          <p:spPr>
            <a:xfrm>
              <a:off x="-71754" y="4717340"/>
              <a:ext cx="3289300" cy="701047"/>
            </a:xfrm>
            <a:prstGeom prst="rect">
              <a:avLst/>
            </a:prstGeom>
            <a:solidFill>
              <a:srgbClr val="FF505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rgbClr val="CC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u Hai’s b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irthday</a:t>
              </a:r>
            </a:p>
          </p:txBody>
        </p:sp>
        <p:sp>
          <p:nvSpPr>
            <p:cNvPr id="23" name="文本框 9221"/>
            <p:cNvSpPr txBox="1"/>
            <p:nvPr/>
          </p:nvSpPr>
          <p:spPr>
            <a:xfrm>
              <a:off x="3115221" y="4729938"/>
              <a:ext cx="2654159" cy="701047"/>
            </a:xfrm>
            <a:prstGeom prst="rect">
              <a:avLst/>
            </a:prstGeom>
            <a:solidFill>
              <a:srgbClr val="00B05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Mike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's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birthday</a:t>
              </a:r>
            </a:p>
          </p:txBody>
        </p:sp>
        <p:sp>
          <p:nvSpPr>
            <p:cNvPr id="28" name="文本框 9220"/>
            <p:cNvSpPr txBox="1"/>
            <p:nvPr/>
          </p:nvSpPr>
          <p:spPr>
            <a:xfrm>
              <a:off x="5602754" y="4730732"/>
              <a:ext cx="3558241" cy="701045"/>
            </a:xfrm>
            <a:prstGeom prst="rect">
              <a:avLst/>
            </a:prstGeom>
            <a:solidFill>
              <a:srgbClr val="0070C0"/>
            </a:solidFill>
            <a:ln w="38100" cap="rnd" cmpd="sng">
              <a:noFill/>
              <a:prstDash val="sysDot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800" dirty="0" smtClean="0">
                  <a:solidFill>
                    <a:srgbClr val="CC0066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u Yang’s b</a:t>
              </a: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irthday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73646" y="2383133"/>
            <a:ext cx="1695450" cy="10144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63823" y="2371151"/>
            <a:ext cx="1724025" cy="10501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9376" y="2344182"/>
            <a:ext cx="1738966" cy="104653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83" y="2380774"/>
            <a:ext cx="1847584" cy="1091943"/>
          </a:xfrm>
          <a:prstGeom prst="rect">
            <a:avLst/>
          </a:prstGeom>
          <a:noFill/>
        </p:spPr>
      </p:pic>
      <p:sp>
        <p:nvSpPr>
          <p:cNvPr id="33" name="文本框 6"/>
          <p:cNvSpPr txBox="1"/>
          <p:nvPr/>
        </p:nvSpPr>
        <p:spPr>
          <a:xfrm>
            <a:off x="5159376" y="197691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000" b="1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7307965" y="2022634"/>
            <a:ext cx="29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000" b="1" dirty="0">
              <a:solidFill>
                <a:srgbClr val="EA56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161289" y="361315"/>
            <a:ext cx="3467735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Watch and choose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97277" y="964999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Su Hai and Su Yang’s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8196"/>
          <p:cNvSpPr txBox="1"/>
          <p:nvPr/>
        </p:nvSpPr>
        <p:spPr>
          <a:xfrm>
            <a:off x="1697278" y="1571248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Mike’s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2910" y="2321985"/>
            <a:ext cx="2076450" cy="1250950"/>
          </a:xfrm>
          <a:prstGeom prst="roundRect">
            <a:avLst/>
          </a:prstGeom>
          <a:noFill/>
          <a:ln w="41275" cmpd="sng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991100" y="2307380"/>
            <a:ext cx="2076450" cy="1250950"/>
          </a:xfrm>
          <a:prstGeom prst="roundRect">
            <a:avLst/>
          </a:prstGeom>
          <a:noFill/>
          <a:ln w="41275" cmpd="sng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5" grpId="2" animBg="1"/>
      <p:bldP spid="25" grpId="3" animBg="1"/>
      <p:bldP spid="25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~1`K8QN)%WFOJ_QTJU6FP_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679312" y="1487345"/>
            <a:ext cx="1722713" cy="1163117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</p:pic>
      <p:pic>
        <p:nvPicPr>
          <p:cNvPr id="12" name="图片 11" descr="~1`K8QN)%WFOJ_QTJU6FP_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457597" y="1520262"/>
            <a:ext cx="1702833" cy="113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7"/>
          <p:cNvSpPr txBox="1"/>
          <p:nvPr/>
        </p:nvSpPr>
        <p:spPr>
          <a:xfrm>
            <a:off x="1247244" y="2609200"/>
            <a:ext cx="38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eleventh of May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4582889" y="2614131"/>
            <a:ext cx="345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5">
                    <a:lumMod val="75000"/>
                  </a:schemeClr>
                </a:solidFill>
                <a:latin typeface="Orange LET" pitchFamily="2" charset="0"/>
              </a:defRPr>
            </a:lvl1pPr>
          </a:lstStyle>
          <a:p>
            <a:pPr algn="ctr"/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eighth </a:t>
            </a:r>
            <a:r>
              <a:rPr lang="en-US" altLang="zh-CN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2363320" y="3531639"/>
            <a:ext cx="4466105" cy="830997"/>
          </a:xfrm>
          <a:prstGeom prst="rect">
            <a:avLst/>
          </a:prstGeom>
          <a:noFill/>
          <a:ln w="28575" cmpd="sng">
            <a:solidFill>
              <a:srgbClr val="FF7C8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When’s …’s 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birthday?</a:t>
            </a:r>
          </a:p>
          <a:p>
            <a:r>
              <a:rPr lang="en-US" altLang="zh-CN" sz="2400" dirty="0" smtClean="0">
                <a:solidFill>
                  <a:srgbClr val="EA5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19" name="the 11th of M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35868" y="-1083021"/>
            <a:ext cx="609600" cy="609600"/>
          </a:xfrm>
          <a:prstGeom prst="rect">
            <a:avLst/>
          </a:prstGeom>
        </p:spPr>
      </p:pic>
      <p:pic>
        <p:nvPicPr>
          <p:cNvPr id="20" name="the eighth of Apri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438900" y="-1232530"/>
            <a:ext cx="609600" cy="609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697277" y="274847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Su Hai and Su Yang’s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8196"/>
          <p:cNvSpPr txBox="1"/>
          <p:nvPr/>
        </p:nvSpPr>
        <p:spPr>
          <a:xfrm>
            <a:off x="1697278" y="881096"/>
            <a:ext cx="5686816" cy="464230"/>
          </a:xfrm>
          <a:prstGeom prst="rect">
            <a:avLst/>
          </a:prstGeom>
          <a:noFill/>
          <a:ln w="38100" cap="rnd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ctr" eaLnBrk="1" latinLnBrk="0" hangingPunct="1"/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When’s Mike’s birthday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7" grpId="0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586132" y="1032107"/>
            <a:ext cx="8130895" cy="464230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bg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l" eaLnBrk="1" latinLnBrk="0" hangingPunct="1"/>
            <a:r>
              <a:rPr lang="en-US" altLang="zh-CN" sz="2400" dirty="0" smtClean="0">
                <a:solidFill>
                  <a:srgbClr val="EA564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rgbClr val="EA564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</a:t>
            </a:r>
            <a:r>
              <a:rPr lang="en-US" altLang="zh-CN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zh-CN" altLang="en-US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 Hai and Su Yang</a:t>
            </a:r>
            <a:r>
              <a:rPr lang="zh-CN" altLang="en-US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on </a:t>
            </a:r>
            <a:r>
              <a:rPr lang="en-US" altLang="zh-CN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</a:t>
            </a:r>
            <a:r>
              <a:rPr lang="zh-CN" altLang="en-US" sz="2400" dirty="0" smtClean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birthday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9399" y="2587256"/>
            <a:ext cx="7624086" cy="1949725"/>
            <a:chOff x="78888" y="1242798"/>
            <a:chExt cx="7928324" cy="2027529"/>
          </a:xfrm>
        </p:grpSpPr>
        <p:sp>
          <p:nvSpPr>
            <p:cNvPr id="44" name="文本框 43"/>
            <p:cNvSpPr txBox="1"/>
            <p:nvPr/>
          </p:nvSpPr>
          <p:spPr>
            <a:xfrm rot="21120000">
              <a:off x="360093" y="1284185"/>
              <a:ext cx="2453186" cy="482755"/>
            </a:xfrm>
            <a:prstGeom prst="rect">
              <a:avLst/>
            </a:prstGeom>
            <a:solidFill>
              <a:srgbClr val="FFC000"/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have a big dinner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 rot="480000">
              <a:off x="3671964" y="1242798"/>
              <a:ext cx="1625557" cy="482755"/>
            </a:xfrm>
            <a:prstGeom prst="rect">
              <a:avLst/>
            </a:prstGeom>
            <a:solidFill>
              <a:srgbClr val="C00000">
                <a:alpha val="76000"/>
              </a:srgbClr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eat noodles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 rot="300000">
              <a:off x="78888" y="2145238"/>
              <a:ext cx="4049822" cy="482755"/>
            </a:xfrm>
            <a:prstGeom prst="rect">
              <a:avLst/>
            </a:prstGeom>
            <a:solidFill>
              <a:srgbClr val="00B050"/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eat the birthday cake together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 rot="21240000">
              <a:off x="6243956" y="1367344"/>
              <a:ext cx="1763256" cy="482755"/>
            </a:xfrm>
            <a:prstGeom prst="rect">
              <a:avLst/>
            </a:prstGeom>
            <a:solidFill>
              <a:srgbClr val="CCFFFF">
                <a:alpha val="100000"/>
              </a:srgbClr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have a party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 rot="300000">
              <a:off x="4449818" y="1983329"/>
              <a:ext cx="3156305" cy="482755"/>
            </a:xfrm>
            <a:prstGeom prst="rect">
              <a:avLst/>
            </a:prstGeom>
            <a:solidFill>
              <a:srgbClr val="FFFF99">
                <a:alpha val="100000"/>
              </a:srgbClr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play with Kitty the cat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 rot="21480000">
              <a:off x="212359" y="2732729"/>
              <a:ext cx="2748656" cy="482755"/>
            </a:xfrm>
            <a:prstGeom prst="rect">
              <a:avLst/>
            </a:prstGeom>
            <a:solidFill>
              <a:srgbClr val="002060">
                <a:alpha val="65000"/>
              </a:srgbClr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buy a birthday cake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27930" y="2787572"/>
              <a:ext cx="2421571" cy="482755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 w="381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lIns="90170" tIns="46990" rIns="90170" bIns="46990" anchor="t">
              <a:spAutoFit/>
            </a:bodyPr>
            <a:lstStyle/>
            <a:p>
              <a:pPr lvl="0" algn="l" eaLnBrk="1" latinLnBrk="0" hangingPunct="1"/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play some games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99852" y="1452904"/>
            <a:ext cx="8117176" cy="833562"/>
          </a:xfrm>
          <a:prstGeom prst="rect">
            <a:avLst/>
          </a:prstGeom>
          <a:solidFill>
            <a:schemeClr val="bg1"/>
          </a:solidFill>
          <a:ln w="34925" cap="rnd" cmpd="sng">
            <a:solidFill>
              <a:schemeClr val="bg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l" eaLnBrk="1" latinLnBrk="0" hangingPunct="1"/>
            <a:r>
              <a:rPr lang="en-US" altLang="zh-CN" sz="2400" dirty="0">
                <a:solidFill>
                  <a:srgbClr val="EA564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EA564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Hai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S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Yang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usually ______ 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their families. They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After that, they</a:t>
            </a:r>
            <a:r>
              <a:rPr lang="zh-CN" altLang="en-US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_______. </a:t>
            </a:r>
            <a:r>
              <a:rPr lang="en-US" altLang="zh-CN" sz="24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have a great time.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52103" y="3872267"/>
            <a:ext cx="528198" cy="4642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>
            <a:spAutoFit/>
          </a:bodyPr>
          <a:lstStyle/>
          <a:p>
            <a:pPr lvl="0" algn="l" eaLnBrk="1" latinLnBrk="0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9"/>
          <p:cNvSpPr txBox="1"/>
          <p:nvPr/>
        </p:nvSpPr>
        <p:spPr>
          <a:xfrm>
            <a:off x="337168" y="361315"/>
            <a:ext cx="3467735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and say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058235" y="485722"/>
            <a:ext cx="36118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读</a:t>
            </a:r>
            <a:r>
              <a:rPr lang="en-US" altLang="zh-CN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78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页课文，并和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搭档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进行问答。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86132" y="1012229"/>
            <a:ext cx="8130895" cy="1296373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ys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874</Words>
  <Application>Microsoft Office PowerPoint</Application>
  <PresentationFormat>全屏显示(16:9)</PresentationFormat>
  <Paragraphs>118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Meiryo</vt:lpstr>
      <vt:lpstr>方正舒体</vt:lpstr>
      <vt:lpstr>黑体</vt:lpstr>
      <vt:lpstr>楷体</vt:lpstr>
      <vt:lpstr>思源黑体 CN Regular</vt:lpstr>
      <vt:lpstr>宋体</vt:lpstr>
      <vt:lpstr>微软雅黑</vt:lpstr>
      <vt:lpstr>Arial</vt:lpstr>
      <vt:lpstr>Arial Black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2023-01-16T18:09:53Z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F54397D16D6E4912B4E950BF70762AFD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