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1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</p:sldIdLst>
  <p:sldSz cx="9144000" cy="5143500" type="screen16x9"/>
  <p:notesSz cx="6858000" cy="9144000"/>
  <p:custDataLst>
    <p:tags r:id="rId37"/>
  </p:custDataLst>
  <p:defaultTextStyle>
    <a:defPPr>
      <a:defRPr lang="zh-CN"/>
    </a:defPPr>
    <a:lvl1pPr marL="0" lvl="0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lvl="1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lvl="2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lvl="3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lvl="4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lvl="5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lvl="6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lvl="7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lvl="8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CEFB"/>
    <a:srgbClr val="E6FBFE"/>
    <a:srgbClr val="57D2E3"/>
    <a:srgbClr val="21B1C5"/>
    <a:srgbClr val="B2F3FC"/>
    <a:srgbClr val="4BCFE1"/>
    <a:srgbClr val="5BADF7"/>
    <a:srgbClr val="6A5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30" d="100"/>
          <a:sy n="130" d="100"/>
        </p:scale>
        <p:origin x="-1074" y="-348"/>
      </p:cViewPr>
      <p:guideLst>
        <p:guide orient="horz" pos="1620"/>
        <p:guide pos="2878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5" cy="72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B1A056D-8BA4-4252-AF7A-3E7A7922953E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38F52A-96EC-4E10-915F-5D8032F8687F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F831FF6-8410-478C-8063-F22B87B8BC24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ED5BEC1-D367-4908-9199-0C7B083B3A7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15363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>
              <a:buFont typeface="Arial" panose="020B0604020202020204" pitchFamily="34" charset="0"/>
            </a:pPr>
            <a:fld id="{9A0DB2DC-4C9A-4742-B13C-FB6460FD3503}" type="slidenum">
              <a:rPr lang="zh-CN" altLang="en-US" sz="1200"/>
              <a:t>1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fld id="{EE2AD846-0198-4A80-8EB2-7C6FC17095E2}" type="datetimeFigureOut">
              <a:rPr lang="zh-CN" altLang="en-US" sz="1400" smtClean="0"/>
              <a:t>2023-01-17</a:t>
            </a:fld>
            <a:endParaRPr lang="zh-CN" altLang="en-US" sz="1400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endParaRPr lang="zh-CN" altLang="en-US" sz="1400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fld id="{5580C9F3-2A75-4BA1-9035-99ADA85A03EA}" type="slidenum">
              <a:rPr lang="zh-CN" altLang="en-US" sz="1400" smtClean="0"/>
              <a:t>‹#›</a:t>
            </a:fld>
            <a:endParaRPr lang="zh-CN" altLang="en-US" sz="140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fld id="{87F8AFBB-BCCF-40BA-9D1A-54445F8ACD20}" type="datetimeFigureOut">
              <a:rPr lang="zh-CN" altLang="en-US" sz="1400" smtClean="0"/>
              <a:t>2023-01-17</a:t>
            </a:fld>
            <a:endParaRPr lang="zh-CN" altLang="en-US" sz="1400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endParaRPr lang="zh-CN" altLang="en-US" sz="1400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fld id="{9E5DF353-B2C9-4D00-A9B2-A8D4794AA6EA}" type="slidenum">
              <a:rPr lang="zh-CN" altLang="en-US" sz="1400" smtClean="0"/>
              <a:t>‹#›</a:t>
            </a:fld>
            <a:endParaRPr lang="zh-CN" altLang="en-US" sz="140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fld id="{F0F40FD6-5C69-4A28-A649-D9AD2756F30C}" type="datetimeFigureOut">
              <a:rPr lang="zh-CN" altLang="en-US" sz="1400" smtClean="0"/>
              <a:t>2023-01-17</a:t>
            </a:fld>
            <a:endParaRPr lang="zh-CN" altLang="en-US" sz="1400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endParaRPr lang="zh-CN" altLang="en-US" sz="1400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fld id="{80698925-7BE1-429B-A84B-9CC43288E97F}" type="slidenum">
              <a:rPr lang="zh-CN" altLang="en-US" sz="1400" smtClean="0"/>
              <a:t>‹#›</a:t>
            </a:fld>
            <a:endParaRPr lang="zh-CN" altLang="en-US" sz="140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fld id="{12AA8D54-C136-40D6-899C-3DF1F55CC711}" type="datetimeFigureOut">
              <a:rPr lang="zh-CN" altLang="en-US" sz="1400" smtClean="0"/>
              <a:t>2023-01-17</a:t>
            </a:fld>
            <a:endParaRPr lang="zh-CN" altLang="en-US" sz="1400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endParaRPr lang="zh-CN" altLang="en-US" sz="1400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fld id="{C7ABB131-45E2-479B-9884-6351FDD2D936}" type="slidenum">
              <a:rPr lang="zh-CN" altLang="en-US" sz="1400" smtClean="0"/>
              <a:t>‹#›</a:t>
            </a:fld>
            <a:endParaRPr lang="zh-CN" altLang="en-US" sz="140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fld id="{3C799BB7-9CBE-4E71-B75D-6EF4D70D2155}" type="datetimeFigureOut">
              <a:rPr lang="zh-CN" altLang="en-US" sz="1400" smtClean="0"/>
              <a:t>2023-01-17</a:t>
            </a:fld>
            <a:endParaRPr lang="zh-CN" altLang="en-US" sz="1400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endParaRPr lang="zh-CN" altLang="en-US" sz="1400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fld id="{101C3CA8-6BE8-453F-AEE2-680BC3C29E39}" type="slidenum">
              <a:rPr lang="zh-CN" altLang="en-US" sz="1400" smtClean="0"/>
              <a:t>‹#›</a:t>
            </a:fld>
            <a:endParaRPr lang="zh-CN" altLang="en-US" sz="140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fld id="{07E8C92D-7FA4-45AD-81C5-2CF742D531EB}" type="datetimeFigureOut">
              <a:rPr lang="zh-CN" altLang="en-US" sz="1400" smtClean="0"/>
              <a:t>2023-01-17</a:t>
            </a:fld>
            <a:endParaRPr lang="zh-CN" altLang="en-US" sz="1400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1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endParaRPr lang="zh-CN" altLang="en-US" sz="1400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fld id="{3DC8A58E-3320-49EA-91DB-C34B4D7E39F2}" type="slidenum">
              <a:rPr lang="zh-CN" altLang="en-US" sz="1400" smtClean="0"/>
              <a:t>‹#›</a:t>
            </a:fld>
            <a:endParaRPr lang="zh-CN" altLang="en-US" sz="140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fld id="{D5B89B25-AF2B-4C44-82A3-1D64DD3B3521}" type="datetimeFigureOut">
              <a:rPr lang="zh-CN" altLang="en-US" sz="1400" smtClean="0"/>
              <a:t>2023-01-17</a:t>
            </a:fld>
            <a:endParaRPr lang="zh-CN" altLang="en-US" sz="1400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endParaRPr lang="zh-CN" altLang="en-US" sz="1400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fld id="{2C95F7C8-CDA0-449D-B2DE-B27E9A495252}" type="slidenum">
              <a:rPr lang="zh-CN" altLang="en-US" sz="1400" smtClean="0"/>
              <a:t>‹#›</a:t>
            </a:fld>
            <a:endParaRPr lang="zh-CN" altLang="en-US" sz="140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fld id="{D097F7F9-DAAC-40E9-B9DD-6FA0F19D25E4}" type="datetimeFigureOut">
              <a:rPr lang="zh-CN" altLang="en-US" sz="1400" smtClean="0"/>
              <a:t>2023-01-17</a:t>
            </a:fld>
            <a:endParaRPr lang="zh-CN" altLang="en-US" sz="1400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endParaRPr lang="zh-CN" altLang="en-US" sz="1400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fld id="{7CDF8867-FF11-4836-80D0-5B709C6EFAD6}" type="slidenum">
              <a:rPr lang="zh-CN" altLang="en-US" sz="1400" smtClean="0"/>
              <a:t>‹#›</a:t>
            </a:fld>
            <a:endParaRPr lang="zh-CN" altLang="en-US" sz="140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fld id="{2ED75AA3-1B72-4FE4-AFCB-1DB6C4FB88AA}" type="datetimeFigureOut">
              <a:rPr lang="zh-CN" altLang="en-US" sz="1400" smtClean="0"/>
              <a:t>2023-01-17</a:t>
            </a:fld>
            <a:endParaRPr lang="zh-CN" altLang="en-US" sz="1400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endParaRPr lang="zh-CN" altLang="en-US" sz="1400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fld id="{22800976-DECF-4F26-95B3-E9FF9F6310D2}" type="slidenum">
              <a:rPr lang="zh-CN" altLang="en-US" sz="1400" smtClean="0"/>
              <a:t>‹#›</a:t>
            </a:fld>
            <a:endParaRPr lang="zh-CN" altLang="en-US" sz="140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fld id="{6056FBA5-AFC0-4ED9-8C48-E9DE6ECF0A6E}" type="datetimeFigureOut">
              <a:rPr lang="zh-CN" altLang="en-US" sz="1400" smtClean="0"/>
              <a:t>2023-01-17</a:t>
            </a:fld>
            <a:endParaRPr lang="zh-CN" altLang="en-US" sz="1400"/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endParaRPr lang="zh-CN" altLang="en-US" sz="1400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pPr eaLnBrk="0" hangingPunct="0">
              <a:defRPr/>
            </a:pPr>
            <a:fld id="{B382686E-19D5-41EC-B2E8-8473F5F64669}" type="slidenum">
              <a:rPr lang="zh-CN" altLang="en-US" sz="1400" smtClean="0"/>
              <a:t>‹#›</a:t>
            </a:fld>
            <a:endParaRPr lang="zh-CN" altLang="en-US" sz="140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6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/>
          <p:cNvPicPr>
            <a:picLocks noChangeAspect="1"/>
          </p:cNvPicPr>
          <p:nvPr userDrawn="1"/>
        </p:nvPicPr>
        <p:blipFill>
          <a:blip r:embed="rId17" cstate="email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85775"/>
            <a:ext cx="9144000" cy="45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36922"/>
            <a:ext cx="2500313" cy="348854"/>
          </a:xfrm>
          <a:prstGeom prst="rect">
            <a:avLst/>
          </a:prstGeom>
          <a:solidFill>
            <a:srgbClr val="94CE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94060" y="172641"/>
            <a:ext cx="2531783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外研（新标准）版</a:t>
            </a:r>
            <a:r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-</a:t>
            </a:r>
            <a:r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七年级</a:t>
            </a: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上册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485775"/>
            <a:ext cx="9144000" cy="452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400"/>
          </a:p>
        </p:txBody>
      </p:sp>
      <p:pic>
        <p:nvPicPr>
          <p:cNvPr id="14338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0" y="136922"/>
            <a:ext cx="2500313" cy="348854"/>
          </a:xfrm>
          <a:prstGeom prst="rect">
            <a:avLst/>
          </a:prstGeom>
          <a:solidFill>
            <a:srgbClr val="94CE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400"/>
          </a:p>
        </p:txBody>
      </p:sp>
      <p:sp>
        <p:nvSpPr>
          <p:cNvPr id="14340" name="矩形 2"/>
          <p:cNvSpPr/>
          <p:nvPr/>
        </p:nvSpPr>
        <p:spPr>
          <a:xfrm>
            <a:off x="94060" y="172642"/>
            <a:ext cx="3216265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外研（新标准）版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七年级上册</a:t>
            </a:r>
          </a:p>
        </p:txBody>
      </p:sp>
      <p:sp>
        <p:nvSpPr>
          <p:cNvPr id="16" name="矩形: 圆角 11"/>
          <p:cNvSpPr/>
          <p:nvPr/>
        </p:nvSpPr>
        <p:spPr>
          <a:xfrm>
            <a:off x="3748088" y="3557588"/>
            <a:ext cx="1641872" cy="402431"/>
          </a:xfrm>
          <a:prstGeom prst="roundRect">
            <a:avLst>
              <a:gd name="adj" fmla="val 50000"/>
            </a:avLst>
          </a:prstGeom>
          <a:solidFill>
            <a:srgbClr val="56AA5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有爱新黑 CN" pitchFamily="50" charset="-122"/>
              <a:cs typeface="有爱新黑 CN" pitchFamily="50" charset="-122"/>
              <a:sym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875485" y="3548063"/>
            <a:ext cx="1387078" cy="43934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ctr">
              <a:buFont typeface="Arial" panose="020B0604020202020204" pitchFamily="34" charset="0"/>
            </a:pPr>
            <a:r>
              <a:rPr lang="zh-CN" altLang="en-US" sz="2400" dirty="0">
                <a:solidFill>
                  <a:schemeClr val="bg1"/>
                </a:solidFill>
                <a:ea typeface="有爱新黑 CN" pitchFamily="50" charset="-122"/>
                <a:sym typeface="Arial" panose="020B0604020202020204" pitchFamily="34" charset="0"/>
              </a:rPr>
              <a:t>教学课件</a:t>
            </a:r>
            <a:endParaRPr lang="en-US" altLang="zh-CN" sz="2400" dirty="0">
              <a:solidFill>
                <a:schemeClr val="bg1"/>
              </a:solidFill>
              <a:ea typeface="有爱新黑 CN" pitchFamily="50" charset="-122"/>
              <a:sym typeface="Arial" panose="020B0604020202020204" pitchFamily="34" charset="0"/>
            </a:endParaRPr>
          </a:p>
        </p:txBody>
      </p:sp>
      <p:grpSp>
        <p:nvGrpSpPr>
          <p:cNvPr id="14343" name="组合 8"/>
          <p:cNvGrpSpPr/>
          <p:nvPr/>
        </p:nvGrpSpPr>
        <p:grpSpPr>
          <a:xfrm>
            <a:off x="586383" y="1069882"/>
            <a:ext cx="7971235" cy="2140432"/>
            <a:chOff x="1604692" y="1804988"/>
            <a:chExt cx="5014410" cy="2856554"/>
          </a:xfrm>
        </p:grpSpPr>
        <p:sp>
          <p:nvSpPr>
            <p:cNvPr id="14344" name="矩形 24"/>
            <p:cNvSpPr/>
            <p:nvPr/>
          </p:nvSpPr>
          <p:spPr>
            <a:xfrm>
              <a:off x="2748510" y="1804988"/>
              <a:ext cx="2497138" cy="95499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lnSpc>
                  <a:spcPct val="150000"/>
                </a:lnSpc>
                <a:buFont typeface="Arial" panose="020B0604020202020204" pitchFamily="34" charset="0"/>
              </a:pPr>
              <a:r>
                <a:rPr lang="en-US" altLang="zh-CN" sz="2700" b="1" dirty="0">
                  <a:latin typeface="Times New Roman" panose="02020603050405020304" pitchFamily="18" charset="0"/>
                  <a:ea typeface="微软雅黑" panose="020B0503020204020204" pitchFamily="34" charset="-122"/>
                  <a:sym typeface="微软雅黑" panose="020B0503020204020204" pitchFamily="34" charset="-122"/>
                </a:rPr>
                <a:t>Module 1 Unit 2</a:t>
              </a:r>
              <a:endParaRPr lang="zh-CN" altLang="en-US" sz="2700" b="1" dirty="0"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4345" name="TextBox 2"/>
            <p:cNvSpPr txBox="1"/>
            <p:nvPr/>
          </p:nvSpPr>
          <p:spPr>
            <a:xfrm>
              <a:off x="1604692" y="3059620"/>
              <a:ext cx="5014410" cy="16019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buFont typeface="Arial" panose="020B0604020202020204" pitchFamily="34" charset="0"/>
              </a:pPr>
              <a:r>
                <a:rPr lang="en-US" altLang="zh-CN" sz="3600" b="1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I'm Wang </a:t>
              </a:r>
              <a:r>
                <a:rPr lang="en-US" altLang="zh-CN" sz="3600" b="1" dirty="0" err="1">
                  <a:latin typeface="Times New Roman" panose="02020603050405020304" pitchFamily="18" charset="0"/>
                  <a:ea typeface="微软雅黑" panose="020B0503020204020204" pitchFamily="34" charset="-122"/>
                </a:rPr>
                <a:t>Lingling</a:t>
              </a:r>
              <a:r>
                <a:rPr lang="en-US" altLang="zh-CN" sz="3600" b="1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and I'm thirteen years old.</a:t>
              </a:r>
              <a:endParaRPr lang="zh-CN" altLang="en-US" sz="3600" b="1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0" y="428749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6" name="Picture 10" descr="1-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46522" y="2188369"/>
            <a:ext cx="1241822" cy="170735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0" name="Text Box 4"/>
          <p:cNvSpPr txBox="1"/>
          <p:nvPr/>
        </p:nvSpPr>
        <p:spPr>
          <a:xfrm>
            <a:off x="1649017" y="523875"/>
            <a:ext cx="5993606" cy="48101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ctr" eaLnBrk="0" hangingPunct="0"/>
            <a:r>
              <a:rPr lang="zh-CN" altLang="en-US" sz="2700" dirty="0">
                <a:solidFill>
                  <a:schemeClr val="accent2"/>
                </a:solidFill>
                <a:latin typeface="Times New Roman" panose="02020603050405020304" pitchFamily="18" charset="0"/>
              </a:rPr>
              <a:t>Read and check the true sentences.</a:t>
            </a:r>
            <a:endParaRPr lang="zh-CN" altLang="en-US" sz="2700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7" name="Rectangle 11"/>
          <p:cNvSpPr/>
          <p:nvPr/>
        </p:nvSpPr>
        <p:spPr>
          <a:xfrm>
            <a:off x="2159794" y="1004888"/>
            <a:ext cx="5482829" cy="355996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700" dirty="0">
                <a:latin typeface="Times New Roman" panose="02020603050405020304" pitchFamily="18" charset="0"/>
              </a:rPr>
              <a:t>Hello, </a:t>
            </a:r>
            <a:r>
              <a:rPr lang="zh-CN" altLang="en-US" sz="2700" dirty="0">
                <a:solidFill>
                  <a:srgbClr val="FF0000"/>
                </a:solidFill>
                <a:latin typeface="Times New Roman" panose="02020603050405020304" pitchFamily="18" charset="0"/>
              </a:rPr>
              <a:t>everyone</a:t>
            </a:r>
            <a:r>
              <a:rPr lang="zh-CN" altLang="en-US" sz="2700" dirty="0">
                <a:latin typeface="Times New Roman" panose="02020603050405020304" pitchFamily="18" charset="0"/>
              </a:rPr>
              <a:t>. My name is Li Daming and my English name is David. I</a:t>
            </a:r>
            <a:r>
              <a:rPr lang="en-US" altLang="zh-CN" sz="2700" dirty="0">
                <a:latin typeface="Times New Roman" panose="02020603050405020304" pitchFamily="18" charset="0"/>
              </a:rPr>
              <a:t>’m twelve </a:t>
            </a:r>
            <a:r>
              <a:rPr lang="zh-CN" altLang="en-US" sz="2700" dirty="0">
                <a:latin typeface="Times New Roman" panose="02020603050405020304" pitchFamily="18" charset="0"/>
              </a:rPr>
              <a:t>years old and I</a:t>
            </a:r>
            <a:r>
              <a:rPr lang="en-US" altLang="zh-CN" sz="2700" dirty="0">
                <a:latin typeface="Times New Roman" panose="02020603050405020304" pitchFamily="18" charset="0"/>
              </a:rPr>
              <a:t>’m from Beijing. Beijing is </a:t>
            </a:r>
            <a:r>
              <a:rPr lang="zh-CN" altLang="en-US" sz="2700" dirty="0">
                <a:latin typeface="Times New Roman" panose="02020603050405020304" pitchFamily="18" charset="0"/>
              </a:rPr>
              <a:t>the</a:t>
            </a:r>
            <a:r>
              <a:rPr lang="zh-CN" altLang="en-US" sz="2700" dirty="0">
                <a:solidFill>
                  <a:srgbClr val="FF0000"/>
                </a:solidFill>
                <a:latin typeface="Times New Roman" panose="02020603050405020304" pitchFamily="18" charset="0"/>
              </a:rPr>
              <a:t> capital</a:t>
            </a:r>
            <a:r>
              <a:rPr lang="zh-CN" altLang="en-US" sz="2700" dirty="0">
                <a:latin typeface="Times New Roman" panose="02020603050405020304" pitchFamily="18" charset="0"/>
              </a:rPr>
              <a:t> of China. This is Lingling andher English name is </a:t>
            </a:r>
            <a:r>
              <a:rPr lang="en-US" altLang="zh-CN" sz="2700" dirty="0">
                <a:latin typeface="Times New Roman" panose="02020603050405020304" pitchFamily="18" charset="0"/>
              </a:rPr>
              <a:t>Lucy. She’s my friend. </a:t>
            </a:r>
            <a:r>
              <a:rPr lang="zh-CN" altLang="en-US" sz="2700" dirty="0">
                <a:latin typeface="Times New Roman" panose="02020603050405020304" pitchFamily="18" charset="0"/>
              </a:rPr>
              <a:t>She</a:t>
            </a:r>
            <a:r>
              <a:rPr lang="en-US" altLang="zh-CN" sz="2700" dirty="0">
                <a:latin typeface="Times New Roman" panose="02020603050405020304" pitchFamily="18" charset="0"/>
              </a:rPr>
              <a:t>’s from Beijing too. </a:t>
            </a:r>
            <a:endParaRPr lang="en-US" altLang="zh-CN" sz="2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385888" y="3436144"/>
            <a:ext cx="3943350" cy="346249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endParaRPr lang="zh-CN" alt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20487" name="Picture 7" descr="1-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9775" y="2128838"/>
            <a:ext cx="1350169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90" name="Rectangle 10"/>
          <p:cNvSpPr/>
          <p:nvPr/>
        </p:nvSpPr>
        <p:spPr>
          <a:xfrm>
            <a:off x="1066800" y="962025"/>
            <a:ext cx="4630341" cy="381952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700">
                <a:latin typeface="Times New Roman" panose="02020603050405020304" pitchFamily="18" charset="0"/>
              </a:rPr>
              <a:t>Hello, I</a:t>
            </a:r>
            <a:r>
              <a:rPr lang="en-US" altLang="zh-CN" sz="2700">
                <a:latin typeface="Times New Roman" panose="02020603050405020304" pitchFamily="18" charset="0"/>
              </a:rPr>
              <a:t>’m Wang Lingling and I’m thirteen</a:t>
            </a:r>
            <a:r>
              <a:rPr lang="zh-CN" altLang="en-US" sz="2700">
                <a:latin typeface="Times New Roman" panose="02020603050405020304" pitchFamily="18" charset="0"/>
              </a:rPr>
              <a:t>years old. Good to see you. Wang Hui is my friend, </a:t>
            </a:r>
            <a:r>
              <a:rPr lang="zh-CN" altLang="en-US" sz="2700">
                <a:solidFill>
                  <a:srgbClr val="FF0000"/>
                </a:solidFill>
                <a:latin typeface="Times New Roman" panose="02020603050405020304" pitchFamily="18" charset="0"/>
              </a:rPr>
              <a:t>but</a:t>
            </a:r>
            <a:r>
              <a:rPr lang="zh-CN" altLang="en-US" sz="2700">
                <a:latin typeface="Times New Roman" panose="02020603050405020304" pitchFamily="18" charset="0"/>
              </a:rPr>
              <a:t> he is not in my class. His English name is Henry. He</a:t>
            </a:r>
            <a:r>
              <a:rPr lang="en-US" altLang="zh-CN" sz="2700">
                <a:latin typeface="Times New Roman" panose="02020603050405020304" pitchFamily="18" charset="0"/>
              </a:rPr>
              <a:t>’s from Shanghai. Shanghai is a </a:t>
            </a:r>
            <a:r>
              <a:rPr lang="en-US" altLang="zh-CN" sz="2700">
                <a:solidFill>
                  <a:srgbClr val="FF0000"/>
                </a:solidFill>
                <a:latin typeface="Times New Roman" panose="02020603050405020304" pitchFamily="18" charset="0"/>
              </a:rPr>
              <a:t>very</a:t>
            </a:r>
            <a:r>
              <a:rPr lang="en-US" altLang="zh-CN" sz="2700">
                <a:latin typeface="Times New Roman" panose="02020603050405020304" pitchFamily="18" charset="0"/>
              </a:rPr>
              <a:t> big </a:t>
            </a:r>
            <a:r>
              <a:rPr lang="en-US" altLang="zh-CN" sz="2700">
                <a:solidFill>
                  <a:srgbClr val="FF0000"/>
                </a:solidFill>
                <a:latin typeface="Times New Roman" panose="02020603050405020304" pitchFamily="18" charset="0"/>
              </a:rPr>
              <a:t>city</a:t>
            </a:r>
            <a:r>
              <a:rPr lang="en-US" altLang="zh-CN" sz="2700">
                <a:latin typeface="Times New Roman" panose="02020603050405020304" pitchFamily="18" charset="0"/>
              </a:rPr>
              <a:t>.</a:t>
            </a:r>
            <a:endParaRPr lang="en-US" altLang="zh-CN" sz="27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1" name="Picture 7" descr="1-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28726" y="2119313"/>
            <a:ext cx="1316831" cy="183594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851547" y="1110853"/>
            <a:ext cx="4414838" cy="3309938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30000"/>
              </a:lnSpc>
              <a:defRPr/>
            </a:pPr>
            <a:r>
              <a:rPr lang="zh-CN" altLang="en-US" sz="2700">
                <a:latin typeface="Times New Roman" panose="02020603050405020304" pitchFamily="18" charset="0"/>
                <a:cs typeface="Times New Roman" panose="02020603050405020304" pitchFamily="18" charset="0"/>
              </a:rPr>
              <a:t>Hi, my name is Tony Smith, I</a:t>
            </a:r>
            <a:r>
              <a:rPr lang="en-US" altLang="zh-CN" sz="2700">
                <a:latin typeface="Times New Roman" panose="02020603050405020304" pitchFamily="18" charset="0"/>
                <a:cs typeface="Times New Roman" panose="02020603050405020304" pitchFamily="18" charset="0"/>
              </a:rPr>
              <a:t>’m from </a:t>
            </a:r>
            <a:r>
              <a:rPr lang="zh-CN" altLang="en-US" sz="2700">
                <a:latin typeface="Times New Roman" panose="02020603050405020304" pitchFamily="18" charset="0"/>
                <a:cs typeface="Times New Roman" panose="02020603050405020304" pitchFamily="18" charset="0"/>
              </a:rPr>
              <a:t>Cambridge. It</a:t>
            </a:r>
            <a:r>
              <a:rPr lang="en-US" altLang="zh-CN" sz="2700">
                <a:latin typeface="Times New Roman" panose="02020603050405020304" pitchFamily="18" charset="0"/>
                <a:cs typeface="Times New Roman" panose="02020603050405020304" pitchFamily="18" charset="0"/>
              </a:rPr>
              <a:t>’s a</a:t>
            </a:r>
            <a:r>
              <a:rPr lang="en-US" altLang="zh-CN" sz="2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small </a:t>
            </a:r>
            <a:r>
              <a:rPr lang="en-US" altLang="zh-CN" sz="2700">
                <a:latin typeface="Times New Roman" panose="02020603050405020304" pitchFamily="18" charset="0"/>
                <a:cs typeface="Times New Roman" panose="02020603050405020304" pitchFamily="18" charset="0"/>
              </a:rPr>
              <a:t>city in England. </a:t>
            </a:r>
            <a:r>
              <a:rPr lang="zh-CN" altLang="en-US" sz="2700">
                <a:latin typeface="Times New Roman" panose="02020603050405020304" pitchFamily="18" charset="0"/>
                <a:cs typeface="Times New Roman" panose="02020603050405020304" pitchFamily="18" charset="0"/>
              </a:rPr>
              <a:t>Tony is my </a:t>
            </a:r>
            <a:r>
              <a:rPr lang="zh-CN" altLang="en-US" sz="2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zh-CN" altLang="en-US" sz="2700">
                <a:latin typeface="Times New Roman" panose="02020603050405020304" pitchFamily="18" charset="0"/>
                <a:cs typeface="Times New Roman" panose="02020603050405020304" pitchFamily="18" charset="0"/>
              </a:rPr>
              <a:t> name and Smith is my </a:t>
            </a:r>
            <a:r>
              <a:rPr lang="zh-CN" altLang="en-US" sz="2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r>
              <a:rPr lang="zh-CN" altLang="en-US" sz="2700">
                <a:latin typeface="Times New Roman" panose="02020603050405020304" pitchFamily="18" charset="0"/>
                <a:cs typeface="Times New Roman" panose="02020603050405020304" pitchFamily="18" charset="0"/>
              </a:rPr>
              <a:t> name. I</a:t>
            </a:r>
            <a:r>
              <a:rPr lang="en-US" altLang="zh-CN" sz="2700">
                <a:latin typeface="Times New Roman" panose="02020603050405020304" pitchFamily="18" charset="0"/>
                <a:cs typeface="Times New Roman" panose="02020603050405020304" pitchFamily="18" charset="0"/>
              </a:rPr>
              <a:t>’m thirteen years old. It’s nice to meet you </a:t>
            </a:r>
            <a:r>
              <a:rPr lang="en-US" altLang="zh-CN" sz="2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altLang="zh-CN" sz="27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7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>
            <a:spLocks noGrp="1"/>
          </p:cNvSpPr>
          <p:nvPr>
            <p:ph type="body" idx="4294967295"/>
          </p:nvPr>
        </p:nvSpPr>
        <p:spPr>
          <a:xfrm>
            <a:off x="3627835" y="847725"/>
            <a:ext cx="5516165" cy="391358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zh-CN" altLang="en-US" sz="2700">
                <a:latin typeface="Times New Roman" panose="02020603050405020304" pitchFamily="18" charset="0"/>
              </a:rPr>
              <a:t>Henry is Daming</a:t>
            </a:r>
            <a:r>
              <a:rPr lang="en-US" altLang="zh-CN" sz="2700">
                <a:latin typeface="Times New Roman" panose="02020603050405020304" pitchFamily="18" charset="0"/>
              </a:rPr>
              <a:t>’s English name.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zh-CN" altLang="en-US" sz="2700">
                <a:latin typeface="Times New Roman" panose="02020603050405020304" pitchFamily="18" charset="0"/>
              </a:rPr>
              <a:t>Lingling</a:t>
            </a:r>
            <a:r>
              <a:rPr lang="en-US" altLang="zh-CN" sz="2700">
                <a:latin typeface="Times New Roman" panose="02020603050405020304" pitchFamily="18" charset="0"/>
              </a:rPr>
              <a:t>’s English name is Linda.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zh-CN" altLang="en-US" sz="2700">
                <a:latin typeface="Times New Roman" panose="02020603050405020304" pitchFamily="18" charset="0"/>
              </a:rPr>
              <a:t>Daming is twelve years old.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700">
                <a:latin typeface="Times New Roman" panose="02020603050405020304" pitchFamily="18" charset="0"/>
              </a:rPr>
              <a:t>Wang Hui is from Beijing.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zh-CN" altLang="en-US" sz="2700">
                <a:latin typeface="Times New Roman" panose="02020603050405020304" pitchFamily="18" charset="0"/>
              </a:rPr>
              <a:t>Tony is twelve years old.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zh-CN" altLang="en-US" sz="2700">
                <a:latin typeface="Times New Roman" panose="02020603050405020304" pitchFamily="18" charset="0"/>
              </a:rPr>
              <a:t>Tony is from the capital of England.</a:t>
            </a:r>
            <a:endParaRPr lang="zh-CN" altLang="en-US" sz="27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5541" name="Picture 5" descr="哭脸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38238" y="979885"/>
            <a:ext cx="485775" cy="4869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5542" name="Picture 6" descr="笑脸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91816" y="2221707"/>
            <a:ext cx="377428" cy="3798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5543" name="Picture 7" descr="哭脸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38238" y="1575198"/>
            <a:ext cx="485775" cy="4869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5544" name="Picture 8" descr="哭脸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127523" y="2708673"/>
            <a:ext cx="496490" cy="49768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5545" name="Picture 9" descr="哭脸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127523" y="3357562"/>
            <a:ext cx="496490" cy="49649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5546" name="Picture 10" descr="哭脸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126332" y="4005263"/>
            <a:ext cx="497681" cy="497681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/>
          </p:cNvSpPr>
          <p:nvPr>
            <p:ph type="body" sz="half" idx="4294967295"/>
          </p:nvPr>
        </p:nvSpPr>
        <p:spPr>
          <a:xfrm>
            <a:off x="585788" y="1156097"/>
            <a:ext cx="6156722" cy="394215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>
            <a:lvl1pPr lvl="0">
              <a:buClrTx/>
              <a:buSzTx/>
              <a:buFont typeface="Arial" panose="020B0604020202020204" pitchFamily="34" charset="0"/>
              <a:defRPr sz="2800"/>
            </a:lvl1pPr>
            <a:lvl2pPr lvl="1">
              <a:buClrTx/>
              <a:buSzTx/>
              <a:buFont typeface="Arial" panose="020B0604020202020204" pitchFamily="34" charset="0"/>
              <a:defRPr sz="2400"/>
            </a:lvl2pPr>
            <a:lvl3pPr lvl="2">
              <a:buClrTx/>
              <a:buSzTx/>
              <a:buFont typeface="Arial" panose="020B0604020202020204" pitchFamily="34" charset="0"/>
              <a:defRPr sz="2000"/>
            </a:lvl3pPr>
            <a:lvl4pPr lvl="3">
              <a:buClrTx/>
              <a:buSzTx/>
              <a:buFont typeface="Arial" panose="020B0604020202020204" pitchFamily="34" charset="0"/>
              <a:defRPr sz="1800"/>
            </a:lvl4pPr>
            <a:lvl5pPr lvl="4">
              <a:buClrTx/>
              <a:buSzTx/>
              <a:buFont typeface="Arial" panose="020B0604020202020204" pitchFamily="34" charset="0"/>
              <a:defRPr sz="1800"/>
            </a:lvl5pPr>
          </a:lstStyle>
          <a:p>
            <a:pPr lvl="0"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700" dirty="0">
                <a:latin typeface="Times New Roman" panose="02020603050405020304" pitchFamily="18" charset="0"/>
              </a:rPr>
              <a:t>Smith is Tony</a:t>
            </a:r>
            <a:r>
              <a:rPr lang="en-US" altLang="zh-CN" sz="2700" dirty="0">
                <a:latin typeface="Times New Roman" panose="02020603050405020304" pitchFamily="18" charset="0"/>
              </a:rPr>
              <a:t>’s </a:t>
            </a:r>
            <a:r>
              <a:rPr lang="en-US" altLang="zh-CN" sz="2700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7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first</a:t>
            </a:r>
            <a:r>
              <a:rPr lang="en-US" altLang="zh-CN" sz="2700" dirty="0">
                <a:latin typeface="Times New Roman" panose="02020603050405020304" pitchFamily="18" charset="0"/>
              </a:rPr>
              <a:t> /</a:t>
            </a:r>
            <a:r>
              <a:rPr lang="en-US" altLang="zh-CN" sz="27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7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last</a:t>
            </a:r>
            <a:r>
              <a:rPr lang="en-US" altLang="zh-CN" sz="2700" i="1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700" dirty="0">
                <a:latin typeface="Times New Roman" panose="02020603050405020304" pitchFamily="18" charset="0"/>
              </a:rPr>
              <a:t>name, and </a:t>
            </a:r>
          </a:p>
          <a:p>
            <a:pPr lvl="0"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700" dirty="0">
                <a:latin typeface="Times New Roman" panose="02020603050405020304" pitchFamily="18" charset="0"/>
              </a:rPr>
              <a:t>Tony is </a:t>
            </a:r>
            <a:r>
              <a:rPr lang="zh-CN" altLang="en-US" sz="2700" dirty="0">
                <a:latin typeface="Times New Roman" panose="02020603050405020304" pitchFamily="18" charset="0"/>
              </a:rPr>
              <a:t>his </a:t>
            </a:r>
            <a:r>
              <a:rPr lang="zh-CN" altLang="en-US" sz="27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7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first</a:t>
            </a:r>
            <a:r>
              <a:rPr lang="zh-CN" altLang="en-US" sz="2700" dirty="0">
                <a:latin typeface="Times New Roman" panose="02020603050405020304" pitchFamily="18" charset="0"/>
              </a:rPr>
              <a:t> / </a:t>
            </a:r>
            <a:r>
              <a:rPr lang="zh-CN" altLang="en-US" sz="27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last</a:t>
            </a:r>
            <a:r>
              <a:rPr lang="zh-CN" altLang="en-US" sz="27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700" dirty="0">
                <a:latin typeface="Times New Roman" panose="02020603050405020304" pitchFamily="18" charset="0"/>
              </a:rPr>
              <a:t>name. He</a:t>
            </a:r>
            <a:r>
              <a:rPr lang="en-US" altLang="zh-CN" sz="2700" dirty="0">
                <a:latin typeface="Times New Roman" panose="02020603050405020304" pitchFamily="18" charset="0"/>
              </a:rPr>
              <a:t>’s from </a:t>
            </a:r>
          </a:p>
          <a:p>
            <a:pPr lvl="0"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700" dirty="0">
                <a:latin typeface="Times New Roman" panose="02020603050405020304" pitchFamily="18" charset="0"/>
              </a:rPr>
              <a:t>Cambridge. </a:t>
            </a:r>
            <a:r>
              <a:rPr lang="zh-CN" altLang="en-US" sz="2700" dirty="0">
                <a:latin typeface="Times New Roman" panose="02020603050405020304" pitchFamily="18" charset="0"/>
              </a:rPr>
              <a:t>In Tony</a:t>
            </a:r>
            <a:r>
              <a:rPr lang="en-US" altLang="zh-CN" sz="2700" dirty="0">
                <a:latin typeface="Times New Roman" panose="02020603050405020304" pitchFamily="18" charset="0"/>
              </a:rPr>
              <a:t>’s class, Tony and </a:t>
            </a:r>
          </a:p>
          <a:p>
            <a:pPr lvl="0"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700" dirty="0" err="1">
                <a:latin typeface="Times New Roman" panose="02020603050405020304" pitchFamily="18" charset="0"/>
              </a:rPr>
              <a:t>Lingling</a:t>
            </a:r>
            <a:r>
              <a:rPr lang="en-US" altLang="zh-CN" sz="2700" dirty="0">
                <a:latin typeface="Times New Roman" panose="02020603050405020304" pitchFamily="18" charset="0"/>
              </a:rPr>
              <a:t> are </a:t>
            </a:r>
            <a:r>
              <a:rPr lang="zh-CN" altLang="en-US" sz="2700" dirty="0">
                <a:latin typeface="Times New Roman" panose="02020603050405020304" pitchFamily="18" charset="0"/>
              </a:rPr>
              <a:t>thirteen years old and </a:t>
            </a:r>
          </a:p>
          <a:p>
            <a:pPr lvl="0"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700" i="1" dirty="0">
                <a:solidFill>
                  <a:srgbClr val="CC0000"/>
                </a:solidFill>
                <a:latin typeface="Times New Roman" panose="02020603050405020304" pitchFamily="18" charset="0"/>
              </a:rPr>
              <a:t>everyone</a:t>
            </a:r>
            <a:r>
              <a:rPr lang="zh-CN" altLang="en-US" sz="2700" dirty="0">
                <a:latin typeface="Times New Roman" panose="02020603050405020304" pitchFamily="18" charset="0"/>
              </a:rPr>
              <a:t> / </a:t>
            </a:r>
            <a:r>
              <a:rPr lang="zh-CN" altLang="en-US" sz="27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Daming</a:t>
            </a:r>
            <a:r>
              <a:rPr lang="zh-CN" altLang="en-US" sz="2700" i="1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700" dirty="0">
                <a:latin typeface="Times New Roman" panose="02020603050405020304" pitchFamily="18" charset="0"/>
              </a:rPr>
              <a:t>is </a:t>
            </a:r>
            <a:r>
              <a:rPr lang="zh-CN" altLang="en-US" sz="27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twelve</a:t>
            </a:r>
            <a:r>
              <a:rPr lang="zh-CN" altLang="en-US" sz="2700" dirty="0">
                <a:latin typeface="Times New Roman" panose="02020603050405020304" pitchFamily="18" charset="0"/>
              </a:rPr>
              <a:t> /</a:t>
            </a:r>
            <a:r>
              <a:rPr lang="zh-CN" altLang="en-US" sz="27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7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thirteen</a:t>
            </a:r>
            <a:r>
              <a:rPr lang="zh-CN" altLang="en-US" sz="2700" dirty="0">
                <a:latin typeface="Times New Roman" panose="02020603050405020304" pitchFamily="18" charset="0"/>
              </a:rPr>
              <a:t> </a:t>
            </a:r>
          </a:p>
          <a:p>
            <a:pPr lvl="0"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700" dirty="0">
                <a:latin typeface="Times New Roman" panose="02020603050405020304" pitchFamily="18" charset="0"/>
              </a:rPr>
              <a:t>years old. Lingling is Daming</a:t>
            </a:r>
            <a:r>
              <a:rPr lang="en-US" altLang="zh-CN" sz="2700" dirty="0">
                <a:latin typeface="Times New Roman" panose="02020603050405020304" pitchFamily="18" charset="0"/>
              </a:rPr>
              <a:t>’s</a:t>
            </a:r>
            <a:r>
              <a:rPr lang="en-US" altLang="zh-CN" sz="27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7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student</a:t>
            </a:r>
            <a:r>
              <a:rPr lang="en-US" altLang="zh-CN" sz="27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700" dirty="0">
                <a:latin typeface="Times New Roman" panose="02020603050405020304" pitchFamily="18" charset="0"/>
              </a:rPr>
              <a:t>/ </a:t>
            </a:r>
          </a:p>
          <a:p>
            <a:pPr lvl="0" eaLnBrk="1" hangingPunct="1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7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friend</a:t>
            </a:r>
            <a:r>
              <a:rPr lang="en-US" altLang="zh-CN" sz="2700" dirty="0">
                <a:latin typeface="Times New Roman" panose="02020603050405020304" pitchFamily="18" charset="0"/>
              </a:rPr>
              <a:t>.</a:t>
            </a:r>
            <a:endParaRPr lang="en-US" altLang="zh-CN" sz="2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6" name="Text Box 4"/>
          <p:cNvSpPr txBox="1"/>
          <p:nvPr/>
        </p:nvSpPr>
        <p:spPr>
          <a:xfrm>
            <a:off x="465535" y="675085"/>
            <a:ext cx="5347097" cy="48101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/>
            <a:r>
              <a:rPr lang="en-US" altLang="zh-CN" sz="2700" dirty="0">
                <a:solidFill>
                  <a:schemeClr val="accent2"/>
                </a:solidFill>
                <a:latin typeface="Times New Roman" panose="02020603050405020304" pitchFamily="18" charset="0"/>
              </a:rPr>
              <a:t>Underline the correct words.</a:t>
            </a:r>
            <a:endParaRPr lang="en-US" altLang="zh-CN" sz="2700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7" name="Line 5"/>
          <p:cNvSpPr/>
          <p:nvPr/>
        </p:nvSpPr>
        <p:spPr>
          <a:xfrm flipV="1">
            <a:off x="3663553" y="1639491"/>
            <a:ext cx="594122" cy="0"/>
          </a:xfrm>
          <a:prstGeom prst="line">
            <a:avLst/>
          </a:prstGeom>
          <a:ln w="76200" cap="flat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/>
          </a:p>
        </p:txBody>
      </p:sp>
      <p:sp>
        <p:nvSpPr>
          <p:cNvPr id="23558" name="Line 6"/>
          <p:cNvSpPr/>
          <p:nvPr/>
        </p:nvSpPr>
        <p:spPr>
          <a:xfrm flipV="1">
            <a:off x="2169319" y="2187179"/>
            <a:ext cx="647700" cy="8334"/>
          </a:xfrm>
          <a:prstGeom prst="line">
            <a:avLst/>
          </a:prstGeom>
          <a:ln w="76200" cap="flat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/>
          </a:p>
        </p:txBody>
      </p:sp>
      <p:sp>
        <p:nvSpPr>
          <p:cNvPr id="23559" name="Line 7"/>
          <p:cNvSpPr/>
          <p:nvPr/>
        </p:nvSpPr>
        <p:spPr>
          <a:xfrm>
            <a:off x="1944291" y="3798094"/>
            <a:ext cx="1241822" cy="0"/>
          </a:xfrm>
          <a:prstGeom prst="line">
            <a:avLst/>
          </a:prstGeom>
          <a:ln w="76200" cap="flat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/>
          </a:p>
        </p:txBody>
      </p:sp>
      <p:sp>
        <p:nvSpPr>
          <p:cNvPr id="23560" name="Line 8"/>
          <p:cNvSpPr/>
          <p:nvPr/>
        </p:nvSpPr>
        <p:spPr>
          <a:xfrm>
            <a:off x="3495675" y="3798094"/>
            <a:ext cx="971550" cy="1191"/>
          </a:xfrm>
          <a:prstGeom prst="line">
            <a:avLst/>
          </a:prstGeom>
          <a:ln w="76200" cap="flat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/>
          </a:p>
        </p:txBody>
      </p:sp>
      <p:sp>
        <p:nvSpPr>
          <p:cNvPr id="23561" name="Line 9"/>
          <p:cNvSpPr/>
          <p:nvPr/>
        </p:nvSpPr>
        <p:spPr>
          <a:xfrm flipV="1">
            <a:off x="465535" y="4864894"/>
            <a:ext cx="983456" cy="9525"/>
          </a:xfrm>
          <a:prstGeom prst="line">
            <a:avLst/>
          </a:prstGeom>
          <a:ln w="76200" cap="flat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5" grpId="1" uiExpand="1" build="p"/>
      <p:bldP spid="23556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/>
          <p:nvPr/>
        </p:nvSpPr>
        <p:spPr>
          <a:xfrm>
            <a:off x="2134791" y="922735"/>
            <a:ext cx="4150519" cy="484584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zh-CN" altLang="en-US" sz="2700">
                <a:solidFill>
                  <a:schemeClr val="accent2"/>
                </a:solidFill>
                <a:latin typeface="Times New Roman" panose="02020603050405020304" pitchFamily="18" charset="0"/>
              </a:rPr>
              <a:t>Read and complete the table.</a:t>
            </a:r>
            <a:endParaRPr lang="zh-CN" altLang="en-US" sz="270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4649" name="Group 73"/>
          <p:cNvGraphicFramePr>
            <a:graphicFrameLocks noGrp="1"/>
          </p:cNvGraphicFramePr>
          <p:nvPr/>
        </p:nvGraphicFramePr>
        <p:xfrm>
          <a:off x="1420416" y="1902619"/>
          <a:ext cx="6481763" cy="2690813"/>
        </p:xfrm>
        <a:graphic>
          <a:graphicData uri="http://schemas.openxmlformats.org/drawingml/2006/table">
            <a:tbl>
              <a:tblPr/>
              <a:tblGrid>
                <a:gridCol w="1731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2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8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2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296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’s his / her name?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Daming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Tony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20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How old is he / she?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13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96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Where is he / she from?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Shang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hai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633" name="Text Box 57"/>
          <p:cNvSpPr txBox="1"/>
          <p:nvPr/>
        </p:nvSpPr>
        <p:spPr>
          <a:xfrm>
            <a:off x="4391025" y="2172891"/>
            <a:ext cx="1101329" cy="389334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</a:rPr>
              <a:t>Lingling</a:t>
            </a:r>
            <a:endParaRPr lang="zh-CN" altLang="en-US" sz="210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634" name="Text Box 58"/>
          <p:cNvSpPr txBox="1"/>
          <p:nvPr/>
        </p:nvSpPr>
        <p:spPr>
          <a:xfrm>
            <a:off x="5525692" y="2166938"/>
            <a:ext cx="1240631" cy="39290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/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</a:rPr>
              <a:t>Wang Hui</a:t>
            </a:r>
            <a:endParaRPr lang="zh-CN" altLang="en-US" sz="210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635" name="Text Box 59"/>
          <p:cNvSpPr txBox="1"/>
          <p:nvPr/>
        </p:nvSpPr>
        <p:spPr>
          <a:xfrm>
            <a:off x="3527822" y="3037285"/>
            <a:ext cx="404813" cy="389334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  <a:endParaRPr lang="zh-CN" altLang="en-US" sz="210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636" name="Text Box 60"/>
          <p:cNvSpPr txBox="1"/>
          <p:nvPr/>
        </p:nvSpPr>
        <p:spPr>
          <a:xfrm>
            <a:off x="6983016" y="3092054"/>
            <a:ext cx="404813" cy="389334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</a:rPr>
              <a:t>13</a:t>
            </a:r>
            <a:endParaRPr lang="zh-CN" altLang="en-US" sz="210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637" name="Text Box 61"/>
          <p:cNvSpPr txBox="1"/>
          <p:nvPr/>
        </p:nvSpPr>
        <p:spPr>
          <a:xfrm>
            <a:off x="3257550" y="3955257"/>
            <a:ext cx="952500" cy="3893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</a:rPr>
              <a:t>Beijing</a:t>
            </a:r>
            <a:endParaRPr lang="zh-CN" altLang="en-US" sz="210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638" name="Text Box 62"/>
          <p:cNvSpPr txBox="1"/>
          <p:nvPr/>
        </p:nvSpPr>
        <p:spPr>
          <a:xfrm>
            <a:off x="4445794" y="3955257"/>
            <a:ext cx="952500" cy="38933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</a:rPr>
              <a:t>Beijing</a:t>
            </a:r>
            <a:endParaRPr lang="zh-CN" altLang="en-US" sz="210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639" name="Text Box 63"/>
          <p:cNvSpPr txBox="1"/>
          <p:nvPr/>
        </p:nvSpPr>
        <p:spPr>
          <a:xfrm>
            <a:off x="6712744" y="3955256"/>
            <a:ext cx="1350169" cy="37702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/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Cambridge</a:t>
            </a:r>
            <a:endParaRPr lang="zh-CN" altLang="en-US" sz="200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2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633" grpId="1"/>
      <p:bldP spid="24634" grpId="2"/>
      <p:bldP spid="24635" grpId="3"/>
      <p:bldP spid="24636" grpId="4"/>
      <p:bldP spid="24637" grpId="5"/>
      <p:bldP spid="24638" grpId="6"/>
      <p:bldP spid="24639" grpId="7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/>
          <p:nvPr/>
        </p:nvSpPr>
        <p:spPr>
          <a:xfrm>
            <a:off x="1444229" y="1141809"/>
            <a:ext cx="5993606" cy="330993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Is e_______ here today? </a:t>
            </a:r>
          </a:p>
          <a:p>
            <a:pPr eaLnBrk="0" hangingPunct="0">
              <a:lnSpc>
                <a:spcPct val="130000"/>
              </a:lnSpc>
            </a:pPr>
            <a:endParaRPr lang="zh-CN" altLang="en-US" sz="27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30000"/>
              </a:lnSpc>
            </a:pPr>
            <a:endParaRPr lang="zh-CN" altLang="en-US" sz="27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30000"/>
              </a:lnSpc>
            </a:pPr>
            <a:r>
              <a:rPr lang="zh-CN" altLang="en-US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Beijing is the c_____ of China.</a:t>
            </a:r>
          </a:p>
          <a:p>
            <a:pPr eaLnBrk="0" hangingPunct="0">
              <a:lnSpc>
                <a:spcPct val="130000"/>
              </a:lnSpc>
            </a:pPr>
            <a:endParaRPr lang="zh-CN" altLang="en-US" sz="27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30000"/>
              </a:lnSpc>
            </a:pPr>
            <a:endParaRPr lang="zh-CN" altLang="en-US" sz="27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5364" name="Text Box 4"/>
          <p:cNvSpPr txBox="1"/>
          <p:nvPr/>
        </p:nvSpPr>
        <p:spPr>
          <a:xfrm>
            <a:off x="1684735" y="1656160"/>
            <a:ext cx="6301978" cy="114954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everyone 每人，人人；单数，意指全体；后加动词第三人称单数形式。</a:t>
            </a:r>
          </a:p>
        </p:txBody>
      </p:sp>
      <p:sp>
        <p:nvSpPr>
          <p:cNvPr id="15365" name="Text Box 5"/>
          <p:cNvSpPr txBox="1"/>
          <p:nvPr/>
        </p:nvSpPr>
        <p:spPr>
          <a:xfrm>
            <a:off x="2290763" y="1144191"/>
            <a:ext cx="1254919" cy="609600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70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veryone</a:t>
            </a:r>
          </a:p>
        </p:txBody>
      </p:sp>
      <p:sp>
        <p:nvSpPr>
          <p:cNvPr id="15366" name="Text Box 6"/>
          <p:cNvSpPr txBox="1"/>
          <p:nvPr/>
        </p:nvSpPr>
        <p:spPr>
          <a:xfrm>
            <a:off x="1821657" y="3292078"/>
            <a:ext cx="7322344" cy="106644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capital 首都，也可以当“首府”讲；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7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Jinan is the </a:t>
            </a:r>
            <a:r>
              <a:rPr lang="en-US" altLang="zh-CN" sz="27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capital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of Shan Dong Province.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888582" y="2753916"/>
            <a:ext cx="908447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68580" tIns="34290" rIns="68580" bIns="34290">
            <a:spAutoFit/>
          </a:bodyPr>
          <a:lstStyle/>
          <a:p>
            <a:pPr eaLnBrk="0" hangingPunct="0">
              <a:lnSpc>
                <a:spcPct val="130000"/>
              </a:lnSpc>
              <a:defRPr/>
            </a:pPr>
            <a:r>
              <a:rPr lang="zh-CN" altLang="en-US" sz="27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apital</a:t>
            </a:r>
          </a:p>
        </p:txBody>
      </p:sp>
      <p:sp>
        <p:nvSpPr>
          <p:cNvPr id="32774" name="矩形 7"/>
          <p:cNvSpPr/>
          <p:nvPr/>
        </p:nvSpPr>
        <p:spPr>
          <a:xfrm>
            <a:off x="121444" y="728663"/>
            <a:ext cx="1547813" cy="41314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 anchor="ctr"/>
          <a:lstStyle/>
          <a:p>
            <a:pPr algn="ctr">
              <a:buFont typeface="Arial" panose="020B0604020202020204" pitchFamily="34" charset="0"/>
            </a:pP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New words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3" grpId="1"/>
      <p:bldP spid="15363" grpId="2"/>
      <p:bldP spid="15363" grpId="3"/>
      <p:bldP spid="15364" grpId="4"/>
      <p:bldP spid="15365" grpId="5"/>
      <p:bldP spid="15367" grpId="6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>
            <a:spLocks noGrp="1"/>
          </p:cNvSpPr>
          <p:nvPr>
            <p:ph type="body" idx="4294967295"/>
          </p:nvPr>
        </p:nvSpPr>
        <p:spPr>
          <a:xfrm>
            <a:off x="848916" y="1023937"/>
            <a:ext cx="7977188" cy="383500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3. Tom likes singing, b___ I don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’t like it.</a:t>
            </a:r>
            <a:endParaRPr lang="zh-CN" altLang="en-US" sz="27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en-US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but 但是；表转折的并列连词，在句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中作用是话题的转移。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4. Thank you v___ much.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en-US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very 很</a:t>
            </a:r>
            <a:r>
              <a:rPr lang="en-US" altLang="zh-CN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, </a:t>
            </a:r>
            <a:r>
              <a:rPr lang="zh-CN" altLang="en-US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非常</a:t>
            </a:r>
            <a:r>
              <a:rPr lang="en-US" altLang="zh-CN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; </a:t>
            </a:r>
            <a:r>
              <a:rPr lang="zh-CN" altLang="en-US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副词</a:t>
            </a:r>
            <a:r>
              <a:rPr lang="en-US" altLang="zh-CN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; </a:t>
            </a:r>
            <a:r>
              <a:rPr lang="zh-CN" altLang="en-US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常和much连用</a:t>
            </a:r>
            <a:r>
              <a:rPr lang="en-US" altLang="zh-CN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, 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表示程度</a:t>
            </a:r>
            <a:r>
              <a:rPr lang="en-US" altLang="zh-CN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; </a:t>
            </a:r>
            <a:r>
              <a:rPr lang="zh-CN" altLang="en-US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修饰形容词置前</a:t>
            </a:r>
            <a:r>
              <a:rPr lang="en-US" altLang="zh-CN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; 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7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It is </a:t>
            </a:r>
            <a:r>
              <a:rPr lang="en-US" altLang="zh-CN" sz="27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very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cold.</a:t>
            </a:r>
            <a:endParaRPr lang="zh-CN" altLang="en-US" sz="27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6325" name="Text Box 5"/>
          <p:cNvSpPr txBox="1"/>
          <p:nvPr/>
        </p:nvSpPr>
        <p:spPr>
          <a:xfrm>
            <a:off x="4198144" y="1097757"/>
            <a:ext cx="407194" cy="48458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zh-CN" altLang="en-US" sz="2700">
                <a:solidFill>
                  <a:srgbClr val="FF3300"/>
                </a:solidFill>
                <a:latin typeface="Times New Roman" panose="02020603050405020304" pitchFamily="18" charset="0"/>
              </a:rPr>
              <a:t>ut</a:t>
            </a:r>
          </a:p>
        </p:txBody>
      </p:sp>
      <p:sp>
        <p:nvSpPr>
          <p:cNvPr id="56326" name="Text Box 6"/>
          <p:cNvSpPr txBox="1"/>
          <p:nvPr/>
        </p:nvSpPr>
        <p:spPr>
          <a:xfrm>
            <a:off x="3042047" y="2607469"/>
            <a:ext cx="580928" cy="5678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700">
                <a:solidFill>
                  <a:srgbClr val="FF0000"/>
                </a:solidFill>
                <a:latin typeface="Times New Roman" panose="02020603050405020304" pitchFamily="18" charset="0"/>
              </a:rPr>
              <a:t>ery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  <p:bldP spid="5632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/>
          <p:nvPr/>
        </p:nvSpPr>
        <p:spPr>
          <a:xfrm>
            <a:off x="398860" y="1344216"/>
            <a:ext cx="5841206" cy="114061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700">
                <a:latin typeface="Times New Roman" panose="02020603050405020304" pitchFamily="18" charset="0"/>
                <a:ea typeface="微软雅黑" panose="020B0503020204020204" pitchFamily="34" charset="-122"/>
              </a:rPr>
              <a:t>5. Shanghai is a very big city, but   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70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700">
                <a:latin typeface="Times New Roman" panose="02020603050405020304" pitchFamily="18" charset="0"/>
                <a:ea typeface="微软雅黑" panose="020B0503020204020204" pitchFamily="34" charset="-122"/>
              </a:rPr>
              <a:t>Suzhou is a s____ city.</a:t>
            </a:r>
          </a:p>
        </p:txBody>
      </p:sp>
      <p:sp>
        <p:nvSpPr>
          <p:cNvPr id="16389" name="Text Box 5"/>
          <p:cNvSpPr txBox="1"/>
          <p:nvPr/>
        </p:nvSpPr>
        <p:spPr>
          <a:xfrm>
            <a:off x="2565798" y="1914525"/>
            <a:ext cx="753665" cy="609600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7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mall</a:t>
            </a:r>
          </a:p>
        </p:txBody>
      </p:sp>
      <p:sp>
        <p:nvSpPr>
          <p:cNvPr id="16390" name="Text Box 6"/>
          <p:cNvSpPr txBox="1"/>
          <p:nvPr/>
        </p:nvSpPr>
        <p:spPr>
          <a:xfrm>
            <a:off x="681037" y="2494360"/>
            <a:ext cx="6386513" cy="1689497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7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small 小的</a:t>
            </a:r>
            <a:r>
              <a:rPr lang="en-US" altLang="zh-CN" sz="27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; </a:t>
            </a:r>
            <a:r>
              <a:rPr lang="zh-CN" altLang="en-US" sz="27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形容词</a:t>
            </a:r>
            <a:r>
              <a:rPr lang="en-US" altLang="zh-CN" sz="27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; </a:t>
            </a:r>
            <a:r>
              <a:rPr lang="zh-CN" altLang="en-US" sz="27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修饰名词置前</a:t>
            </a:r>
            <a:r>
              <a:rPr lang="en-US" altLang="zh-CN" sz="27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, </a:t>
            </a:r>
            <a:r>
              <a:rPr lang="zh-CN" altLang="en-US" sz="27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也可以用在be动词后做表语；和big 是反义词。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700">
                <a:latin typeface="Times New Roman" panose="02020603050405020304" pitchFamily="18" charset="0"/>
                <a:ea typeface="微软雅黑" panose="020B0503020204020204" pitchFamily="34" charset="-122"/>
              </a:rPr>
              <a:t>Eg. This isn’t a big car, it’s very</a:t>
            </a:r>
            <a:r>
              <a:rPr lang="en-US" altLang="zh-CN" sz="27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small</a:t>
            </a:r>
            <a:r>
              <a:rPr lang="en-US" altLang="zh-CN" sz="2700"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9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body" idx="4294967295"/>
          </p:nvPr>
        </p:nvSpPr>
        <p:spPr>
          <a:xfrm>
            <a:off x="0" y="573882"/>
            <a:ext cx="8496300" cy="339447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700">
                <a:latin typeface="Times New Roman" panose="02020603050405020304" pitchFamily="18" charset="0"/>
                <a:ea typeface="微软雅黑" panose="020B0503020204020204" pitchFamily="34" charset="-122"/>
              </a:rPr>
              <a:t>6. I am Tony Smith. Tony is my f____  name and Smith is my l___ name.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zh-CN" altLang="en-US" sz="270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zh-CN" altLang="en-US" sz="270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700">
                <a:latin typeface="Times New Roman" panose="02020603050405020304" pitchFamily="18" charset="0"/>
                <a:ea typeface="微软雅黑" panose="020B0503020204020204" pitchFamily="34" charset="-122"/>
              </a:rPr>
              <a:t>7. We are a__ here today. </a:t>
            </a:r>
          </a:p>
        </p:txBody>
      </p:sp>
      <p:sp>
        <p:nvSpPr>
          <p:cNvPr id="17411" name="Text Box 3"/>
          <p:cNvSpPr txBox="1"/>
          <p:nvPr/>
        </p:nvSpPr>
        <p:spPr>
          <a:xfrm>
            <a:off x="4724400" y="591741"/>
            <a:ext cx="581025" cy="609600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7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irst</a:t>
            </a:r>
          </a:p>
        </p:txBody>
      </p:sp>
      <p:sp>
        <p:nvSpPr>
          <p:cNvPr id="17412" name="Text Box 4"/>
          <p:cNvSpPr txBox="1"/>
          <p:nvPr/>
        </p:nvSpPr>
        <p:spPr>
          <a:xfrm>
            <a:off x="877491" y="1101329"/>
            <a:ext cx="523875" cy="609600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7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ast</a:t>
            </a:r>
          </a:p>
        </p:txBody>
      </p:sp>
      <p:sp>
        <p:nvSpPr>
          <p:cNvPr id="17413" name="Text Box 5"/>
          <p:cNvSpPr txBox="1"/>
          <p:nvPr/>
        </p:nvSpPr>
        <p:spPr>
          <a:xfrm>
            <a:off x="1615679" y="2711053"/>
            <a:ext cx="330860" cy="60939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7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ll</a:t>
            </a:r>
          </a:p>
        </p:txBody>
      </p:sp>
      <p:sp>
        <p:nvSpPr>
          <p:cNvPr id="17414" name="Text Box 6"/>
          <p:cNvSpPr txBox="1"/>
          <p:nvPr/>
        </p:nvSpPr>
        <p:spPr>
          <a:xfrm>
            <a:off x="102394" y="1678782"/>
            <a:ext cx="8895160" cy="60939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7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first name 名字，last name 姓，也可以说成 family name.</a:t>
            </a:r>
          </a:p>
        </p:txBody>
      </p:sp>
      <p:sp>
        <p:nvSpPr>
          <p:cNvPr id="17415" name="Text Box 7"/>
          <p:cNvSpPr txBox="1"/>
          <p:nvPr/>
        </p:nvSpPr>
        <p:spPr>
          <a:xfrm>
            <a:off x="235744" y="3267075"/>
            <a:ext cx="8761810" cy="114954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7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句中all为代词，意思“每个，全体”；作主语时，be动词用are。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1"/>
      <p:bldP spid="17413" grpId="2"/>
      <p:bldP spid="17414" grpId="3"/>
      <p:bldP spid="17415" grpId="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1831181" y="654844"/>
            <a:ext cx="4338638" cy="476250"/>
          </a:xfrm>
          <a:prstGeom prst="wedgeRoundRectCallout">
            <a:avLst>
              <a:gd name="adj1" fmla="val -41760"/>
              <a:gd name="adj2" fmla="val 91968"/>
              <a:gd name="adj3" fmla="val 16667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pPr algn="ctr" eaLnBrk="0" hangingPunct="0">
              <a:defRPr/>
            </a:pPr>
            <a:r>
              <a:rPr lang="zh-CN" altLang="en-US" sz="2700" dirty="0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Let's play a game!</a:t>
            </a: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/>
          </p:cNvSpPr>
          <p:nvPr>
            <p:ph type="body" idx="4294967295"/>
          </p:nvPr>
        </p:nvSpPr>
        <p:spPr>
          <a:xfrm>
            <a:off x="1363266" y="1821656"/>
            <a:ext cx="6972300" cy="277772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0" indent="0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700" b="1" dirty="0">
                <a:latin typeface="Times New Roman" panose="02020603050405020304" pitchFamily="18" charset="0"/>
              </a:rPr>
              <a:t>I will divide you into 6 groups and each group will have a picture of a famous person. </a:t>
            </a:r>
            <a:r>
              <a:rPr lang="en-US" altLang="zh-CN" sz="2700" b="1" dirty="0">
                <a:latin typeface="Times New Roman" panose="02020603050405020304" pitchFamily="18" charset="0"/>
              </a:rPr>
              <a:t>Work in groups and introduce the person. Let’s see which team is the best. Are you clear? Ready!</a:t>
            </a:r>
            <a:endParaRPr lang="en-US" altLang="zh-CN" sz="27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387" name="矩形 4"/>
          <p:cNvSpPr/>
          <p:nvPr/>
        </p:nvSpPr>
        <p:spPr>
          <a:xfrm>
            <a:off x="0" y="654844"/>
            <a:ext cx="1570435" cy="413147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/>
          <a:lstStyle/>
          <a:p>
            <a:pPr algn="ctr"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Warm-up</a:t>
            </a:r>
            <a:endParaRPr lang="zh-CN" altLang="en-US" sz="21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/>
          <p:nvPr/>
        </p:nvSpPr>
        <p:spPr>
          <a:xfrm>
            <a:off x="309563" y="1387078"/>
            <a:ext cx="8742760" cy="3061097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marL="330835" indent="-330835" eaLnBrk="0" hangingPunct="0">
              <a:lnSpc>
                <a:spcPct val="120000"/>
              </a:lnSpc>
            </a:pP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</a:t>
            </a:r>
            <a:r>
              <a:rPr lang="en-US" altLang="zh-CN" sz="27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This is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7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Lingling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and her English name </a:t>
            </a:r>
            <a:r>
              <a:rPr lang="zh-CN" altLang="en-US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is Lucy.</a:t>
            </a:r>
          </a:p>
          <a:p>
            <a:pPr marL="330835" indent="-330835" eaLnBrk="0" hangingPunct="0">
              <a:lnSpc>
                <a:spcPct val="120000"/>
              </a:lnSpc>
            </a:pPr>
            <a:r>
              <a:rPr lang="zh-CN" altLang="en-US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这位是玲玲，她的英文名叫露西。</a:t>
            </a:r>
          </a:p>
          <a:p>
            <a:pPr marL="330835" indent="-330835" eaLnBrk="0" hangingPunct="0">
              <a:lnSpc>
                <a:spcPct val="120000"/>
              </a:lnSpc>
            </a:pPr>
            <a:r>
              <a:rPr lang="zh-CN" altLang="en-US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en-US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This is ...向别人介绍某人时说“This is ...”不用 </a:t>
            </a:r>
            <a:r>
              <a:rPr lang="en-US" altLang="zh-CN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“That is ...”</a:t>
            </a:r>
            <a:r>
              <a:rPr lang="zh-CN" altLang="en-US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。 </a:t>
            </a:r>
          </a:p>
          <a:p>
            <a:pPr marL="330835" indent="-330835" eaLnBrk="0" hangingPunct="0">
              <a:lnSpc>
                <a:spcPct val="120000"/>
              </a:lnSpc>
            </a:pP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7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</a:t>
            </a:r>
            <a:r>
              <a:rPr lang="en-US" altLang="zh-CN" sz="27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This is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Tom. Tom, </a:t>
            </a:r>
            <a:r>
              <a:rPr lang="en-US" altLang="zh-CN" sz="27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this is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Jack. </a:t>
            </a:r>
          </a:p>
          <a:p>
            <a:pPr marL="330835" indent="-330835" eaLnBrk="0" hangingPunct="0">
              <a:lnSpc>
                <a:spcPct val="120000"/>
              </a:lnSpc>
            </a:pPr>
            <a:r>
              <a:rPr lang="zh-CN" altLang="en-US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这是汤姆。汤姆，这是杰克。</a:t>
            </a:r>
          </a:p>
        </p:txBody>
      </p:sp>
      <p:sp>
        <p:nvSpPr>
          <p:cNvPr id="36866" name="矩形 3"/>
          <p:cNvSpPr/>
          <p:nvPr/>
        </p:nvSpPr>
        <p:spPr>
          <a:xfrm>
            <a:off x="0" y="717947"/>
            <a:ext cx="2421731" cy="47505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/>
          <a:lstStyle/>
          <a:p>
            <a:pPr algn="ctr"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Language points</a:t>
            </a:r>
            <a:endParaRPr lang="zh-CN" altLang="en-US" sz="21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/>
          <p:nvPr/>
        </p:nvSpPr>
        <p:spPr>
          <a:xfrm>
            <a:off x="595313" y="1496617"/>
            <a:ext cx="7798594" cy="223004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7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注意：this is不能缩写，而 that is可以缩写成that</a:t>
            </a:r>
            <a:r>
              <a:rPr lang="en-US" altLang="zh-CN" sz="27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’</a:t>
            </a:r>
            <a:r>
              <a:rPr lang="zh-CN" altLang="en-US" sz="27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s。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7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打电话时</a:t>
            </a:r>
            <a:r>
              <a:rPr lang="en-US" altLang="zh-CN" sz="27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, </a:t>
            </a:r>
            <a:r>
              <a:rPr lang="zh-CN" altLang="en-US" sz="27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介绍自己用this, 询问对方用that。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700">
                <a:latin typeface="Times New Roman" panose="02020603050405020304" pitchFamily="18" charset="0"/>
                <a:ea typeface="微软雅黑" panose="020B0503020204020204" pitchFamily="34" charset="-122"/>
              </a:rPr>
              <a:t>Eg. </a:t>
            </a:r>
            <a:r>
              <a:rPr lang="en-US" altLang="zh-CN" sz="27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This is</a:t>
            </a:r>
            <a:r>
              <a:rPr lang="en-US" altLang="zh-CN" sz="2700">
                <a:latin typeface="Times New Roman" panose="02020603050405020304" pitchFamily="18" charset="0"/>
                <a:ea typeface="微软雅黑" panose="020B0503020204020204" pitchFamily="34" charset="-122"/>
              </a:rPr>
              <a:t> Lucy speaking. 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700">
                <a:latin typeface="Times New Roman" panose="02020603050405020304" pitchFamily="18" charset="0"/>
                <a:ea typeface="微软雅黑" panose="020B0503020204020204" pitchFamily="34" charset="-122"/>
              </a:rPr>
              <a:t>       </a:t>
            </a:r>
            <a:r>
              <a:rPr lang="zh-CN" altLang="en-US" sz="27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Is that</a:t>
            </a:r>
            <a:r>
              <a:rPr lang="zh-CN" altLang="en-US" sz="2700">
                <a:latin typeface="Times New Roman" panose="02020603050405020304" pitchFamily="18" charset="0"/>
                <a:ea typeface="微软雅黑" panose="020B0503020204020204" pitchFamily="34" charset="-122"/>
              </a:rPr>
              <a:t> Lucy speaking?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/>
          <p:nvPr/>
        </p:nvSpPr>
        <p:spPr>
          <a:xfrm>
            <a:off x="648891" y="1109663"/>
            <a:ext cx="7856934" cy="276939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marL="330835" indent="-330835" eaLnBrk="0" hangingPunct="0">
              <a:lnSpc>
                <a:spcPct val="130000"/>
              </a:lnSpc>
            </a:pPr>
            <a:r>
              <a:rPr lang="zh-CN" altLang="en-US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</a:t>
            </a:r>
            <a:r>
              <a:rPr lang="zh-CN" altLang="en-US" sz="27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Good to see you.</a:t>
            </a:r>
            <a:r>
              <a:rPr lang="zh-CN" altLang="en-US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很高兴见到你！</a:t>
            </a:r>
          </a:p>
          <a:p>
            <a:pPr marL="330835" indent="-330835" eaLnBrk="0" hangingPunct="0">
              <a:lnSpc>
                <a:spcPct val="130000"/>
              </a:lnSpc>
            </a:pPr>
            <a:r>
              <a:rPr lang="zh-CN" altLang="en-US" sz="2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en-US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熟人之间见面常用问候语</a:t>
            </a:r>
            <a:r>
              <a:rPr lang="en-US" altLang="zh-CN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, </a:t>
            </a:r>
            <a:r>
              <a:rPr lang="zh-CN" altLang="en-US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还可以说：Nice to see you. / Glad to see you.  / Pleased to see you. </a:t>
            </a:r>
          </a:p>
          <a:p>
            <a:pPr marL="330835" indent="-330835" eaLnBrk="0" hangingPunct="0">
              <a:lnSpc>
                <a:spcPct val="130000"/>
              </a:lnSpc>
            </a:pP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en-US" altLang="zh-CN" sz="27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</a:t>
            </a:r>
            <a:r>
              <a:rPr lang="en-US" altLang="zh-CN" sz="27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It’s nice to see you all.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b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</a:t>
            </a:r>
            <a:r>
              <a:rPr lang="zh-CN" altLang="en-US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很高兴见到你们所有人！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/>
          <p:nvPr/>
        </p:nvSpPr>
        <p:spPr>
          <a:xfrm>
            <a:off x="1690687" y="1326357"/>
            <a:ext cx="6138863" cy="22121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7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句中all为代词，意思“每个，全体”；作主语时</a:t>
            </a:r>
            <a:r>
              <a:rPr lang="en-US" altLang="zh-CN" sz="27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, </a:t>
            </a:r>
            <a:r>
              <a:rPr lang="zh-CN" altLang="en-US" sz="27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be动词用are。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700">
                <a:latin typeface="Times New Roman" panose="02020603050405020304" pitchFamily="18" charset="0"/>
                <a:ea typeface="微软雅黑" panose="020B0503020204020204" pitchFamily="34" charset="-122"/>
              </a:rPr>
              <a:t>Eg. </a:t>
            </a:r>
            <a:r>
              <a:rPr lang="en-US" altLang="zh-CN" sz="27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All </a:t>
            </a:r>
            <a:r>
              <a:rPr lang="en-US" altLang="zh-CN" sz="2700">
                <a:latin typeface="Times New Roman" panose="02020603050405020304" pitchFamily="18" charset="0"/>
                <a:ea typeface="微软雅黑" panose="020B0503020204020204" pitchFamily="34" charset="-122"/>
              </a:rPr>
              <a:t>the students are here today.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700">
                <a:latin typeface="Times New Roman" panose="02020603050405020304" pitchFamily="18" charset="0"/>
                <a:ea typeface="微软雅黑" panose="020B0503020204020204" pitchFamily="34" charset="-122"/>
              </a:rPr>
              <a:t>       所有的学生都到齐了。</a:t>
            </a:r>
            <a:endParaRPr lang="zh-CN" altLang="en-US" sz="2700">
              <a:solidFill>
                <a:srgbClr val="CC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/>
          <p:nvPr/>
        </p:nvSpPr>
        <p:spPr>
          <a:xfrm>
            <a:off x="609600" y="1134666"/>
            <a:ext cx="8141494" cy="330993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3. </a:t>
            </a:r>
            <a:r>
              <a:rPr lang="zh-CN" altLang="en-US" sz="27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</a:t>
            </a:r>
            <a:r>
              <a:rPr lang="en-US" altLang="zh-CN" sz="27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’m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Wang </a:t>
            </a:r>
            <a:r>
              <a:rPr lang="en-US" altLang="zh-CN" sz="27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Lingling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and I’m thirteen   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years old.  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我叫王玲玲，我今年十三岁了。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7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en-US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介绍自己的时候可以用“</a:t>
            </a:r>
            <a:r>
              <a:rPr lang="en-US" altLang="zh-CN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I’m</a:t>
            </a:r>
            <a:r>
              <a:rPr lang="zh-CN" altLang="en-US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”、“I am”或“My name is ...”，此句还可以说：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7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My name is</a:t>
            </a:r>
            <a:r>
              <a:rPr lang="zh-CN" altLang="en-US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Wang Lingling.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/>
          <p:nvPr/>
        </p:nvSpPr>
        <p:spPr>
          <a:xfrm>
            <a:off x="797719" y="1345407"/>
            <a:ext cx="8090297" cy="277058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7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这里的“...years old”，表示</a:t>
            </a:r>
            <a:r>
              <a:rPr lang="en-US" altLang="zh-CN" sz="27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……</a:t>
            </a:r>
            <a:r>
              <a:rPr lang="zh-CN" altLang="en-US" sz="27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几岁</a:t>
            </a:r>
            <a:r>
              <a:rPr lang="en-US" altLang="zh-CN" sz="27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, </a:t>
            </a:r>
            <a:r>
              <a:rPr lang="zh-CN" altLang="en-US" sz="27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这里的数字可以省略，直接说成：I am thirteen. 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7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对它提问用：How old ...? 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7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</a:t>
            </a:r>
            <a:r>
              <a:rPr lang="en-US" altLang="zh-CN" sz="27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How old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is </a:t>
            </a:r>
            <a:r>
              <a:rPr lang="en-US" altLang="zh-CN" sz="27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Lingling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?</a:t>
            </a:r>
            <a:b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</a:b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She is thirteen years old.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/>
          <p:nvPr/>
        </p:nvSpPr>
        <p:spPr>
          <a:xfrm>
            <a:off x="425054" y="947738"/>
            <a:ext cx="7927181" cy="162758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marL="330835" indent="-330835" eaLnBrk="0" hangingPunct="0">
              <a:lnSpc>
                <a:spcPct val="125000"/>
              </a:lnSpc>
            </a:pPr>
            <a:r>
              <a:rPr lang="zh-CN" altLang="en-US" sz="2700">
                <a:latin typeface="Times New Roman" panose="02020603050405020304" pitchFamily="18" charset="0"/>
                <a:ea typeface="微软雅黑" panose="020B0503020204020204" pitchFamily="34" charset="-122"/>
              </a:rPr>
              <a:t>4. Tony is my </a:t>
            </a:r>
            <a:r>
              <a:rPr lang="zh-CN" altLang="en-US" sz="27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first name</a:t>
            </a:r>
            <a:r>
              <a:rPr lang="zh-CN" altLang="en-US" sz="2700">
                <a:latin typeface="Times New Roman" panose="02020603050405020304" pitchFamily="18" charset="0"/>
                <a:ea typeface="微软雅黑" panose="020B0503020204020204" pitchFamily="34" charset="-122"/>
              </a:rPr>
              <a:t> and Smith is my </a:t>
            </a:r>
            <a:r>
              <a:rPr lang="zh-CN" altLang="en-US" sz="27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last name</a:t>
            </a:r>
            <a:r>
              <a:rPr lang="zh-CN" altLang="en-US" sz="2700">
                <a:latin typeface="Times New Roman" panose="02020603050405020304" pitchFamily="18" charset="0"/>
                <a:ea typeface="微软雅黑" panose="020B0503020204020204" pitchFamily="34" charset="-122"/>
              </a:rPr>
              <a:t>. </a:t>
            </a:r>
          </a:p>
          <a:p>
            <a:pPr marL="330835" indent="-330835" eaLnBrk="0" hangingPunct="0">
              <a:lnSpc>
                <a:spcPct val="125000"/>
              </a:lnSpc>
            </a:pPr>
            <a:r>
              <a:rPr lang="zh-CN" altLang="en-US" sz="2700">
                <a:latin typeface="Times New Roman" panose="02020603050405020304" pitchFamily="18" charset="0"/>
                <a:ea typeface="微软雅黑" panose="020B0503020204020204" pitchFamily="34" charset="-122"/>
              </a:rPr>
              <a:t>    托尼是我的名</a:t>
            </a:r>
            <a:r>
              <a:rPr lang="en-US" altLang="zh-CN" sz="2700">
                <a:latin typeface="Times New Roman" panose="02020603050405020304" pitchFamily="18" charset="0"/>
                <a:ea typeface="微软雅黑" panose="020B0503020204020204" pitchFamily="34" charset="-122"/>
              </a:rPr>
              <a:t>, </a:t>
            </a:r>
            <a:r>
              <a:rPr lang="zh-CN" altLang="en-US" sz="2700">
                <a:latin typeface="Times New Roman" panose="02020603050405020304" pitchFamily="18" charset="0"/>
                <a:ea typeface="微软雅黑" panose="020B0503020204020204" pitchFamily="34" charset="-122"/>
              </a:rPr>
              <a:t>史密斯是我的姓。</a:t>
            </a:r>
          </a:p>
          <a:p>
            <a:pPr marL="330835" indent="-330835" eaLnBrk="0" hangingPunct="0">
              <a:lnSpc>
                <a:spcPct val="125000"/>
              </a:lnSpc>
            </a:pPr>
            <a:r>
              <a:rPr lang="zh-CN" altLang="en-US" sz="27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</a:t>
            </a:r>
            <a:r>
              <a:rPr lang="zh-CN" altLang="en-US" sz="27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family name 姓 = last name 教名  </a:t>
            </a:r>
          </a:p>
        </p:txBody>
      </p:sp>
      <p:pic>
        <p:nvPicPr>
          <p:cNvPr id="28675" name="Picture 3" descr="tp01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001316" y="2827735"/>
            <a:ext cx="6426994" cy="1685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/>
          </p:cNvSpPr>
          <p:nvPr>
            <p:ph idx="4294967295"/>
          </p:nvPr>
        </p:nvSpPr>
        <p:spPr>
          <a:xfrm>
            <a:off x="510779" y="1032273"/>
            <a:ext cx="8273653" cy="36730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0" indent="0">
              <a:lnSpc>
                <a:spcPct val="125000"/>
              </a:lnSpc>
              <a:spcBef>
                <a:spcPct val="0"/>
              </a:spcBef>
              <a:buNone/>
            </a:pPr>
            <a:r>
              <a:rPr lang="zh-CN" altLang="en-US" sz="27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大多数英语姓名有三个名字：教名，中间名和姓。他们的姓放在最后。（中间名一般很少用）如果你要称呼别人为“……先生，夫人，小姐” 时，只能在family name也就是last name前加上Mr, Mrs, Miss，如上面的这个名字，你只能称他为Mr. Green，而不能称他为Mr. James。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/>
          <p:nvPr/>
        </p:nvSpPr>
        <p:spPr>
          <a:xfrm>
            <a:off x="1458517" y="879872"/>
            <a:ext cx="5784056" cy="484584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zh-CN" altLang="en-US" sz="27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Look at the pictures and write sentences</a:t>
            </a:r>
            <a:r>
              <a:rPr lang="zh-CN" altLang="en-US" sz="270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29701" name="Text Box 5"/>
          <p:cNvSpPr txBox="1"/>
          <p:nvPr/>
        </p:nvSpPr>
        <p:spPr>
          <a:xfrm>
            <a:off x="1439466" y="1450182"/>
            <a:ext cx="6263878" cy="48458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/>
            <a:r>
              <a:rPr lang="zh-CN" altLang="en-US" sz="2700">
                <a:solidFill>
                  <a:srgbClr val="0099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Tom, England, English, fourteen, Class 3</a:t>
            </a:r>
            <a:endParaRPr lang="en-US" altLang="zh-CN" sz="2700">
              <a:solidFill>
                <a:srgbClr val="0099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9702" name="Text Box 6"/>
          <p:cNvSpPr txBox="1"/>
          <p:nvPr/>
        </p:nvSpPr>
        <p:spPr>
          <a:xfrm>
            <a:off x="3888582" y="2069306"/>
            <a:ext cx="3942160" cy="256222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His name is Tom.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He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’s from England.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3. He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’s English.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4. He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’s fourteen years old.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5. He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’s in Class 3.</a:t>
            </a:r>
            <a:endParaRPr lang="zh-CN" altLang="en-US" sz="27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9703" name="Text Box 7"/>
          <p:cNvSpPr txBox="1"/>
          <p:nvPr/>
        </p:nvSpPr>
        <p:spPr>
          <a:xfrm>
            <a:off x="4254104" y="4564856"/>
            <a:ext cx="1287917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zh-CN" altLang="en-US">
                <a:solidFill>
                  <a:srgbClr val="9933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He</a:t>
            </a:r>
            <a:r>
              <a:rPr lang="en-US" altLang="zh-CN">
                <a:solidFill>
                  <a:srgbClr val="9933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’s = He is</a:t>
            </a:r>
          </a:p>
        </p:txBody>
      </p:sp>
      <p:pic>
        <p:nvPicPr>
          <p:cNvPr id="29705" name="Picture 9" descr="2-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58517" y="2146697"/>
            <a:ext cx="2355056" cy="248483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5062" name="矩形 7"/>
          <p:cNvSpPr/>
          <p:nvPr/>
        </p:nvSpPr>
        <p:spPr>
          <a:xfrm>
            <a:off x="0" y="708422"/>
            <a:ext cx="1439466" cy="413147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/>
          <a:lstStyle/>
          <a:p>
            <a:pPr algn="ctr"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Writing</a:t>
            </a:r>
            <a:endParaRPr lang="zh-CN" altLang="en-US" sz="21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1" nodeType="after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400" decel="100000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decel="100000" fill="hold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decel="100000" fill="hold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decel="100000" fill="hold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400" decel="100000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decel="100000" fill="hold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decel="100000" fill="hold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decel="100000" fill="hold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400" decel="100000"/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decel="100000" fill="hold"/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decel="100000" fill="hold"/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decel="100000" fill="hold"/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400" decel="100000"/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00" decel="100000" fill="hold"/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decel="100000" fill="hold"/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decel="100000" fill="hold"/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400" decel="100000"/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00" decel="100000" fill="hold"/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decel="100000" fill="hold"/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decel="100000" fill="hold"/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1" grpId="1"/>
      <p:bldP spid="29703" grpId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/>
          <p:nvPr/>
        </p:nvSpPr>
        <p:spPr>
          <a:xfrm>
            <a:off x="1613297" y="1090613"/>
            <a:ext cx="5514975" cy="48458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en-US" altLang="zh-CN" sz="2700">
                <a:solidFill>
                  <a:srgbClr val="0099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Zihan, China, Chinese, twelve, Class 1</a:t>
            </a:r>
          </a:p>
        </p:txBody>
      </p:sp>
      <p:sp>
        <p:nvSpPr>
          <p:cNvPr id="30723" name="Text Box 3"/>
          <p:cNvSpPr txBox="1"/>
          <p:nvPr/>
        </p:nvSpPr>
        <p:spPr>
          <a:xfrm>
            <a:off x="3939779" y="1733550"/>
            <a:ext cx="3726656" cy="277058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700">
                <a:latin typeface="Times New Roman" panose="02020603050405020304" pitchFamily="18" charset="0"/>
                <a:ea typeface="微软雅黑" panose="020B0503020204020204" pitchFamily="34" charset="-122"/>
              </a:rPr>
              <a:t>1. Her name is </a:t>
            </a:r>
            <a:r>
              <a:rPr lang="en-US" altLang="zh-CN" sz="2700">
                <a:latin typeface="Times New Roman" panose="02020603050405020304" pitchFamily="18" charset="0"/>
                <a:ea typeface="微软雅黑" panose="020B0503020204020204" pitchFamily="34" charset="-122"/>
              </a:rPr>
              <a:t>Zihan. 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700">
                <a:latin typeface="Times New Roman" panose="02020603050405020304" pitchFamily="18" charset="0"/>
                <a:ea typeface="微软雅黑" panose="020B0503020204020204" pitchFamily="34" charset="-122"/>
              </a:rPr>
              <a:t>2. She</a:t>
            </a:r>
            <a:r>
              <a:rPr lang="en-US" altLang="zh-CN" sz="2700">
                <a:latin typeface="Times New Roman" panose="02020603050405020304" pitchFamily="18" charset="0"/>
                <a:ea typeface="微软雅黑" panose="020B0503020204020204" pitchFamily="34" charset="-122"/>
              </a:rPr>
              <a:t>’s from China.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700">
                <a:latin typeface="Times New Roman" panose="02020603050405020304" pitchFamily="18" charset="0"/>
                <a:ea typeface="微软雅黑" panose="020B0503020204020204" pitchFamily="34" charset="-122"/>
              </a:rPr>
              <a:t>3. She</a:t>
            </a:r>
            <a:r>
              <a:rPr lang="en-US" altLang="zh-CN" sz="2700">
                <a:latin typeface="Times New Roman" panose="02020603050405020304" pitchFamily="18" charset="0"/>
                <a:ea typeface="微软雅黑" panose="020B0503020204020204" pitchFamily="34" charset="-122"/>
              </a:rPr>
              <a:t>’s Chinese.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700">
                <a:latin typeface="Times New Roman" panose="02020603050405020304" pitchFamily="18" charset="0"/>
                <a:ea typeface="微软雅黑" panose="020B0503020204020204" pitchFamily="34" charset="-122"/>
              </a:rPr>
              <a:t>4. She</a:t>
            </a:r>
            <a:r>
              <a:rPr lang="en-US" altLang="zh-CN" sz="2700">
                <a:latin typeface="Times New Roman" panose="02020603050405020304" pitchFamily="18" charset="0"/>
                <a:ea typeface="微软雅黑" panose="020B0503020204020204" pitchFamily="34" charset="-122"/>
              </a:rPr>
              <a:t>’s twelve years old.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700">
                <a:latin typeface="Times New Roman" panose="02020603050405020304" pitchFamily="18" charset="0"/>
                <a:ea typeface="微软雅黑" panose="020B0503020204020204" pitchFamily="34" charset="-122"/>
              </a:rPr>
              <a:t>5. She</a:t>
            </a:r>
            <a:r>
              <a:rPr lang="en-US" altLang="zh-CN" sz="2700">
                <a:latin typeface="Times New Roman" panose="02020603050405020304" pitchFamily="18" charset="0"/>
                <a:ea typeface="微软雅黑" panose="020B0503020204020204" pitchFamily="34" charset="-122"/>
              </a:rPr>
              <a:t>’s in Class 1.</a:t>
            </a:r>
            <a:endParaRPr lang="zh-CN" altLang="en-US" sz="27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0725" name="Text Box 5"/>
          <p:cNvSpPr txBox="1"/>
          <p:nvPr/>
        </p:nvSpPr>
        <p:spPr>
          <a:xfrm>
            <a:off x="4318398" y="4433888"/>
            <a:ext cx="1441805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zh-CN" altLang="en-US">
                <a:solidFill>
                  <a:srgbClr val="9933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She</a:t>
            </a:r>
            <a:r>
              <a:rPr lang="en-US" altLang="zh-CN">
                <a:solidFill>
                  <a:srgbClr val="9933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’s = She is</a:t>
            </a:r>
          </a:p>
        </p:txBody>
      </p:sp>
      <p:pic>
        <p:nvPicPr>
          <p:cNvPr id="30726" name="Picture 6" descr="2-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07319" y="1905000"/>
            <a:ext cx="2478881" cy="25288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 decel="100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decel="100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" decel="100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decel="100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decel="100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400" decel="100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decel="100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decel="100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decel="100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400" decel="100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decel="100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decel="100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decel="100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400" decel="100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decel="100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decel="100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decel="100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姚明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87354" y="790575"/>
            <a:ext cx="2181225" cy="2862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Text Box 3"/>
          <p:cNvSpPr txBox="1"/>
          <p:nvPr/>
        </p:nvSpPr>
        <p:spPr>
          <a:xfrm>
            <a:off x="266701" y="1341835"/>
            <a:ext cx="3489722" cy="200858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100" dirty="0">
                <a:solidFill>
                  <a:schemeClr val="accent2"/>
                </a:solidFill>
                <a:latin typeface="Times New Roman" panose="02020603050405020304" pitchFamily="18" charset="0"/>
              </a:rPr>
              <a:t>Name:  Yao Ming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100" dirty="0">
                <a:solidFill>
                  <a:schemeClr val="accent2"/>
                </a:solidFill>
                <a:latin typeface="Times New Roman" panose="02020603050405020304" pitchFamily="18" charset="0"/>
              </a:rPr>
              <a:t>Age:	 3</a:t>
            </a:r>
            <a:r>
              <a:rPr lang="en-US" altLang="zh-CN" sz="2100" dirty="0">
                <a:solidFill>
                  <a:schemeClr val="accent2"/>
                </a:solidFill>
                <a:latin typeface="Times New Roman" panose="02020603050405020304" pitchFamily="18" charset="0"/>
              </a:rPr>
              <a:t>3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100" dirty="0">
                <a:solidFill>
                  <a:schemeClr val="accent2"/>
                </a:solidFill>
                <a:latin typeface="Times New Roman" panose="02020603050405020304" pitchFamily="18" charset="0"/>
              </a:rPr>
              <a:t>Birth place: Shanghai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100" dirty="0">
                <a:solidFill>
                  <a:schemeClr val="accent2"/>
                </a:solidFill>
                <a:latin typeface="Times New Roman" panose="02020603050405020304" pitchFamily="18" charset="0"/>
              </a:rPr>
              <a:t>Hobby: Basketball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100" dirty="0">
                <a:solidFill>
                  <a:schemeClr val="accent2"/>
                </a:solidFill>
                <a:latin typeface="Times New Roman" panose="02020603050405020304" pitchFamily="18" charset="0"/>
              </a:rPr>
              <a:t>Job: Basketball player</a:t>
            </a:r>
            <a:endParaRPr lang="zh-CN" altLang="en-US" sz="2100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0" name="Text Box 4"/>
          <p:cNvSpPr txBox="1"/>
          <p:nvPr/>
        </p:nvSpPr>
        <p:spPr>
          <a:xfrm>
            <a:off x="2737247" y="2880122"/>
            <a:ext cx="5672138" cy="200858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r" eaLnBrk="0" hangingPunct="0">
              <a:lnSpc>
                <a:spcPct val="120000"/>
              </a:lnSpc>
            </a:pPr>
            <a:r>
              <a:rPr lang="zh-CN" altLang="en-US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1980</a:t>
            </a:r>
            <a:r>
              <a:rPr lang="zh-CN" altLang="en-US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年生于上海。</a:t>
            </a:r>
            <a:endParaRPr lang="en-US" altLang="zh-CN" sz="21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r" eaLnBrk="0" hangingPunct="0">
              <a:lnSpc>
                <a:spcPct val="12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NBA</a:t>
            </a:r>
            <a:r>
              <a:rPr lang="zh-CN" altLang="en-US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及世界巨星。</a:t>
            </a:r>
            <a:endParaRPr lang="en-US" altLang="zh-CN" sz="21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just" eaLnBrk="0" hangingPunct="0">
              <a:lnSpc>
                <a:spcPct val="120000"/>
              </a:lnSpc>
            </a:pPr>
            <a:r>
              <a:rPr lang="zh-CN" altLang="en-US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篮球史上里程碑式人物。曾效力于中国国家篮球队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, NBA</a:t>
            </a:r>
            <a:r>
              <a:rPr lang="zh-CN" altLang="en-US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火箭队。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2011</a:t>
            </a:r>
            <a:r>
              <a:rPr lang="zh-CN" altLang="en-US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年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7</a:t>
            </a:r>
            <a:r>
              <a:rPr lang="zh-CN" altLang="en-US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月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20</a:t>
            </a:r>
            <a:r>
              <a:rPr lang="zh-CN" altLang="en-US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日退役。被美国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《</a:t>
            </a:r>
            <a:r>
              <a:rPr lang="zh-CN" altLang="en-US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时代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》</a:t>
            </a:r>
            <a:r>
              <a:rPr lang="zh-CN" altLang="en-US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列入“世界最具影响力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100</a:t>
            </a:r>
            <a:r>
              <a:rPr lang="zh-CN" altLang="en-US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人”。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/>
          <p:nvPr/>
        </p:nvSpPr>
        <p:spPr>
          <a:xfrm>
            <a:off x="1360885" y="832247"/>
            <a:ext cx="5293519" cy="114954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700" dirty="0">
                <a:solidFill>
                  <a:schemeClr val="accent2"/>
                </a:solidFill>
                <a:latin typeface="Times New Roman" panose="02020603050405020304" pitchFamily="18" charset="0"/>
              </a:rPr>
              <a:t>Write sentences </a:t>
            </a:r>
            <a:r>
              <a:rPr lang="en-US" altLang="zh-CN" sz="2700" dirty="0">
                <a:solidFill>
                  <a:schemeClr val="accent2"/>
                </a:solidFill>
                <a:latin typeface="Times New Roman" panose="02020603050405020304" pitchFamily="18" charset="0"/>
              </a:rPr>
              <a:t>about yourself and join them with</a:t>
            </a:r>
            <a:r>
              <a:rPr lang="en-US" altLang="zh-CN" sz="27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7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and</a:t>
            </a:r>
            <a:r>
              <a:rPr lang="en-US" altLang="zh-CN" sz="27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zh-CN" sz="27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7" name="Text Box 3"/>
          <p:cNvSpPr txBox="1"/>
          <p:nvPr/>
        </p:nvSpPr>
        <p:spPr>
          <a:xfrm>
            <a:off x="1362075" y="2026444"/>
            <a:ext cx="5853113" cy="274796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700">
                <a:solidFill>
                  <a:srgbClr val="009900"/>
                </a:solidFill>
                <a:latin typeface="Times New Roman" panose="02020603050405020304" pitchFamily="18" charset="0"/>
              </a:rPr>
              <a:t>Modle:</a:t>
            </a:r>
            <a:r>
              <a:rPr lang="zh-CN" altLang="en-US" sz="2700">
                <a:latin typeface="Times New Roman" panose="02020603050405020304" pitchFamily="18" charset="0"/>
              </a:rPr>
              <a:t> My name is Li Ping.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700">
                <a:latin typeface="Times New Roman" panose="02020603050405020304" pitchFamily="18" charset="0"/>
              </a:rPr>
              <a:t>             I</a:t>
            </a:r>
            <a:r>
              <a:rPr lang="en-US" altLang="zh-CN" sz="2700">
                <a:latin typeface="Times New Roman" panose="02020603050405020304" pitchFamily="18" charset="0"/>
              </a:rPr>
              <a:t>’m from China.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700">
                <a:latin typeface="Times New Roman" panose="02020603050405020304" pitchFamily="18" charset="0"/>
              </a:rPr>
              <a:t>             I</a:t>
            </a:r>
            <a:r>
              <a:rPr lang="en-US" altLang="zh-CN" sz="2700">
                <a:latin typeface="Times New Roman" panose="02020603050405020304" pitchFamily="18" charset="0"/>
              </a:rPr>
              <a:t>’m Chinese.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700">
                <a:latin typeface="Times New Roman" panose="02020603050405020304" pitchFamily="18" charset="0"/>
              </a:rPr>
              <a:t>             I</a:t>
            </a:r>
            <a:r>
              <a:rPr lang="en-US" altLang="zh-CN" sz="2700">
                <a:latin typeface="Times New Roman" panose="02020603050405020304" pitchFamily="18" charset="0"/>
              </a:rPr>
              <a:t>’m fifteen years old.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700">
                <a:latin typeface="Times New Roman" panose="02020603050405020304" pitchFamily="18" charset="0"/>
              </a:rPr>
              <a:t>             I</a:t>
            </a:r>
            <a:r>
              <a:rPr lang="en-US" altLang="zh-CN" sz="2700">
                <a:latin typeface="Times New Roman" panose="02020603050405020304" pitchFamily="18" charset="0"/>
              </a:rPr>
              <a:t>’m in Class One, Grade Seven.</a:t>
            </a:r>
            <a:endParaRPr lang="zh-CN" altLang="en-US" sz="27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>
            <a:spLocks noGrp="1"/>
          </p:cNvSpPr>
          <p:nvPr>
            <p:ph type="body" idx="4294967295"/>
          </p:nvPr>
        </p:nvSpPr>
        <p:spPr>
          <a:xfrm>
            <a:off x="2432448" y="1766888"/>
            <a:ext cx="6711553" cy="188595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700">
                <a:latin typeface="Times New Roman" panose="02020603050405020304" pitchFamily="18" charset="0"/>
              </a:rPr>
              <a:t>My name is Li Ping and I</a:t>
            </a:r>
            <a:r>
              <a:rPr lang="en-US" altLang="zh-CN" sz="2700">
                <a:latin typeface="Times New Roman" panose="02020603050405020304" pitchFamily="18" charset="0"/>
              </a:rPr>
              <a:t>’m from China.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700">
                <a:latin typeface="Times New Roman" panose="02020603050405020304" pitchFamily="18" charset="0"/>
              </a:rPr>
              <a:t>I</a:t>
            </a:r>
            <a:r>
              <a:rPr lang="en-US" altLang="zh-CN" sz="2700">
                <a:latin typeface="Times New Roman" panose="02020603050405020304" pitchFamily="18" charset="0"/>
              </a:rPr>
              <a:t>’m Chinese and I’m fifteen years old.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700">
                <a:latin typeface="Times New Roman" panose="02020603050405020304" pitchFamily="18" charset="0"/>
              </a:rPr>
              <a:t>I’m </a:t>
            </a:r>
            <a:r>
              <a:rPr lang="zh-CN" altLang="en-US" sz="2700">
                <a:latin typeface="Times New Roman" panose="02020603050405020304" pitchFamily="18" charset="0"/>
              </a:rPr>
              <a:t>in Class One, Grade Seven.</a:t>
            </a:r>
            <a:endParaRPr lang="zh-CN" altLang="en-US" sz="27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/>
          <p:nvPr/>
        </p:nvSpPr>
        <p:spPr>
          <a:xfrm>
            <a:off x="708422" y="2728913"/>
            <a:ext cx="8176022" cy="198001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15000"/>
              </a:lnSpc>
            </a:pPr>
            <a:r>
              <a:rPr lang="zh-CN" altLang="en-US" sz="2700" dirty="0">
                <a:latin typeface="Times New Roman" panose="02020603050405020304" pitchFamily="18" charset="0"/>
              </a:rPr>
              <a:t>Name: _______</a:t>
            </a:r>
            <a:r>
              <a:rPr lang="en-US" altLang="zh-CN" sz="2700" dirty="0">
                <a:latin typeface="Times New Roman" panose="02020603050405020304" pitchFamily="18" charset="0"/>
              </a:rPr>
              <a:t>   </a:t>
            </a:r>
            <a:r>
              <a:rPr lang="zh-CN" altLang="en-US" sz="2700" dirty="0">
                <a:latin typeface="Times New Roman" panose="02020603050405020304" pitchFamily="18" charset="0"/>
              </a:rPr>
              <a:t>Age</a:t>
            </a:r>
            <a:r>
              <a:rPr lang="en-US" altLang="zh-CN" sz="2700" dirty="0">
                <a:latin typeface="Times New Roman" panose="02020603050405020304" pitchFamily="18" charset="0"/>
              </a:rPr>
              <a:t>: </a:t>
            </a:r>
            <a:r>
              <a:rPr lang="zh-CN" altLang="en-US" sz="2700" dirty="0">
                <a:latin typeface="Times New Roman" panose="02020603050405020304" pitchFamily="18" charset="0"/>
              </a:rPr>
              <a:t>________    School: __________       </a:t>
            </a:r>
            <a:endParaRPr lang="en-US" altLang="zh-CN" sz="27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15000"/>
              </a:lnSpc>
            </a:pPr>
            <a:r>
              <a:rPr lang="zh-CN" altLang="en-US" sz="2700" dirty="0">
                <a:latin typeface="Times New Roman" panose="02020603050405020304" pitchFamily="18" charset="0"/>
              </a:rPr>
              <a:t>Date of birth: ___________      Birth place: __________</a:t>
            </a:r>
            <a:endParaRPr lang="en-US" altLang="zh-CN" sz="27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15000"/>
              </a:lnSpc>
            </a:pPr>
            <a:r>
              <a:rPr lang="zh-CN" altLang="en-US" sz="2700" dirty="0">
                <a:latin typeface="Times New Roman" panose="02020603050405020304" pitchFamily="18" charset="0"/>
              </a:rPr>
              <a:t>Telephone number: ___________</a:t>
            </a:r>
          </a:p>
          <a:p>
            <a:pPr eaLnBrk="0" hangingPunct="0">
              <a:lnSpc>
                <a:spcPct val="115000"/>
              </a:lnSpc>
            </a:pPr>
            <a:r>
              <a:rPr lang="zh-CN" altLang="en-US" sz="2700" dirty="0">
                <a:latin typeface="Times New Roman" panose="02020603050405020304" pitchFamily="18" charset="0"/>
              </a:rPr>
              <a:t>Hobbies:___________    Favorite  color: ____________</a:t>
            </a:r>
            <a:endParaRPr lang="zh-CN" altLang="en-US" sz="2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1" name="Text Box 3"/>
          <p:cNvSpPr txBox="1"/>
          <p:nvPr/>
        </p:nvSpPr>
        <p:spPr>
          <a:xfrm>
            <a:off x="1772841" y="1226344"/>
            <a:ext cx="6048375" cy="150256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15000"/>
              </a:lnSpc>
            </a:pPr>
            <a:r>
              <a:rPr lang="zh-CN" altLang="en-US" sz="2700" dirty="0">
                <a:solidFill>
                  <a:schemeClr val="accent2"/>
                </a:solidFill>
                <a:latin typeface="Times New Roman" panose="02020603050405020304" pitchFamily="18" charset="0"/>
              </a:rPr>
              <a:t>Task: Ask your partners about their personal information and make cards for them. The more, the better.</a:t>
            </a:r>
            <a:endParaRPr lang="zh-CN" altLang="en-US" sz="2700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9155" name="矩形 3"/>
          <p:cNvSpPr/>
          <p:nvPr/>
        </p:nvSpPr>
        <p:spPr>
          <a:xfrm>
            <a:off x="0" y="590551"/>
            <a:ext cx="1601391" cy="413147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/>
          <a:lstStyle/>
          <a:p>
            <a:pPr algn="ctr">
              <a:buFont typeface="Arial" panose="020B0604020202020204" pitchFamily="34" charset="0"/>
            </a:pP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Module task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/>
          <p:nvPr/>
        </p:nvSpPr>
        <p:spPr>
          <a:xfrm>
            <a:off x="526256" y="1563291"/>
            <a:ext cx="7734300" cy="3171637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采访两个你的新同学，问他们几个问题：What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’s your name?  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Where are you from?  </a:t>
            </a:r>
            <a:endParaRPr lang="en-US" altLang="zh-CN" sz="2400" dirty="0">
              <a:latin typeface="Times New Roman" panose="02020603050405020304" pitchFamily="18" charset="0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eaLnBrk="0" hangingPunct="0"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How old are you?  </a:t>
            </a:r>
            <a:endParaRPr lang="en-US" altLang="zh-CN" sz="2400" dirty="0">
              <a:latin typeface="Times New Roman" panose="02020603050405020304" pitchFamily="18" charset="0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eaLnBrk="0" hangingPunct="0"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What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’s your </a:t>
            </a:r>
            <a:r>
              <a:rPr lang="en-US" altLang="zh-CN" sz="2400" dirty="0" err="1"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favourite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 subject?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rPr>
              <a:t>将你的采访记录整理成一篇为My new classmates的短文。（可适当增加问题，全文不少于50词。）</a:t>
            </a:r>
          </a:p>
        </p:txBody>
      </p:sp>
      <p:sp>
        <p:nvSpPr>
          <p:cNvPr id="50178" name="矩形 3"/>
          <p:cNvSpPr/>
          <p:nvPr/>
        </p:nvSpPr>
        <p:spPr>
          <a:xfrm>
            <a:off x="0" y="685801"/>
            <a:ext cx="1601391" cy="413147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/>
          <a:lstStyle/>
          <a:p>
            <a:pPr algn="ctr">
              <a:buFont typeface="Arial" panose="020B0604020202020204" pitchFamily="34" charset="0"/>
            </a:pPr>
            <a:r>
              <a:rPr lang="en-US" altLang="zh-CN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Homework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50179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8353425" y="8505825"/>
            <a:ext cx="276225" cy="200025"/>
          </a:xfrm>
          <a:prstGeom prst="cube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438275" y="1051323"/>
            <a:ext cx="3618310" cy="2008585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zh-CN" altLang="en-US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Name:</a:t>
            </a:r>
            <a:r>
              <a:rPr lang="en-US" altLang="zh-CN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Abraham Lincoln</a:t>
            </a:r>
            <a:r>
              <a:rPr lang="en-US" altLang="zh-CN" sz="21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zh-CN" altLang="en-US" sz="210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  <a:defRPr/>
            </a:pPr>
            <a:r>
              <a:rPr lang="zh-CN" altLang="en-US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Age: </a:t>
            </a:r>
            <a:r>
              <a:rPr lang="en-US" altLang="zh-CN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56</a:t>
            </a:r>
            <a:endParaRPr lang="zh-CN" altLang="en-US" sz="210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  <a:defRPr/>
            </a:pPr>
            <a:r>
              <a:rPr lang="zh-CN" altLang="en-US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Birth place:</a:t>
            </a:r>
            <a:r>
              <a:rPr lang="en-US" altLang="zh-CN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America</a:t>
            </a:r>
            <a:endParaRPr lang="zh-CN" altLang="en-US" sz="210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  <a:defRPr/>
            </a:pPr>
            <a:r>
              <a:rPr lang="zh-CN" altLang="en-US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Hobby: </a:t>
            </a:r>
            <a:r>
              <a:rPr lang="en-US" altLang="zh-CN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Reading</a:t>
            </a:r>
          </a:p>
          <a:p>
            <a:pPr eaLnBrk="0" hangingPunct="0">
              <a:lnSpc>
                <a:spcPct val="120000"/>
              </a:lnSpc>
              <a:defRPr/>
            </a:pPr>
            <a:r>
              <a:rPr lang="zh-CN" altLang="en-US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Job: </a:t>
            </a:r>
            <a:r>
              <a:rPr lang="en-US" altLang="zh-CN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President</a:t>
            </a:r>
            <a:endParaRPr lang="zh-CN" altLang="en-US" sz="210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04838" y="3488531"/>
            <a:ext cx="8074819" cy="1233488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zh-CN" altLang="en-US" sz="21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林肯</a:t>
            </a:r>
            <a:r>
              <a:rPr lang="en-US" altLang="zh-CN" sz="21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1809-1865</a:t>
            </a:r>
            <a:r>
              <a:rPr lang="zh-CN" altLang="en-US" sz="21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，美国第</a:t>
            </a:r>
            <a:r>
              <a:rPr lang="en-US" altLang="zh-CN" sz="21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16</a:t>
            </a:r>
            <a:r>
              <a:rPr lang="zh-CN" altLang="en-US" sz="21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任总统。林肯废除了奴隶制度，维护了国家的统一。他是第一位遭到刺杀的总统，更是一位出身贫寒的伟大总统。为影响美国的</a:t>
            </a:r>
            <a:r>
              <a:rPr lang="en-US" altLang="zh-CN" sz="21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21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位人物第</a:t>
            </a:r>
            <a:r>
              <a:rPr lang="en-US" altLang="zh-CN" sz="21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1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名。</a:t>
            </a:r>
            <a:r>
              <a:rPr lang="en-US" altLang="zh-CN" sz="21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21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美元纸币正面为其头像。</a:t>
            </a:r>
            <a:r>
              <a:rPr lang="zh-CN" altLang="en-US" sz="21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45" name="Picture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92254" y="651272"/>
            <a:ext cx="2031206" cy="25384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4779" y="773907"/>
            <a:ext cx="1726406" cy="23229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Text Box 3"/>
          <p:cNvSpPr txBox="1"/>
          <p:nvPr/>
        </p:nvSpPr>
        <p:spPr>
          <a:xfrm>
            <a:off x="4180285" y="997744"/>
            <a:ext cx="3012281" cy="200858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100">
                <a:solidFill>
                  <a:schemeClr val="accent2"/>
                </a:solidFill>
                <a:latin typeface="Times New Roman" panose="02020603050405020304" pitchFamily="18" charset="0"/>
              </a:rPr>
              <a:t>Name:  Liu Yang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100">
                <a:solidFill>
                  <a:schemeClr val="accent2"/>
                </a:solidFill>
                <a:latin typeface="Times New Roman" panose="02020603050405020304" pitchFamily="18" charset="0"/>
              </a:rPr>
              <a:t>Age: 3</a:t>
            </a:r>
            <a:r>
              <a:rPr lang="en-US" altLang="zh-CN" sz="2100">
                <a:solidFill>
                  <a:schemeClr val="accent2"/>
                </a:solidFill>
                <a:latin typeface="Times New Roman" panose="02020603050405020304" pitchFamily="18" charset="0"/>
              </a:rPr>
              <a:t>5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100">
                <a:solidFill>
                  <a:schemeClr val="accent2"/>
                </a:solidFill>
                <a:latin typeface="Times New Roman" panose="02020603050405020304" pitchFamily="18" charset="0"/>
              </a:rPr>
              <a:t>Birth place: He Nan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100">
                <a:solidFill>
                  <a:schemeClr val="accent2"/>
                </a:solidFill>
                <a:latin typeface="Times New Roman" panose="02020603050405020304" pitchFamily="18" charset="0"/>
              </a:rPr>
              <a:t>Hobby: Music</a:t>
            </a:r>
          </a:p>
          <a:p>
            <a:pPr eaLnBrk="0" hangingPunct="0">
              <a:lnSpc>
                <a:spcPct val="120000"/>
              </a:lnSpc>
            </a:pPr>
            <a:r>
              <a:rPr lang="zh-CN" altLang="en-US" sz="2100">
                <a:solidFill>
                  <a:schemeClr val="accent2"/>
                </a:solidFill>
                <a:latin typeface="Times New Roman" panose="02020603050405020304" pitchFamily="18" charset="0"/>
              </a:rPr>
              <a:t>Job: Astronaut</a:t>
            </a:r>
            <a:endParaRPr lang="zh-CN" altLang="en-US" sz="210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68" name="Text Box 4"/>
          <p:cNvSpPr txBox="1"/>
          <p:nvPr/>
        </p:nvSpPr>
        <p:spPr>
          <a:xfrm>
            <a:off x="569119" y="3392092"/>
            <a:ext cx="8018860" cy="162044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刘洋，河南省人，党员。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1978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日出生，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1997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月入伍，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2001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月入党，现为中国人民解放军航天员大队四级航天员。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日神舟九号顺利升空，成为第一位飞天的中国女航天员。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985" y="2281238"/>
            <a:ext cx="1997869" cy="243006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ext Box 3"/>
          <p:cNvSpPr txBox="1"/>
          <p:nvPr/>
        </p:nvSpPr>
        <p:spPr>
          <a:xfrm>
            <a:off x="4333875" y="2471738"/>
            <a:ext cx="3671888" cy="208835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25000"/>
              </a:lnSpc>
            </a:pPr>
            <a:r>
              <a:rPr lang="zh-CN" altLang="en-US" sz="2100">
                <a:solidFill>
                  <a:srgbClr val="008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Name: Li Yuchun</a:t>
            </a:r>
          </a:p>
          <a:p>
            <a:pPr eaLnBrk="0" hangingPunct="0">
              <a:lnSpc>
                <a:spcPct val="125000"/>
              </a:lnSpc>
            </a:pPr>
            <a:r>
              <a:rPr lang="zh-CN" altLang="en-US" sz="2100">
                <a:solidFill>
                  <a:srgbClr val="008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English Name: Chris Lee</a:t>
            </a:r>
          </a:p>
          <a:p>
            <a:pPr eaLnBrk="0" hangingPunct="0">
              <a:lnSpc>
                <a:spcPct val="125000"/>
              </a:lnSpc>
            </a:pPr>
            <a:r>
              <a:rPr lang="zh-CN" altLang="en-US" sz="2100">
                <a:solidFill>
                  <a:srgbClr val="008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Age: 2</a:t>
            </a:r>
            <a:r>
              <a:rPr lang="en-US" altLang="zh-CN" sz="2100">
                <a:solidFill>
                  <a:srgbClr val="008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9</a:t>
            </a:r>
          </a:p>
          <a:p>
            <a:pPr eaLnBrk="0" hangingPunct="0">
              <a:lnSpc>
                <a:spcPct val="125000"/>
              </a:lnSpc>
            </a:pPr>
            <a:r>
              <a:rPr lang="zh-CN" altLang="en-US" sz="2100">
                <a:solidFill>
                  <a:srgbClr val="008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Birth place: Si Chuan</a:t>
            </a:r>
          </a:p>
          <a:p>
            <a:pPr eaLnBrk="0" hangingPunct="0">
              <a:lnSpc>
                <a:spcPct val="125000"/>
              </a:lnSpc>
            </a:pPr>
            <a:r>
              <a:rPr lang="zh-CN" altLang="en-US" sz="2100">
                <a:solidFill>
                  <a:srgbClr val="008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Job: Singer</a:t>
            </a:r>
          </a:p>
        </p:txBody>
      </p:sp>
      <p:sp>
        <p:nvSpPr>
          <p:cNvPr id="12292" name="Text Box 4"/>
          <p:cNvSpPr txBox="1"/>
          <p:nvPr/>
        </p:nvSpPr>
        <p:spPr>
          <a:xfrm>
            <a:off x="696516" y="823912"/>
            <a:ext cx="7466409" cy="128111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25000"/>
              </a:lnSpc>
            </a:pP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中国最具社会影响力和传奇性的著名流行女歌手、唱作人，中国首位民选超级偶像，电影演员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公益先锋，时尚引领者，有“舞台皇后” 美誉，被美国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时代周刊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评为“亚洲英雄”。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/>
          <p:nvPr/>
        </p:nvSpPr>
        <p:spPr>
          <a:xfrm>
            <a:off x="3968353" y="939404"/>
            <a:ext cx="3186113" cy="216931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English Name: Jack</a:t>
            </a:r>
            <a:r>
              <a:rPr lang="en-US" altLang="zh-CN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ie Chan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Age:	5</a:t>
            </a:r>
            <a:r>
              <a:rPr lang="en-US" altLang="zh-CN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9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Birth place: Hong Kong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Hobby: Kongfu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Job: Actor</a:t>
            </a:r>
          </a:p>
        </p:txBody>
      </p:sp>
      <p:sp>
        <p:nvSpPr>
          <p:cNvPr id="13315" name="Text Box 3"/>
          <p:cNvSpPr txBox="1"/>
          <p:nvPr/>
        </p:nvSpPr>
        <p:spPr>
          <a:xfrm>
            <a:off x="459581" y="3475435"/>
            <a:ext cx="8005763" cy="132992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100">
                <a:latin typeface="Times New Roman" panose="02020603050405020304" pitchFamily="18" charset="0"/>
                <a:ea typeface="微软雅黑" panose="020B0503020204020204" pitchFamily="34" charset="-122"/>
              </a:rPr>
              <a:t>成龙，生于香港，影坛巨星和国际功夫电影巨星，在华人世界享有极高的声望。为香港电影票房保证。多次获得香港金像奖的最佳动作设计奖，台湾金马奖最佳男主角奖。</a:t>
            </a:r>
          </a:p>
        </p:txBody>
      </p:sp>
      <p:pic>
        <p:nvPicPr>
          <p:cNvPr id="13316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662" y="673894"/>
            <a:ext cx="2109788" cy="27003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4217" y="741760"/>
            <a:ext cx="1953815" cy="2428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Text Box 3"/>
          <p:cNvSpPr txBox="1"/>
          <p:nvPr/>
        </p:nvSpPr>
        <p:spPr>
          <a:xfrm>
            <a:off x="1340644" y="870347"/>
            <a:ext cx="3389710" cy="217050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Name:  William Henry Gates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Age</a:t>
            </a:r>
            <a:r>
              <a:rPr lang="en-US" altLang="zh-CN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: </a:t>
            </a:r>
            <a:r>
              <a:rPr lang="zh-CN" altLang="en-US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5</a:t>
            </a:r>
            <a:r>
              <a:rPr lang="en-US" altLang="zh-CN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8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Birth place: Seattle, America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Job: Founder of Microsoft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10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Hobby: Table tennis</a:t>
            </a:r>
          </a:p>
        </p:txBody>
      </p:sp>
      <p:sp>
        <p:nvSpPr>
          <p:cNvPr id="14340" name="Text Box 4"/>
          <p:cNvSpPr txBox="1"/>
          <p:nvPr/>
        </p:nvSpPr>
        <p:spPr>
          <a:xfrm>
            <a:off x="1114426" y="3340894"/>
            <a:ext cx="6669881" cy="132992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100">
                <a:latin typeface="Times New Roman" panose="02020603050405020304" pitchFamily="18" charset="0"/>
                <a:ea typeface="微软雅黑" panose="020B0503020204020204" pitchFamily="34" charset="-122"/>
              </a:rPr>
              <a:t>比尔·盖茨</a:t>
            </a:r>
            <a:r>
              <a:rPr lang="en-US" altLang="zh-CN" sz="2100"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lang="zh-CN" altLang="en-US" sz="2100">
                <a:latin typeface="Times New Roman" panose="02020603050405020304" pitchFamily="18" charset="0"/>
                <a:ea typeface="微软雅黑" panose="020B0503020204020204" pitchFamily="34" charset="-122"/>
              </a:rPr>
              <a:t>Bill Gates</a:t>
            </a:r>
            <a:r>
              <a:rPr lang="en-US" altLang="zh-CN" sz="2100">
                <a:latin typeface="Times New Roman" panose="02020603050405020304" pitchFamily="18" charset="0"/>
                <a:ea typeface="微软雅黑" panose="020B0503020204020204" pitchFamily="34" charset="-122"/>
              </a:rPr>
              <a:t>), </a:t>
            </a:r>
            <a:r>
              <a:rPr lang="zh-CN" altLang="en-US" sz="2100">
                <a:latin typeface="Times New Roman" panose="02020603050405020304" pitchFamily="18" charset="0"/>
                <a:ea typeface="微软雅黑" panose="020B0503020204020204" pitchFamily="34" charset="-122"/>
              </a:rPr>
              <a:t>生于1955年10月28日，美国微软公司的董事长。与保罗·艾伦一起创建了微软公司，曾任微软CEO和首席软件设计师，是公司最大的个人股东</a:t>
            </a:r>
            <a:r>
              <a:rPr lang="en-US" altLang="zh-CN" sz="210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/>
          <p:nvPr/>
        </p:nvSpPr>
        <p:spPr>
          <a:xfrm>
            <a:off x="1600200" y="1103709"/>
            <a:ext cx="6506766" cy="48101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/>
            <a:r>
              <a:rPr lang="zh-CN" altLang="en-US" sz="2700" dirty="0">
                <a:solidFill>
                  <a:schemeClr val="accent2"/>
                </a:solidFill>
                <a:latin typeface="Times New Roman" panose="02020603050405020304" pitchFamily="18" charset="0"/>
              </a:rPr>
              <a:t>Put the sentences in the correct order.</a:t>
            </a:r>
            <a:endParaRPr lang="zh-CN" altLang="en-US" sz="2700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6" name="Text Box 4"/>
          <p:cNvSpPr txBox="1"/>
          <p:nvPr/>
        </p:nvSpPr>
        <p:spPr>
          <a:xfrm>
            <a:off x="1600200" y="1684735"/>
            <a:ext cx="6768704" cy="256460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marL="257175" indent="-257175" eaLnBrk="0" hangingPunct="0">
              <a:lnSpc>
                <a:spcPct val="120000"/>
              </a:lnSpc>
              <a:buAutoNum type="alphaLcParenR"/>
            </a:pPr>
            <a:r>
              <a:rPr lang="zh-CN" altLang="en-US" sz="2700" dirty="0">
                <a:latin typeface="Times New Roman" panose="02020603050405020304" pitchFamily="18" charset="0"/>
              </a:rPr>
              <a:t> Nice to meet you too. Where are you from?</a:t>
            </a:r>
          </a:p>
          <a:p>
            <a:pPr marL="257175" indent="-257175" eaLnBrk="0" hangingPunct="0">
              <a:lnSpc>
                <a:spcPct val="120000"/>
              </a:lnSpc>
            </a:pPr>
            <a:r>
              <a:rPr lang="zh-CN" altLang="en-US" sz="2700" dirty="0">
                <a:latin typeface="Times New Roman" panose="02020603050405020304" pitchFamily="18" charset="0"/>
              </a:rPr>
              <a:t>b) Hello, my name is ... What</a:t>
            </a:r>
            <a:r>
              <a:rPr lang="en-US" altLang="zh-CN" sz="2700" dirty="0">
                <a:latin typeface="Times New Roman" panose="02020603050405020304" pitchFamily="18" charset="0"/>
              </a:rPr>
              <a:t>’s your name?</a:t>
            </a:r>
          </a:p>
          <a:p>
            <a:pPr marL="257175" indent="-257175" eaLnBrk="0" hangingPunct="0">
              <a:lnSpc>
                <a:spcPct val="120000"/>
              </a:lnSpc>
            </a:pPr>
            <a:r>
              <a:rPr lang="zh-CN" altLang="en-US" sz="2700" dirty="0">
                <a:latin typeface="Times New Roman" panose="02020603050405020304" pitchFamily="18" charset="0"/>
              </a:rPr>
              <a:t>c) I</a:t>
            </a:r>
            <a:r>
              <a:rPr lang="en-US" altLang="zh-CN" sz="2700" dirty="0">
                <a:latin typeface="Times New Roman" panose="02020603050405020304" pitchFamily="18" charset="0"/>
              </a:rPr>
              <a:t>’m from ... too.</a:t>
            </a:r>
          </a:p>
          <a:p>
            <a:pPr marL="257175" indent="-257175" eaLnBrk="0" hangingPunct="0">
              <a:lnSpc>
                <a:spcPct val="120000"/>
              </a:lnSpc>
            </a:pPr>
            <a:r>
              <a:rPr lang="zh-CN" altLang="en-US" sz="2700" dirty="0">
                <a:latin typeface="Times New Roman" panose="02020603050405020304" pitchFamily="18" charset="0"/>
              </a:rPr>
              <a:t>d) Nice to meet you... My name is ...</a:t>
            </a:r>
          </a:p>
          <a:p>
            <a:pPr marL="257175" indent="-257175" eaLnBrk="0" hangingPunct="0">
              <a:lnSpc>
                <a:spcPct val="120000"/>
              </a:lnSpc>
            </a:pPr>
            <a:r>
              <a:rPr lang="zh-CN" altLang="en-US" sz="2700" dirty="0">
                <a:latin typeface="Times New Roman" panose="02020603050405020304" pitchFamily="18" charset="0"/>
              </a:rPr>
              <a:t>e) I</a:t>
            </a:r>
            <a:r>
              <a:rPr lang="en-US" altLang="zh-CN" sz="2700" dirty="0">
                <a:latin typeface="Times New Roman" panose="02020603050405020304" pitchFamily="18" charset="0"/>
              </a:rPr>
              <a:t>’m from...</a:t>
            </a:r>
            <a:endParaRPr lang="zh-CN" altLang="en-US" sz="27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600200" y="4249341"/>
            <a:ext cx="2753916" cy="481013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en-US" altLang="zh-CN" sz="27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 – d – a – e – c   </a:t>
            </a:r>
          </a:p>
        </p:txBody>
      </p:sp>
      <p:sp>
        <p:nvSpPr>
          <p:cNvPr id="23556" name="矩形 5"/>
          <p:cNvSpPr/>
          <p:nvPr/>
        </p:nvSpPr>
        <p:spPr>
          <a:xfrm>
            <a:off x="0" y="690563"/>
            <a:ext cx="1600200" cy="413147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/>
          <a:lstStyle/>
          <a:p>
            <a:pPr algn="ctr">
              <a:buFont typeface="Arial" panose="020B0604020202020204" pitchFamily="34" charset="0"/>
            </a:pPr>
            <a:r>
              <a:rPr lang="en-US" altLang="zh-CN" sz="2100" b="1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Reading</a:t>
            </a:r>
            <a:endParaRPr lang="zh-CN" altLang="en-US" sz="2100" b="1" dirty="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1"/>
      <p:bldP spid="18437" grpId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7.06.20"/>
  <p:tag name="AS_TITLE" val="Aspose.Slides for Java"/>
  <p:tag name="AS_VERSION" val="17.6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1813</Words>
  <Application>Microsoft Office PowerPoint</Application>
  <PresentationFormat>全屏显示(16:9)</PresentationFormat>
  <Paragraphs>188</Paragraphs>
  <Slides>33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1" baseType="lpstr">
      <vt:lpstr>宋体</vt:lpstr>
      <vt:lpstr>微软雅黑</vt:lpstr>
      <vt:lpstr>有爱新黑 CN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2020-12-10T20:38:00Z</cp:lastPrinted>
  <dcterms:created xsi:type="dcterms:W3CDTF">2020-12-10T20:38:00Z</dcterms:created>
  <dcterms:modified xsi:type="dcterms:W3CDTF">2023-01-16T18:10:07Z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CEFABB31F4F343548FF47536145670DB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