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2"/>
    <p:sldId id="350" r:id="rId3"/>
    <p:sldId id="351" r:id="rId4"/>
    <p:sldId id="353" r:id="rId5"/>
    <p:sldId id="260" r:id="rId6"/>
    <p:sldId id="300" r:id="rId7"/>
    <p:sldId id="400" r:id="rId8"/>
    <p:sldId id="401" r:id="rId9"/>
    <p:sldId id="263" r:id="rId10"/>
    <p:sldId id="292" r:id="rId11"/>
    <p:sldId id="293" r:id="rId12"/>
    <p:sldId id="302" r:id="rId13"/>
    <p:sldId id="404" r:id="rId14"/>
    <p:sldId id="264" r:id="rId15"/>
    <p:sldId id="294" r:id="rId16"/>
    <p:sldId id="296" r:id="rId17"/>
    <p:sldId id="303" r:id="rId18"/>
    <p:sldId id="405" r:id="rId19"/>
    <p:sldId id="406" r:id="rId20"/>
    <p:sldId id="408" r:id="rId21"/>
    <p:sldId id="409" r:id="rId22"/>
    <p:sldId id="265" r:id="rId23"/>
    <p:sldId id="304" r:id="rId24"/>
    <p:sldId id="410" r:id="rId25"/>
    <p:sldId id="305" r:id="rId26"/>
    <p:sldId id="269" r:id="rId27"/>
    <p:sldId id="413" r:id="rId28"/>
    <p:sldId id="266" r:id="rId29"/>
    <p:sldId id="270" r:id="rId30"/>
    <p:sldId id="308" r:id="rId31"/>
    <p:sldId id="414" r:id="rId32"/>
    <p:sldId id="417" r:id="rId33"/>
    <p:sldId id="418" r:id="rId34"/>
    <p:sldId id="268" r:id="rId35"/>
    <p:sldId id="271" r:id="rId36"/>
  </p:sldIdLst>
  <p:sldSz cx="12192000" cy="6858000"/>
  <p:notesSz cx="7104063" cy="10234613"/>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477"/>
    <a:srgbClr val="DFB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3414191" y="3997231"/>
            <a:ext cx="5003676" cy="416258"/>
          </a:xfrm>
          <a:prstGeom prst="roundRect">
            <a:avLst>
              <a:gd name="adj" fmla="val 50000"/>
            </a:avLst>
          </a:prstGeom>
          <a:solidFill>
            <a:srgbClr val="FFFFFF"/>
          </a:solidFill>
        </p:spPr>
        <p:txBody>
          <a:bodyPr anchor="ctr">
            <a:noAutofit/>
          </a:bodyPr>
          <a:lstStyle>
            <a:lvl1pPr marL="0" indent="0" algn="ctr">
              <a:buNone/>
              <a:defRPr sz="1800">
                <a:solidFill>
                  <a:schemeClr val="accent2">
                    <a:lumMod val="50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单击此处添加您的副标题</a:t>
            </a:r>
          </a:p>
        </p:txBody>
      </p:sp>
      <p:sp>
        <p:nvSpPr>
          <p:cNvPr id="7" name="KSO_CT1"/>
          <p:cNvSpPr>
            <a:spLocks noGrp="1"/>
          </p:cNvSpPr>
          <p:nvPr>
            <p:ph type="title" hasCustomPrompt="1"/>
          </p:nvPr>
        </p:nvSpPr>
        <p:spPr>
          <a:xfrm>
            <a:off x="2008783" y="2032984"/>
            <a:ext cx="7814491" cy="1776762"/>
          </a:xfrm>
          <a:prstGeom prst="roundRect">
            <a:avLst>
              <a:gd name="adj" fmla="val 20211"/>
            </a:avLst>
          </a:prstGeom>
          <a:solidFill>
            <a:srgbClr val="FFFFFF">
              <a:alpha val="94118"/>
            </a:srgbClr>
          </a:solidFill>
        </p:spPr>
        <p:txBody>
          <a:bodyPr>
            <a:noAutofit/>
          </a:bodyPr>
          <a:lstStyle>
            <a:lvl1pPr algn="ctr">
              <a:lnSpc>
                <a:spcPct val="100000"/>
              </a:lnSpc>
              <a:defRPr sz="4200">
                <a:gradFill flip="none" rotWithShape="1">
                  <a:gsLst>
                    <a:gs pos="0">
                      <a:schemeClr val="accent1"/>
                    </a:gs>
                    <a:gs pos="31000">
                      <a:schemeClr val="accent2">
                        <a:lumMod val="75000"/>
                      </a:schemeClr>
                    </a:gs>
                    <a:gs pos="66000">
                      <a:schemeClr val="accent5">
                        <a:lumMod val="75000"/>
                      </a:schemeClr>
                    </a:gs>
                    <a:gs pos="100000">
                      <a:schemeClr val="accent3">
                        <a:lumMod val="50000"/>
                      </a:schemeClr>
                    </a:gs>
                  </a:gsLst>
                  <a:lin ang="0" scaled="1"/>
                  <a:tileRect/>
                </a:gradFill>
                <a:effectLst>
                  <a:outerShdw dist="25400" dir="5400000" algn="t" rotWithShape="0">
                    <a:schemeClr val="bg1">
                      <a:alpha val="56000"/>
                    </a:schemeClr>
                  </a:outerShdw>
                </a:effectLst>
              </a:defRPr>
            </a:lvl1pPr>
          </a:lstStyle>
          <a:p>
            <a:r>
              <a:rPr lang="zh-CN" altLang="en-US" noProof="1" smtClean="0"/>
              <a:t>单击此处添加您的标题文字</a:t>
            </a:r>
            <a:endParaRPr lang="zh-CN" altLang="en-US" noProof="1"/>
          </a:p>
        </p:txBody>
      </p:sp>
      <p:sp>
        <p:nvSpPr>
          <p:cNvPr id="5"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8" name="KSO_FN"/>
          <p:cNvSpPr>
            <a:spLocks noGrp="1"/>
          </p:cNvSpPr>
          <p:nvPr>
            <p:ph type="sldNum" sz="quarter" idx="12"/>
          </p:nvPr>
        </p:nvSpPr>
        <p:spPr/>
        <p:txBody>
          <a:bodyPr/>
          <a:lstStyle>
            <a:lvl1pPr>
              <a:defRPr/>
            </a:lvl1pPr>
          </a:lstStyle>
          <a:p>
            <a:fld id="{BE33F444-E4E3-4B23-AB07-D74CA35AE78F}" type="slidenum">
              <a:rPr lang="zh-CN" altLang="en-US"/>
              <a:t>‹#›</a:t>
            </a:fld>
            <a:endParaRPr lang="zh-CN" altLang="en-US"/>
          </a:p>
        </p:txBody>
      </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noProof="1" smtClean="0"/>
              <a:t>单击此处编辑母版标题样式</a:t>
            </a:r>
            <a:endParaRPr lang="en-US" noProof="1"/>
          </a:p>
        </p:txBody>
      </p:sp>
      <p:sp>
        <p:nvSpPr>
          <p:cNvPr id="3" name="KSO_BC1"/>
          <p:cNvSpPr>
            <a:spLocks noGrp="1" noChangeAspect="1"/>
          </p:cNvSpPr>
          <p:nvPr>
            <p:ph type="pic" idx="1"/>
          </p:nvPr>
        </p:nvSpPr>
        <p:spPr>
          <a:xfrm>
            <a:off x="5442833"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noProof="1" smtClean="0"/>
              <a:t>单击图标添加图片</a:t>
            </a:r>
            <a:endParaRPr lang="en-US" noProof="1"/>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5F90E3BF-170E-495A-99EA-88B1F024FA75}"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9589FD3E-4D0F-4DE6-B7C2-3301E7D36B0E}"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89" y="365125"/>
            <a:ext cx="1182511" cy="5811838"/>
          </a:xfrm>
        </p:spPr>
        <p:txBody>
          <a:bodyPr vert="eaVert"/>
          <a:lstStyle/>
          <a:p>
            <a:r>
              <a:rPr lang="zh-CN" altLang="en-US" noProof="1" smtClean="0"/>
              <a:t>单击此处编辑母版标题样式</a:t>
            </a:r>
            <a:endParaRPr lang="en-US" noProof="1"/>
          </a:p>
        </p:txBody>
      </p:sp>
      <p:sp>
        <p:nvSpPr>
          <p:cNvPr id="3" name="KSO_BC1"/>
          <p:cNvSpPr>
            <a:spLocks noGrp="1"/>
          </p:cNvSpPr>
          <p:nvPr>
            <p:ph type="body" orient="vert" idx="1"/>
          </p:nvPr>
        </p:nvSpPr>
        <p:spPr>
          <a:xfrm>
            <a:off x="2113841" y="365125"/>
            <a:ext cx="7933269" cy="5811838"/>
          </a:xfrm>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474F4929-4410-4C9B-A211-43C010FA6D68}" type="slidenum">
              <a:rPr lang="zh-CN" altLang="en-US"/>
              <a:t>‹#›</a:t>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957BA639-047F-4C16-AAC9-4C4693E6D9B3}" type="slidenum">
              <a:rPr lang="zh-CN" altLang="en-US"/>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cstate="email"/>
          <a:srcRect/>
          <a:stretch>
            <a:fillRect/>
          </a:stretch>
        </p:blipFill>
        <p:spPr bwMode="auto">
          <a:xfrm>
            <a:off x="0" y="9525"/>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0"/>
            <a:ext cx="12192000" cy="6858000"/>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 name="KSO_ST1"/>
          <p:cNvSpPr>
            <a:spLocks noGrp="1"/>
          </p:cNvSpPr>
          <p:nvPr>
            <p:ph type="title" hasCustomPrompt="1"/>
          </p:nvPr>
        </p:nvSpPr>
        <p:spPr>
          <a:xfrm>
            <a:off x="2098675" y="2108199"/>
            <a:ext cx="7994651" cy="1235075"/>
          </a:xfrm>
        </p:spPr>
        <p:txBody>
          <a:bodyPr anchor="b">
            <a:normAutofit/>
          </a:bodyPr>
          <a:lstStyle>
            <a:lvl1pPr algn="ctr">
              <a:defRPr sz="3600">
                <a:gradFill>
                  <a:gsLst>
                    <a:gs pos="0">
                      <a:schemeClr val="accent1"/>
                    </a:gs>
                    <a:gs pos="31000">
                      <a:schemeClr val="accent2">
                        <a:lumMod val="75000"/>
                      </a:schemeClr>
                    </a:gs>
                    <a:gs pos="66000">
                      <a:schemeClr val="accent5">
                        <a:lumMod val="75000"/>
                      </a:schemeClr>
                    </a:gs>
                    <a:gs pos="100000">
                      <a:schemeClr val="accent3">
                        <a:lumMod val="50000"/>
                      </a:schemeClr>
                    </a:gs>
                  </a:gsLst>
                  <a:lin ang="0" scaled="1"/>
                </a:gradFill>
                <a:effectLst/>
              </a:defRPr>
            </a:lvl1pPr>
          </a:lstStyle>
          <a:p>
            <a:r>
              <a:rPr lang="zh-CN" altLang="en-US" noProof="1" smtClean="0"/>
              <a:t>此处添加您的标题</a:t>
            </a:r>
            <a:endParaRPr lang="en-US" noProof="1"/>
          </a:p>
        </p:txBody>
      </p:sp>
      <p:sp>
        <p:nvSpPr>
          <p:cNvPr id="3" name="KSO_ST2"/>
          <p:cNvSpPr>
            <a:spLocks noGrp="1"/>
          </p:cNvSpPr>
          <p:nvPr>
            <p:ph type="body" idx="1" hasCustomPrompt="1"/>
          </p:nvPr>
        </p:nvSpPr>
        <p:spPr>
          <a:xfrm>
            <a:off x="4050892" y="3400425"/>
            <a:ext cx="4090217" cy="414000"/>
          </a:xfrm>
          <a:prstGeom prst="roundRect">
            <a:avLst>
              <a:gd name="adj" fmla="val 50000"/>
            </a:avLst>
          </a:prstGeom>
          <a:solidFill>
            <a:schemeClr val="tx2">
              <a:lumMod val="50000"/>
              <a:lumOff val="5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noProof="1" smtClean="0"/>
              <a:t>单击此处添加您的副标题</a:t>
            </a:r>
            <a:endParaRPr lang="en-US" altLang="zh-CN" noProof="1"/>
          </a:p>
        </p:txBody>
      </p:sp>
      <p:sp>
        <p:nvSpPr>
          <p:cNvPr id="6"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7" name="KSO_FT"/>
          <p:cNvSpPr>
            <a:spLocks noGrp="1"/>
          </p:cNvSpPr>
          <p:nvPr>
            <p:ph type="ftr" sz="quarter" idx="11"/>
          </p:nvPr>
        </p:nvSpPr>
        <p:spPr/>
        <p:txBody>
          <a:bodyPr/>
          <a:lstStyle>
            <a:lvl1pPr>
              <a:defRPr/>
            </a:lvl1pPr>
          </a:lstStyle>
          <a:p>
            <a:endParaRPr lang="zh-CN" altLang="en-US"/>
          </a:p>
        </p:txBody>
      </p:sp>
      <p:sp>
        <p:nvSpPr>
          <p:cNvPr id="8" name="KSO_FN"/>
          <p:cNvSpPr>
            <a:spLocks noGrp="1"/>
          </p:cNvSpPr>
          <p:nvPr>
            <p:ph type="sldNum" sz="quarter" idx="12"/>
          </p:nvPr>
        </p:nvSpPr>
        <p:spPr/>
        <p:txBody>
          <a:bodyPr/>
          <a:lstStyle>
            <a:lvl1pPr>
              <a:defRPr/>
            </a:lvl1pPr>
          </a:lstStyle>
          <a:p>
            <a:fld id="{BCA10F12-7460-473A-908F-2BA9376A3F4E}" type="slidenum">
              <a:rPr lang="zh-CN" altLang="en-US"/>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sz="half" idx="1"/>
          </p:nvPr>
        </p:nvSpPr>
        <p:spPr>
          <a:xfrm>
            <a:off x="1399823" y="1244600"/>
            <a:ext cx="5080000" cy="4932363"/>
          </a:xfrm>
        </p:spPr>
        <p:txBody>
          <a:body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sz="half" idx="2"/>
          </p:nvPr>
        </p:nvSpPr>
        <p:spPr>
          <a:xfrm>
            <a:off x="6519332" y="1244600"/>
            <a:ext cx="5094116" cy="4932363"/>
          </a:xfrm>
        </p:spPr>
        <p:txBody>
          <a:bodyPr/>
          <a:lstStyle/>
          <a:p>
            <a:pPr lvl="0"/>
            <a:r>
              <a:rPr lang="zh-CN" altLang="en-US" noProof="1" smtClean="0"/>
              <a:t>单击此处编辑母版文本样式</a:t>
            </a:r>
          </a:p>
          <a:p>
            <a:pPr lvl="1"/>
            <a:r>
              <a:rPr lang="zh-CN" altLang="en-US" noProof="1" smtClean="0"/>
              <a:t>第二级</a:t>
            </a:r>
          </a:p>
        </p:txBody>
      </p:sp>
      <p:sp>
        <p:nvSpPr>
          <p:cNvPr id="5"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368AF881-FE3B-4297-A29D-064F2196BADB}" type="slidenum">
              <a:rPr lang="zh-CN" altLang="en-US"/>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noProof="1" smtClean="0"/>
              <a:t>单击此处编辑母版文本样式</a:t>
            </a:r>
          </a:p>
          <a:p>
            <a:pPr lvl="1"/>
            <a:r>
              <a:rPr lang="zh-CN" altLang="en-US" noProof="1" smtClean="0"/>
              <a:t>第二级</a:t>
            </a:r>
          </a:p>
        </p:txBody>
      </p:sp>
      <p:sp>
        <p:nvSpPr>
          <p:cNvPr id="5" name="Text Placeholder 4"/>
          <p:cNvSpPr>
            <a:spLocks noGrp="1"/>
          </p:cNvSpPr>
          <p:nvPr>
            <p:ph type="body" sz="quarter" idx="3"/>
          </p:nvPr>
        </p:nvSpPr>
        <p:spPr>
          <a:xfrm>
            <a:off x="6431845"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KSO_BC2"/>
          <p:cNvSpPr>
            <a:spLocks noGrp="1"/>
          </p:cNvSpPr>
          <p:nvPr>
            <p:ph sz="quarter" idx="4"/>
          </p:nvPr>
        </p:nvSpPr>
        <p:spPr>
          <a:xfrm>
            <a:off x="6431845" y="2200274"/>
            <a:ext cx="5183188" cy="3684588"/>
          </a:xfrm>
        </p:spPr>
        <p:txBody>
          <a:bodyPr/>
          <a:lstStyle/>
          <a:p>
            <a:pPr lvl="0"/>
            <a:r>
              <a:rPr lang="zh-CN" altLang="en-US" noProof="1" smtClean="0"/>
              <a:t>单击此处编辑母版文本样式</a:t>
            </a:r>
          </a:p>
          <a:p>
            <a:pPr lvl="1"/>
            <a:r>
              <a:rPr lang="zh-CN" altLang="en-US" noProof="1" smtClean="0"/>
              <a:t>第二级</a:t>
            </a:r>
          </a:p>
        </p:txBody>
      </p:sp>
      <p:sp>
        <p:nvSpPr>
          <p:cNvPr id="7"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8" name="KSO_FT"/>
          <p:cNvSpPr>
            <a:spLocks noGrp="1"/>
          </p:cNvSpPr>
          <p:nvPr>
            <p:ph type="ftr" sz="quarter" idx="11"/>
          </p:nvPr>
        </p:nvSpPr>
        <p:spPr/>
        <p:txBody>
          <a:bodyPr/>
          <a:lstStyle>
            <a:lvl1pPr>
              <a:defRPr/>
            </a:lvl1pPr>
          </a:lstStyle>
          <a:p>
            <a:endParaRPr lang="zh-CN" altLang="en-US"/>
          </a:p>
        </p:txBody>
      </p:sp>
      <p:sp>
        <p:nvSpPr>
          <p:cNvPr id="9" name="KSO_FN"/>
          <p:cNvSpPr>
            <a:spLocks noGrp="1"/>
          </p:cNvSpPr>
          <p:nvPr>
            <p:ph type="sldNum" sz="quarter" idx="12"/>
          </p:nvPr>
        </p:nvSpPr>
        <p:spPr/>
        <p:txBody>
          <a:bodyPr/>
          <a:lstStyle>
            <a:lvl1pPr>
              <a:defRPr/>
            </a:lvl1pPr>
          </a:lstStyle>
          <a:p>
            <a:fld id="{6C96D364-925E-4818-BF3B-FC57F8FBB9A8}"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4" name="KSO_FT"/>
          <p:cNvSpPr>
            <a:spLocks noGrp="1"/>
          </p:cNvSpPr>
          <p:nvPr>
            <p:ph type="ftr" sz="quarter" idx="11"/>
          </p:nvPr>
        </p:nvSpPr>
        <p:spPr/>
        <p:txBody>
          <a:bodyPr/>
          <a:lstStyle>
            <a:lvl1pPr>
              <a:defRPr/>
            </a:lvl1pPr>
          </a:lstStyle>
          <a:p>
            <a:endParaRPr lang="zh-CN" altLang="en-US"/>
          </a:p>
        </p:txBody>
      </p:sp>
      <p:sp>
        <p:nvSpPr>
          <p:cNvPr id="5" name="KSO_FN"/>
          <p:cNvSpPr>
            <a:spLocks noGrp="1"/>
          </p:cNvSpPr>
          <p:nvPr>
            <p:ph type="sldNum" sz="quarter" idx="12"/>
          </p:nvPr>
        </p:nvSpPr>
        <p:spPr/>
        <p:txBody>
          <a:bodyPr/>
          <a:lstStyle>
            <a:lvl1pPr>
              <a:defRPr/>
            </a:lvl1pPr>
          </a:lstStyle>
          <a:p>
            <a:fld id="{24C58913-17F5-49CB-9C3F-D09690D3EE95}"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3" name="KSO_FT"/>
          <p:cNvSpPr>
            <a:spLocks noGrp="1"/>
          </p:cNvSpPr>
          <p:nvPr>
            <p:ph type="ftr" sz="quarter" idx="11"/>
          </p:nvPr>
        </p:nvSpPr>
        <p:spPr/>
        <p:txBody>
          <a:bodyPr/>
          <a:lstStyle>
            <a:lvl1pPr>
              <a:defRPr/>
            </a:lvl1pPr>
          </a:lstStyle>
          <a:p>
            <a:endParaRPr lang="zh-CN" altLang="en-US"/>
          </a:p>
        </p:txBody>
      </p:sp>
      <p:sp>
        <p:nvSpPr>
          <p:cNvPr id="4" name="KSO_FN"/>
          <p:cNvSpPr>
            <a:spLocks noGrp="1"/>
          </p:cNvSpPr>
          <p:nvPr>
            <p:ph type="sldNum" sz="quarter" idx="12"/>
          </p:nvPr>
        </p:nvSpPr>
        <p:spPr/>
        <p:txBody>
          <a:bodyPr/>
          <a:lstStyle>
            <a:lvl1pPr>
              <a:defRPr/>
            </a:lvl1pPr>
          </a:lstStyle>
          <a:p>
            <a:fld id="{A884BD12-1FD8-44CC-9D3C-386B1A1A33AB}"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89" y="533402"/>
            <a:ext cx="3932237" cy="1600200"/>
          </a:xfrm>
        </p:spPr>
        <p:txBody>
          <a:bodyPr anchor="b"/>
          <a:lstStyle>
            <a:lvl1pPr>
              <a:defRPr sz="3200"/>
            </a:lvl1pPr>
          </a:lstStyle>
          <a:p>
            <a:r>
              <a:rPr lang="zh-CN" altLang="en-US" noProof="1" smtClean="0"/>
              <a:t>单击此处编辑母版标题样式</a:t>
            </a:r>
            <a:endParaRPr lang="en-US" noProof="1"/>
          </a:p>
        </p:txBody>
      </p:sp>
      <p:sp>
        <p:nvSpPr>
          <p:cNvPr id="3" name="KSO_BC1"/>
          <p:cNvSpPr>
            <a:spLocks noGrp="1"/>
          </p:cNvSpPr>
          <p:nvPr>
            <p:ph idx="1"/>
          </p:nvPr>
        </p:nvSpPr>
        <p:spPr>
          <a:xfrm>
            <a:off x="5487989" y="1063628"/>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type="body" sz="half" idx="2"/>
          </p:nvPr>
        </p:nvSpPr>
        <p:spPr>
          <a:xfrm>
            <a:off x="1144589"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p:txBody>
          <a:bodyPr/>
          <a:lstStyle>
            <a:lvl1pPr>
              <a:defRPr/>
            </a:lvl1pPr>
          </a:lstStyle>
          <a:p>
            <a:fld id="{13D0CE79-49FB-443D-BEF8-6B709DE8FD0C}" type="datetimeFigureOut">
              <a:rPr lang="zh-CN" altLang="en-US"/>
              <a:t>2023-01-10</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150819EA-C465-46FA-AACD-69B260E76756}"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noChangeArrowheads="1"/>
          </p:cNvPicPr>
          <p:nvPr/>
        </p:nvPicPr>
        <p:blipFill>
          <a:blip r:embed="rId14" cstate="email"/>
          <a:srcRect/>
          <a:stretch>
            <a:fillRect/>
          </a:stretch>
        </p:blipFill>
        <p:spPr bwMode="auto">
          <a:xfrm>
            <a:off x="0" y="9525"/>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0"/>
            <a:ext cx="12192000" cy="6858000"/>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KSO_FD"/>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noProof="1" smtClean="0">
                <a:solidFill>
                  <a:schemeClr val="tx1">
                    <a:tint val="75000"/>
                  </a:schemeClr>
                </a:solidFill>
                <a:latin typeface="Calibri" panose="020F0502020204030204" pitchFamily="34" charset="0"/>
              </a:defRPr>
            </a:lvl1pPr>
          </a:lstStyle>
          <a:p>
            <a:fld id="{82F288E0-7875-42C4-84C8-98DBBD3BF4D2}" type="datetimeFigureOut">
              <a:rPr lang="zh-CN" altLang="en-US"/>
              <a:t>2023-01-10</a:t>
            </a:fld>
            <a:endParaRPr lang="zh-CN" altLang="en-US">
              <a:latin typeface="Calibri" panose="020F0502020204030204" pitchFamily="34" charset="0"/>
            </a:endParaRPr>
          </a:p>
        </p:txBody>
      </p:sp>
      <p:sp>
        <p:nvSpPr>
          <p:cNvPr id="5" name="KSO_FT"/>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929292"/>
                </a:solidFill>
              </a:defRPr>
            </a:lvl1pPr>
          </a:lstStyle>
          <a:p>
            <a:fld id="{C41E2127-8761-49B6-BD53-0B15AF905E3C}" type="slidenum">
              <a:rPr lang="zh-CN" altLang="en-US"/>
              <a:t>‹#›</a:t>
            </a:fld>
            <a:endParaRPr lang="zh-CN" altLang="en-US"/>
          </a:p>
        </p:txBody>
      </p:sp>
      <p:sp>
        <p:nvSpPr>
          <p:cNvPr id="1031" name="KSO_BC1"/>
          <p:cNvSpPr>
            <a:spLocks noGrp="1" noChangeArrowheads="1"/>
          </p:cNvSpPr>
          <p:nvPr>
            <p:ph type="body" idx="4294967295"/>
          </p:nvPr>
        </p:nvSpPr>
        <p:spPr bwMode="auto">
          <a:xfrm>
            <a:off x="558800" y="1027113"/>
            <a:ext cx="11055351"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p:txBody>
      </p:sp>
      <p:sp>
        <p:nvSpPr>
          <p:cNvPr id="9" name="矩形 8"/>
          <p:cNvSpPr/>
          <p:nvPr/>
        </p:nvSpPr>
        <p:spPr>
          <a:xfrm>
            <a:off x="0" y="0"/>
            <a:ext cx="558800" cy="803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0" name="矩形 9"/>
          <p:cNvSpPr/>
          <p:nvPr/>
        </p:nvSpPr>
        <p:spPr>
          <a:xfrm>
            <a:off x="558800" y="0"/>
            <a:ext cx="11633200" cy="8032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矩形 10"/>
          <p:cNvSpPr/>
          <p:nvPr/>
        </p:nvSpPr>
        <p:spPr>
          <a:xfrm>
            <a:off x="0" y="715963"/>
            <a:ext cx="12192000" cy="22383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2" name="矩形 11"/>
          <p:cNvSpPr/>
          <p:nvPr/>
        </p:nvSpPr>
        <p:spPr>
          <a:xfrm>
            <a:off x="0" y="3175"/>
            <a:ext cx="12192000" cy="225425"/>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036" name="KSO_BT1"/>
          <p:cNvSpPr>
            <a:spLocks noGrp="1" noChangeArrowheads="1"/>
          </p:cNvSpPr>
          <p:nvPr>
            <p:ph type="title" idx="9"/>
          </p:nvPr>
        </p:nvSpPr>
        <p:spPr bwMode="auto">
          <a:xfrm>
            <a:off x="673100" y="87313"/>
            <a:ext cx="10941051"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lnSpc>
          <a:spcPct val="90000"/>
        </a:lnSpc>
        <a:spcBef>
          <a:spcPct val="0"/>
        </a:spcBef>
        <a:spcAft>
          <a:spcPct val="0"/>
        </a:spcAft>
        <a:defRPr sz="3200" b="1" kern="1200">
          <a:solidFill>
            <a:schemeClr val="bg1"/>
          </a:solidFill>
          <a:latin typeface="Arial Black" panose="020B0A04020102020204" pitchFamily="34" charset="0"/>
          <a:ea typeface="微软雅黑" panose="020B0503020204020204" charset="-122"/>
          <a:cs typeface="+mj-cs"/>
        </a:defRPr>
      </a:lvl1pPr>
      <a:lvl2pPr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2pPr>
      <a:lvl3pPr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3pPr>
      <a:lvl4pPr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4pPr>
      <a:lvl5pPr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5pPr>
      <a:lvl6pPr marL="457200"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6pPr>
      <a:lvl7pPr marL="914400"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7pPr>
      <a:lvl8pPr marL="1371600"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8pPr>
      <a:lvl9pPr marL="1828800" algn="l"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charset="-122"/>
        </a:defRPr>
      </a:lvl9pPr>
    </p:titleStyle>
    <p:bodyStyle>
      <a:lvl1pPr marL="357505" indent="-357505" algn="just" rtl="0" fontAlgn="base">
        <a:lnSpc>
          <a:spcPct val="110000"/>
        </a:lnSpc>
        <a:spcBef>
          <a:spcPts val="1800"/>
        </a:spcBef>
        <a:spcAft>
          <a:spcPct val="0"/>
        </a:spcAft>
        <a:buClr>
          <a:schemeClr val="accent1"/>
        </a:buClr>
        <a:buSzPct val="70000"/>
        <a:buFont typeface="Webdings" panose="05030102010509060703" pitchFamily="18" charset="2"/>
        <a:buChar char=""/>
        <a:defRPr sz="2000" kern="1200">
          <a:solidFill>
            <a:srgbClr val="B37206"/>
          </a:solidFill>
          <a:latin typeface="Arial" panose="020B0604020202020204" pitchFamily="34" charset="0"/>
          <a:ea typeface="微软雅黑" panose="020B0503020204020204" charset="-122"/>
          <a:cs typeface="+mn-cs"/>
        </a:defRPr>
      </a:lvl1pPr>
      <a:lvl2pPr marL="357505" indent="-357505" algn="just" rtl="0" fontAlgn="base">
        <a:lnSpc>
          <a:spcPct val="130000"/>
        </a:lnSpc>
        <a:spcBef>
          <a:spcPct val="0"/>
        </a:spcBef>
        <a:spcAft>
          <a:spcPts val="600"/>
        </a:spcAft>
        <a:buClr>
          <a:srgbClr val="FAC266"/>
        </a:buClr>
        <a:buFont typeface="幼圆" panose="02010509060101010101" pitchFamily="49" charset="-122"/>
        <a:buChar char=" "/>
        <a:defRPr sz="1600" kern="1200">
          <a:solidFill>
            <a:srgbClr val="6F6F6F"/>
          </a:solidFill>
          <a:latin typeface="幼圆" panose="02010509060101010101" pitchFamily="49" charset="-122"/>
          <a:ea typeface="幼圆" panose="02010509060101010101" pitchFamily="49" charset="-122"/>
          <a:cs typeface="+mn-cs"/>
        </a:defRPr>
      </a:lvl2pPr>
      <a:lvl3pPr marL="1143000" indent="-228600" algn="l" rtl="0" fontAlgn="base">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ts val="60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ts val="60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标题 1"/>
          <p:cNvSpPr>
            <a:spLocks noGrp="1"/>
          </p:cNvSpPr>
          <p:nvPr>
            <p:ph type="ctrTitle"/>
          </p:nvPr>
        </p:nvSpPr>
        <p:spPr>
          <a:xfrm>
            <a:off x="1631093" y="793750"/>
            <a:ext cx="8888626" cy="1012825"/>
          </a:xfrm>
        </p:spPr>
        <p:txBody>
          <a:bodyPr lIns="68580" tIns="34290" rIns="68580" bIns="34290" anchor="b"/>
          <a:lstStyle/>
          <a:p>
            <a:r>
              <a:rPr lang="zh-CN" altLang="en-US" sz="6000" noProof="1">
                <a:solidFill>
                  <a:schemeClr val="accent6">
                    <a:lumMod val="50000"/>
                  </a:schemeClr>
                </a:solidFill>
                <a:latin typeface="宋体" panose="02010600030101010101" pitchFamily="2" charset="-122"/>
                <a:ea typeface="+mj-ea"/>
              </a:rPr>
              <a:t>台  阶</a:t>
            </a:r>
          </a:p>
        </p:txBody>
      </p:sp>
      <p:sp>
        <p:nvSpPr>
          <p:cNvPr id="2050" name="副标题 2"/>
          <p:cNvSpPr>
            <a:spLocks noGrp="1"/>
          </p:cNvSpPr>
          <p:nvPr>
            <p:ph type="subTitle" idx="1"/>
          </p:nvPr>
        </p:nvSpPr>
        <p:spPr>
          <a:xfrm>
            <a:off x="3426618" y="1798981"/>
            <a:ext cx="5338763" cy="1243012"/>
          </a:xfrm>
          <a:noFill/>
          <a:extLst>
            <a:ext uri="{909E8E84-426E-40DD-AFC4-6F175D3DCCD1}">
              <a14:hiddenFill xmlns:a14="http://schemas.microsoft.com/office/drawing/2010/main">
                <a:solidFill>
                  <a:srgbClr val="FFFFFF"/>
                </a:solidFill>
              </a14:hiddenFill>
            </a:ext>
          </a:extLst>
        </p:spPr>
        <p:txBody>
          <a:bodyPr lIns="68580" tIns="34290" rIns="68580" bIns="34290" anchor="t"/>
          <a:lstStyle/>
          <a:p>
            <a:pPr fontAlgn="auto"/>
            <a:r>
              <a:rPr lang="zh-CN" altLang="zh-CN" sz="2400" b="1" noProof="1">
                <a:solidFill>
                  <a:schemeClr val="accent6">
                    <a:lumMod val="50000"/>
                  </a:schemeClr>
                </a:solidFill>
                <a:latin typeface="仿宋_GB2312" charset="-122"/>
                <a:ea typeface="仿宋_GB2312" charset="-122"/>
              </a:rPr>
              <a:t>李森祥</a:t>
            </a:r>
          </a:p>
        </p:txBody>
      </p:sp>
      <p:pic>
        <p:nvPicPr>
          <p:cNvPr id="2051" name="图片 1"/>
          <p:cNvPicPr>
            <a:picLocks noChangeAspect="1" noChangeArrowheads="1"/>
          </p:cNvPicPr>
          <p:nvPr/>
        </p:nvPicPr>
        <p:blipFill>
          <a:blip r:embed="rId2"/>
          <a:srcRect/>
          <a:stretch>
            <a:fillRect/>
          </a:stretch>
        </p:blipFill>
        <p:spPr bwMode="auto">
          <a:xfrm>
            <a:off x="2298356" y="2647948"/>
            <a:ext cx="7628238" cy="350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6246557"/>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sz="2000" kern="0" smtClean="0">
                <a:solidFill>
                  <a:srgbClr val="000000"/>
                </a:solidFill>
                <a:latin typeface="微软雅黑" panose="020B0503020204020204" charset="-122"/>
                <a:ea typeface="微软雅黑" panose="020B0503020204020204" charset="-122"/>
              </a:rPr>
              <a:t>www.PPT818.com</a:t>
            </a:r>
            <a:endParaRPr sz="2000" kern="0" dirty="0" smtClean="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9"/>
                                        </p:tgtEl>
                                        <p:attrNameLst>
                                          <p:attrName>style.visibility</p:attrName>
                                        </p:attrNameLst>
                                      </p:cBhvr>
                                      <p:to>
                                        <p:strVal val="visible"/>
                                      </p:to>
                                    </p:set>
                                    <p:anim calcmode="lin" valueType="num">
                                      <p:cBhvr additive="base">
                                        <p:cTn id="12" dur="500" fill="hold"/>
                                        <p:tgtEl>
                                          <p:spTgt spid="2049"/>
                                        </p:tgtEl>
                                        <p:attrNameLst>
                                          <p:attrName>ppt_x</p:attrName>
                                        </p:attrNameLst>
                                      </p:cBhvr>
                                      <p:tavLst>
                                        <p:tav tm="0">
                                          <p:val>
                                            <p:strVal val="#ppt_x"/>
                                          </p:val>
                                        </p:tav>
                                        <p:tav tm="100000">
                                          <p:val>
                                            <p:strVal val="#ppt_x"/>
                                          </p:val>
                                        </p:tav>
                                      </p:tavLst>
                                    </p:anim>
                                    <p:anim calcmode="lin" valueType="num">
                                      <p:cBhvr additive="base">
                                        <p:cTn id="13"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0">
                                            <p:bg/>
                                          </p:spTgt>
                                        </p:tgtEl>
                                        <p:attrNameLst>
                                          <p:attrName>style.visibility</p:attrName>
                                        </p:attrNameLst>
                                      </p:cBhvr>
                                      <p:to>
                                        <p:strVal val="visible"/>
                                      </p:to>
                                    </p:set>
                                    <p:anim calcmode="lin" valueType="num">
                                      <p:cBhvr additive="base">
                                        <p:cTn id="18" dur="500" fill="hold"/>
                                        <p:tgtEl>
                                          <p:spTgt spid="2050">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050">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0">
                                            <p:txEl>
                                              <p:pRg st="0" end="0"/>
                                            </p:txEl>
                                          </p:spTgt>
                                        </p:tgtEl>
                                        <p:attrNameLst>
                                          <p:attrName>style.visibility</p:attrName>
                                        </p:attrNameLst>
                                      </p:cBhvr>
                                      <p:to>
                                        <p:strVal val="visible"/>
                                      </p:to>
                                    </p:set>
                                    <p:anim calcmode="lin" valueType="num">
                                      <p:cBhvr additive="base">
                                        <p:cTn id="24" dur="5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ldLvl="0" animBg="1"/>
      <p:bldP spid="205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noChangeArrowheads="1"/>
          </p:cNvSpPr>
          <p:nvPr>
            <p:ph idx="1"/>
          </p:nvPr>
        </p:nvSpPr>
        <p:spPr>
          <a:xfrm>
            <a:off x="2152650" y="1420813"/>
            <a:ext cx="7886700" cy="754062"/>
          </a:xfrm>
        </p:spPr>
        <p:txBody>
          <a:bodyPr/>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sym typeface="宋体" panose="02010600030101010101" pitchFamily="2" charset="-122"/>
              </a:rPr>
              <a:t>    2.</a:t>
            </a:r>
            <a:r>
              <a:rPr lang="zh-CN" altLang="zh-CN" sz="2400" b="1" smtClean="0">
                <a:latin typeface="宋体" panose="02010600030101010101" pitchFamily="2" charset="-122"/>
                <a:ea typeface="微软雅黑" panose="020B0503020204020204" charset="-122"/>
                <a:sym typeface="宋体" panose="02010600030101010101" pitchFamily="2" charset="-122"/>
              </a:rPr>
              <a:t>为什么“父亲总觉得我们家的台阶低”?</a:t>
            </a:r>
          </a:p>
        </p:txBody>
      </p:sp>
      <p:sp>
        <p:nvSpPr>
          <p:cNvPr id="12290" name="文本框 4"/>
          <p:cNvSpPr txBox="1">
            <a:spLocks noChangeArrowheads="1"/>
          </p:cNvSpPr>
          <p:nvPr/>
        </p:nvSpPr>
        <p:spPr bwMode="auto">
          <a:xfrm>
            <a:off x="2290763" y="1987550"/>
            <a:ext cx="751205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因为台阶是地位的标志。人家高的有十几级,自家台阶只有三级,被人小看,“没人说过他有地位,父亲也从没觉得自己有地位”,想有地位而没有地位,所以总觉得自家的台阶低。</a:t>
            </a:r>
          </a:p>
        </p:txBody>
      </p:sp>
      <p:pic>
        <p:nvPicPr>
          <p:cNvPr id="12291" name="图片 3"/>
          <p:cNvPicPr>
            <a:picLocks noChangeAspect="1" noChangeArrowheads="1"/>
          </p:cNvPicPr>
          <p:nvPr/>
        </p:nvPicPr>
        <p:blipFill>
          <a:blip r:embed="rId2" cstate="email"/>
          <a:srcRect/>
          <a:stretch>
            <a:fillRect/>
          </a:stretch>
        </p:blipFill>
        <p:spPr bwMode="auto">
          <a:xfrm>
            <a:off x="2290763" y="4348163"/>
            <a:ext cx="24320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4"/>
          <p:cNvPicPr>
            <a:picLocks noChangeAspect="1" noChangeArrowheads="1"/>
          </p:cNvPicPr>
          <p:nvPr/>
        </p:nvPicPr>
        <p:blipFill>
          <a:blip r:embed="rId3" cstate="email"/>
          <a:srcRect/>
          <a:stretch>
            <a:fillRect/>
          </a:stretch>
        </p:blipFill>
        <p:spPr bwMode="auto">
          <a:xfrm>
            <a:off x="5803900" y="4022725"/>
            <a:ext cx="3759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wipe(down)">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diamond(in)">
                                      <p:cBhvr>
                                        <p:cTn id="1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2"/>
          <p:cNvSpPr>
            <a:spLocks noGrp="1" noChangeArrowheads="1"/>
          </p:cNvSpPr>
          <p:nvPr>
            <p:ph idx="1"/>
          </p:nvPr>
        </p:nvSpPr>
        <p:spPr>
          <a:xfrm>
            <a:off x="2425700" y="1420813"/>
            <a:ext cx="7613650" cy="754062"/>
          </a:xfrm>
        </p:spPr>
        <p:txBody>
          <a:bodyPr/>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sym typeface="宋体" panose="02010600030101010101" pitchFamily="2" charset="-122"/>
              </a:rPr>
              <a:t> </a:t>
            </a:r>
            <a:r>
              <a:rPr lang="en-US" altLang="zh-CN" sz="2400" b="1" smtClean="0">
                <a:latin typeface="宋体" panose="02010600030101010101" pitchFamily="2" charset="-122"/>
                <a:ea typeface="微软雅黑" panose="020B0503020204020204" charset="-122"/>
                <a:sym typeface="宋体" panose="02010600030101010101" pitchFamily="2" charset="-122"/>
              </a:rPr>
              <a:t> 3.</a:t>
            </a:r>
            <a:r>
              <a:rPr lang="zh-CN" altLang="zh-CN" sz="2400" b="1" smtClean="0">
                <a:latin typeface="宋体" panose="02010600030101010101" pitchFamily="2" charset="-122"/>
                <a:ea typeface="微软雅黑" panose="020B0503020204020204" charset="-122"/>
                <a:sym typeface="宋体" panose="02010600030101010101" pitchFamily="2" charset="-122"/>
              </a:rPr>
              <a:t>父亲为什么要造一栋有高台阶的新屋？</a:t>
            </a:r>
          </a:p>
        </p:txBody>
      </p:sp>
      <p:sp>
        <p:nvSpPr>
          <p:cNvPr id="13314" name="文本框 4"/>
          <p:cNvSpPr txBox="1">
            <a:spLocks noChangeArrowheads="1"/>
          </p:cNvSpPr>
          <p:nvPr/>
        </p:nvSpPr>
        <p:spPr bwMode="auto">
          <a:xfrm>
            <a:off x="2205038" y="2190750"/>
            <a:ext cx="76438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_GB2312" charset="-122"/>
                <a:ea typeface="楷体_GB2312" charset="-122"/>
                <a:sym typeface="宋体" panose="02010600030101010101" pitchFamily="2" charset="-122"/>
              </a:rPr>
              <a:t>    </a:t>
            </a: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父亲觉得自家的台阶低，每次望着人家高高的台阶都羡慕不已。他不甘心永远低人一等，因而立下宏愿，也要造一栋有高台阶的新屋。</a:t>
            </a:r>
          </a:p>
        </p:txBody>
      </p:sp>
      <p:pic>
        <p:nvPicPr>
          <p:cNvPr id="13315" name="图片 1"/>
          <p:cNvPicPr>
            <a:picLocks noChangeAspect="1" noChangeArrowheads="1"/>
          </p:cNvPicPr>
          <p:nvPr/>
        </p:nvPicPr>
        <p:blipFill>
          <a:blip r:embed="rId2"/>
          <a:srcRect/>
          <a:stretch>
            <a:fillRect/>
          </a:stretch>
        </p:blipFill>
        <p:spPr bwMode="auto">
          <a:xfrm>
            <a:off x="6165850" y="3756025"/>
            <a:ext cx="38735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内容占位符 2"/>
          <p:cNvSpPr>
            <a:spLocks noGrp="1" noChangeArrowheads="1"/>
          </p:cNvSpPr>
          <p:nvPr>
            <p:ph idx="1"/>
          </p:nvPr>
        </p:nvSpPr>
        <p:spPr>
          <a:xfrm>
            <a:off x="2152650" y="1216025"/>
            <a:ext cx="7561263" cy="1222375"/>
          </a:xfrm>
        </p:spPr>
        <p:txBody>
          <a:bodyPr/>
          <a:lstStyle/>
          <a:p>
            <a:pPr marL="0" indent="0">
              <a:lnSpc>
                <a:spcPct val="150000"/>
              </a:lnSpc>
              <a:buFont typeface="Webdings" panose="05030102010509060703" pitchFamily="18" charset="2"/>
              <a:buNone/>
            </a:pPr>
            <a:r>
              <a:rPr lang="en-US" altLang="zh-CN" sz="2400" smtClean="0">
                <a:latin typeface="宋体" panose="02010600030101010101" pitchFamily="2" charset="-122"/>
                <a:ea typeface="微软雅黑" panose="020B0503020204020204" charset="-122"/>
                <a:sym typeface="宋体" panose="02010600030101010101" pitchFamily="2" charset="-122"/>
              </a:rPr>
              <a:t> </a:t>
            </a:r>
            <a:r>
              <a:rPr lang="en-US" altLang="zh-CN" sz="2400" b="1" smtClean="0">
                <a:latin typeface="宋体" panose="02010600030101010101" pitchFamily="2" charset="-122"/>
                <a:ea typeface="微软雅黑" panose="020B0503020204020204" charset="-122"/>
                <a:sym typeface="宋体" panose="02010600030101010101" pitchFamily="2" charset="-122"/>
              </a:rPr>
              <a:t> </a:t>
            </a:r>
            <a:r>
              <a:rPr lang="zh-CN" altLang="zh-CN" sz="2400" b="1" smtClean="0">
                <a:latin typeface="宋体" panose="02010600030101010101" pitchFamily="2" charset="-122"/>
                <a:ea typeface="微软雅黑" panose="020B0503020204020204" charset="-122"/>
                <a:sym typeface="宋体" panose="02010600030101010101" pitchFamily="2" charset="-122"/>
              </a:rPr>
              <a:t>  </a:t>
            </a:r>
            <a:r>
              <a:rPr lang="en-US" altLang="zh-CN" sz="2400" b="1" smtClean="0">
                <a:latin typeface="宋体" panose="02010600030101010101" pitchFamily="2" charset="-122"/>
                <a:ea typeface="微软雅黑" panose="020B0503020204020204" charset="-122"/>
                <a:sym typeface="宋体" panose="02010600030101010101" pitchFamily="2" charset="-122"/>
              </a:rPr>
              <a:t>4.</a:t>
            </a:r>
            <a:r>
              <a:rPr lang="zh-CN" altLang="zh-CN" sz="2400" b="1" smtClean="0">
                <a:latin typeface="宋体" panose="02010600030101010101" pitchFamily="2" charset="-122"/>
                <a:ea typeface="微软雅黑" panose="020B0503020204020204" charset="-122"/>
                <a:sym typeface="宋体" panose="02010600030101010101" pitchFamily="2" charset="-122"/>
              </a:rPr>
              <a:t>为了造起一栋有高台阶的新屋，父亲主要做了哪些准备工作？</a:t>
            </a:r>
          </a:p>
        </p:txBody>
      </p:sp>
      <p:sp>
        <p:nvSpPr>
          <p:cNvPr id="14338" name="文本框 4"/>
          <p:cNvSpPr txBox="1">
            <a:spLocks noChangeArrowheads="1"/>
          </p:cNvSpPr>
          <p:nvPr/>
        </p:nvSpPr>
        <p:spPr bwMode="auto">
          <a:xfrm>
            <a:off x="2152650" y="2425700"/>
            <a:ext cx="756126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    </a:t>
            </a: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父亲下定决心后，开始了大半辈子的准备工作：捡砖拾瓦，在大溪滩上捡屋基卵石，砍柴攒角票往瓦罐里塞等。</a:t>
            </a:r>
          </a:p>
          <a:p>
            <a:endParaRPr lang="zh-CN" altLang="en-US" sz="2400">
              <a:latin typeface="楷体" panose="02010609060101010101" pitchFamily="49" charset="-122"/>
              <a:ea typeface="楷体" panose="02010609060101010101" pitchFamily="49" charset="-122"/>
            </a:endParaRPr>
          </a:p>
        </p:txBody>
      </p:sp>
      <p:pic>
        <p:nvPicPr>
          <p:cNvPr id="14339" name="图片 1"/>
          <p:cNvPicPr>
            <a:picLocks noChangeAspect="1" noChangeArrowheads="1"/>
          </p:cNvPicPr>
          <p:nvPr/>
        </p:nvPicPr>
        <p:blipFill>
          <a:blip r:embed="rId2" cstate="email"/>
          <a:srcRect/>
          <a:stretch>
            <a:fillRect/>
          </a:stretch>
        </p:blipFill>
        <p:spPr bwMode="auto">
          <a:xfrm>
            <a:off x="5454650" y="4473575"/>
            <a:ext cx="21320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3" cstate="email"/>
          <a:srcRect/>
          <a:stretch>
            <a:fillRect/>
          </a:stretch>
        </p:blipFill>
        <p:spPr bwMode="auto">
          <a:xfrm>
            <a:off x="2152650" y="4473575"/>
            <a:ext cx="28765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3"/>
          <p:cNvPicPr>
            <a:picLocks noChangeAspect="1" noChangeArrowheads="1"/>
          </p:cNvPicPr>
          <p:nvPr/>
        </p:nvPicPr>
        <p:blipFill>
          <a:blip r:embed="rId4" cstate="email"/>
          <a:srcRect/>
          <a:stretch>
            <a:fillRect/>
          </a:stretch>
        </p:blipFill>
        <p:spPr bwMode="auto">
          <a:xfrm>
            <a:off x="7867650" y="3775075"/>
            <a:ext cx="20891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checkerboard(across)">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checkerboard(across)">
                                      <p:cBhvr>
                                        <p:cTn id="17" dur="500"/>
                                        <p:tgtEl>
                                          <p:spTgt spid="143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 calcmode="lin" valueType="num">
                                      <p:cBhvr additive="base">
                                        <p:cTn id="22" dur="500" fill="hold"/>
                                        <p:tgtEl>
                                          <p:spTgt spid="14338"/>
                                        </p:tgtEl>
                                        <p:attrNameLst>
                                          <p:attrName>ppt_x</p:attrName>
                                        </p:attrNameLst>
                                      </p:cBhvr>
                                      <p:tavLst>
                                        <p:tav tm="0">
                                          <p:val>
                                            <p:strVal val="#ppt_x"/>
                                          </p:val>
                                        </p:tav>
                                        <p:tav tm="100000">
                                          <p:val>
                                            <p:strVal val="#ppt_x"/>
                                          </p:val>
                                        </p:tav>
                                      </p:tavLst>
                                    </p:anim>
                                    <p:anim calcmode="lin" valueType="num">
                                      <p:cBhvr additive="base">
                                        <p:cTn id="2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2"/>
          <a:srcRect/>
          <a:stretch>
            <a:fillRect/>
          </a:stretch>
        </p:blipFill>
        <p:spPr bwMode="auto">
          <a:xfrm>
            <a:off x="2371725" y="4070350"/>
            <a:ext cx="71945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内容占位符 2"/>
          <p:cNvSpPr>
            <a:spLocks noGrp="1" noChangeArrowheads="1"/>
          </p:cNvSpPr>
          <p:nvPr>
            <p:ph idx="1"/>
          </p:nvPr>
        </p:nvSpPr>
        <p:spPr>
          <a:xfrm>
            <a:off x="2152650" y="1420813"/>
            <a:ext cx="7886700" cy="754062"/>
          </a:xfrm>
        </p:spPr>
        <p:txBody>
          <a:bodyPr/>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sym typeface="宋体" panose="02010600030101010101" pitchFamily="2" charset="-122"/>
              </a:rPr>
              <a:t> </a:t>
            </a:r>
            <a:r>
              <a:rPr lang="en-US" altLang="zh-CN" sz="2400" b="1" smtClean="0">
                <a:latin typeface="宋体" panose="02010600030101010101" pitchFamily="2" charset="-122"/>
                <a:ea typeface="微软雅黑" panose="020B0503020204020204" charset="-122"/>
                <a:sym typeface="宋体" panose="02010600030101010101" pitchFamily="2" charset="-122"/>
              </a:rPr>
              <a:t>   5.</a:t>
            </a:r>
            <a:r>
              <a:rPr lang="zh-CN" altLang="zh-CN" sz="2400" b="1" smtClean="0">
                <a:latin typeface="宋体" panose="02010600030101010101" pitchFamily="2" charset="-122"/>
                <a:ea typeface="微软雅黑" panose="020B0503020204020204" charset="-122"/>
                <a:sym typeface="宋体" panose="02010600030101010101" pitchFamily="2" charset="-122"/>
              </a:rPr>
              <a:t>新屋造好了，父亲有什么变化？</a:t>
            </a:r>
          </a:p>
        </p:txBody>
      </p:sp>
      <p:sp>
        <p:nvSpPr>
          <p:cNvPr id="3" name="文本框 4"/>
          <p:cNvSpPr txBox="1">
            <a:spLocks noChangeArrowheads="1"/>
          </p:cNvSpPr>
          <p:nvPr/>
        </p:nvSpPr>
        <p:spPr bwMode="auto">
          <a:xfrm>
            <a:off x="2212975" y="2033588"/>
            <a:ext cx="751205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    </a:t>
            </a: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终于建起了有九级台阶的新屋，父亲一辈子的心愿得以实现，心头的喜悦真是无法形容。新屋落成了，然而父亲为此付出的代价是沉重的：人衰老了，身体也垮了。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内容占位符 2"/>
          <p:cNvSpPr>
            <a:spLocks noGrp="1" noChangeArrowheads="1"/>
          </p:cNvSpPr>
          <p:nvPr>
            <p:ph idx="1"/>
          </p:nvPr>
        </p:nvSpPr>
        <p:spPr>
          <a:xfrm>
            <a:off x="2068513" y="2352675"/>
            <a:ext cx="7932737" cy="1065213"/>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1.</a:t>
            </a:r>
            <a:r>
              <a:rPr lang="zh-CN" altLang="zh-CN" sz="2400" b="1" smtClean="0">
                <a:latin typeface="宋体" panose="02010600030101010101" pitchFamily="2" charset="-122"/>
                <a:ea typeface="微软雅黑" panose="020B0503020204020204" charset="-122"/>
              </a:rPr>
              <a:t>第5自然段中详写父亲洗脚,是要表现什么?</a:t>
            </a:r>
          </a:p>
        </p:txBody>
      </p:sp>
      <p:sp>
        <p:nvSpPr>
          <p:cNvPr id="40" name="圆角矩形 39"/>
          <p:cNvSpPr/>
          <p:nvPr/>
        </p:nvSpPr>
        <p:spPr>
          <a:xfrm>
            <a:off x="2114550" y="1223963"/>
            <a:ext cx="232092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22531" name="文本框 40"/>
          <p:cNvSpPr txBox="1">
            <a:spLocks noChangeArrowheads="1"/>
          </p:cNvSpPr>
          <p:nvPr/>
        </p:nvSpPr>
        <p:spPr bwMode="auto">
          <a:xfrm>
            <a:off x="2605088" y="1169988"/>
            <a:ext cx="183038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内容探究</a:t>
            </a:r>
          </a:p>
        </p:txBody>
      </p:sp>
      <p:pic>
        <p:nvPicPr>
          <p:cNvPr id="22532" name="图片 42" descr="用户查寻"/>
          <p:cNvPicPr>
            <a:picLocks noChangeAspect="1" noChangeArrowheads="1"/>
          </p:cNvPicPr>
          <p:nvPr/>
        </p:nvPicPr>
        <p:blipFill>
          <a:blip r:embed="rId2" cstate="email"/>
          <a:srcRect/>
          <a:stretch>
            <a:fillRect/>
          </a:stretch>
        </p:blipFill>
        <p:spPr bwMode="auto">
          <a:xfrm>
            <a:off x="2132013" y="1212850"/>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p:cNvSpPr txBox="1">
            <a:spLocks noChangeArrowheads="1"/>
          </p:cNvSpPr>
          <p:nvPr/>
        </p:nvSpPr>
        <p:spPr bwMode="auto">
          <a:xfrm>
            <a:off x="1981200" y="2982913"/>
            <a:ext cx="7737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表现父亲生活的贫困和艰辛,说明父亲是一个吃苦耐劳的人。</a:t>
            </a:r>
          </a:p>
          <a:p>
            <a:pPr>
              <a:lnSpc>
                <a:spcPts val="4000"/>
              </a:lnSpc>
            </a:pPr>
            <a:endParaRPr lang="en-US" altLang="zh-CN" sz="2400">
              <a:solidFill>
                <a:srgbClr val="C00000"/>
              </a:solidFill>
              <a:latin typeface="楷体" panose="02010609060101010101" pitchFamily="49" charset="-122"/>
              <a:ea typeface="楷体" panose="02010609060101010101" pitchFamily="49" charset="-122"/>
            </a:endParaRPr>
          </a:p>
          <a:p>
            <a:endParaRPr lang="en-US" altLang="zh-CN" sz="2400">
              <a:latin typeface="楷体" panose="02010609060101010101" pitchFamily="49" charset="-122"/>
              <a:ea typeface="楷体" panose="02010609060101010101" pitchFamily="49" charset="-122"/>
            </a:endParaRPr>
          </a:p>
        </p:txBody>
      </p:sp>
      <p:pic>
        <p:nvPicPr>
          <p:cNvPr id="22534" name="图片 3"/>
          <p:cNvPicPr>
            <a:picLocks noChangeAspect="1" noChangeArrowheads="1"/>
          </p:cNvPicPr>
          <p:nvPr/>
        </p:nvPicPr>
        <p:blipFill>
          <a:blip r:embed="rId3"/>
          <a:srcRect/>
          <a:stretch>
            <a:fillRect/>
          </a:stretch>
        </p:blipFill>
        <p:spPr bwMode="auto">
          <a:xfrm>
            <a:off x="6019800" y="4092575"/>
            <a:ext cx="39814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内容占位符 2"/>
          <p:cNvSpPr>
            <a:spLocks noGrp="1" noChangeArrowheads="1"/>
          </p:cNvSpPr>
          <p:nvPr>
            <p:ph idx="1"/>
          </p:nvPr>
        </p:nvSpPr>
        <p:spPr>
          <a:xfrm>
            <a:off x="2176463" y="1692275"/>
            <a:ext cx="7654925" cy="1065213"/>
          </a:xfrm>
        </p:spPr>
        <p:txBody>
          <a:bodyPr lIns="68580" tIns="34290" rIns="68580" bIns="34290"/>
          <a:lstStyle/>
          <a:p>
            <a:pPr marL="0" indent="0">
              <a:lnSpc>
                <a:spcPct val="120000"/>
              </a:lnSpc>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2.</a:t>
            </a:r>
            <a:r>
              <a:rPr lang="zh-CN" altLang="zh-CN" sz="2400" b="1" smtClean="0">
                <a:latin typeface="宋体" panose="02010600030101010101" pitchFamily="2" charset="-122"/>
                <a:ea typeface="微软雅黑" panose="020B0503020204020204" charset="-122"/>
              </a:rPr>
              <a:t>在父亲的努力下,新台阶终于砌好了,可父亲为什么反而处处感到“不对劲”了?</a:t>
            </a:r>
          </a:p>
        </p:txBody>
      </p:sp>
      <p:sp>
        <p:nvSpPr>
          <p:cNvPr id="3" name="文本框 1"/>
          <p:cNvSpPr txBox="1">
            <a:spLocks noChangeArrowheads="1"/>
          </p:cNvSpPr>
          <p:nvPr/>
        </p:nvSpPr>
        <p:spPr bwMode="auto">
          <a:xfrm>
            <a:off x="2079625" y="2933700"/>
            <a:ext cx="80327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台阶低,意味着经济地位低下,父亲由此形成了自卑心理。这种自卑心理长期存在,难以一下子消除,所以台阶高了,反而处处感到不习惯,不对劲。</a:t>
            </a:r>
            <a:endParaRPr lang="en-US" altLang="zh-CN" sz="2400">
              <a:solidFill>
                <a:srgbClr val="C00000"/>
              </a:solidFill>
              <a:latin typeface="楷体" panose="02010609060101010101" pitchFamily="49" charset="-122"/>
              <a:ea typeface="楷体" panose="02010609060101010101" pitchFamily="49" charset="-122"/>
            </a:endParaRPr>
          </a:p>
          <a:p>
            <a:pPr>
              <a:lnSpc>
                <a:spcPts val="4000"/>
              </a:lnSpc>
            </a:pPr>
            <a:endParaRPr lang="en-US" altLang="zh-CN" sz="2400">
              <a:solidFill>
                <a:srgbClr val="C00000"/>
              </a:solidFill>
              <a:latin typeface="楷体" panose="02010609060101010101" pitchFamily="49" charset="-122"/>
              <a:ea typeface="楷体" panose="02010609060101010101" pitchFamily="49" charset="-122"/>
            </a:endParaRPr>
          </a:p>
          <a:p>
            <a:endParaRPr lang="en-US" altLang="zh-CN" sz="24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内容占位符 2"/>
          <p:cNvSpPr>
            <a:spLocks noGrp="1" noChangeArrowheads="1"/>
          </p:cNvSpPr>
          <p:nvPr>
            <p:ph idx="1"/>
          </p:nvPr>
        </p:nvSpPr>
        <p:spPr>
          <a:xfrm>
            <a:off x="2176463" y="1408113"/>
            <a:ext cx="7850187" cy="1065212"/>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3.</a:t>
            </a:r>
            <a:r>
              <a:rPr lang="zh-CN" altLang="zh-CN" sz="2400" b="1" smtClean="0">
                <a:latin typeface="宋体" panose="02010600030101010101" pitchFamily="2" charset="-122"/>
                <a:ea typeface="微软雅黑" panose="020B0503020204020204" charset="-122"/>
              </a:rPr>
              <a:t>如何理解第30自然段的内容?</a:t>
            </a:r>
          </a:p>
        </p:txBody>
      </p:sp>
      <p:sp>
        <p:nvSpPr>
          <p:cNvPr id="3" name="文本框 1"/>
          <p:cNvSpPr txBox="1">
            <a:spLocks noChangeArrowheads="1"/>
          </p:cNvSpPr>
          <p:nvPr/>
        </p:nvSpPr>
        <p:spPr bwMode="auto">
          <a:xfrm>
            <a:off x="2176463" y="2035175"/>
            <a:ext cx="807402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神态描写。</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运用比喻的手法,形象地写出父亲已老了,同时表达了“我”对父亲劳碌终生而感到悲伤,进一步为全文笼罩上一层凄凉、忧伤之情。</a:t>
            </a:r>
          </a:p>
          <a:p>
            <a:endParaRPr lang="en-US" altLang="zh-CN" sz="2400">
              <a:latin typeface="楷体" panose="02010609060101010101" pitchFamily="49" charset="-122"/>
              <a:ea typeface="楷体" panose="02010609060101010101" pitchFamily="49" charset="-122"/>
            </a:endParaRPr>
          </a:p>
        </p:txBody>
      </p:sp>
      <p:pic>
        <p:nvPicPr>
          <p:cNvPr id="24579" name="图片 3"/>
          <p:cNvPicPr>
            <a:picLocks noChangeAspect="1" noChangeArrowheads="1"/>
          </p:cNvPicPr>
          <p:nvPr/>
        </p:nvPicPr>
        <p:blipFill>
          <a:blip r:embed="rId2"/>
          <a:srcRect/>
          <a:stretch>
            <a:fillRect/>
          </a:stretch>
        </p:blipFill>
        <p:spPr bwMode="auto">
          <a:xfrm>
            <a:off x="7651750" y="3778250"/>
            <a:ext cx="23749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noChangeArrowheads="1"/>
          </p:cNvSpPr>
          <p:nvPr>
            <p:ph idx="1"/>
          </p:nvPr>
        </p:nvSpPr>
        <p:spPr>
          <a:xfrm>
            <a:off x="2203450" y="1014413"/>
            <a:ext cx="7874000" cy="1065212"/>
          </a:xfrm>
        </p:spPr>
        <p:txBody>
          <a:bodyPr lIns="68580" tIns="34290" rIns="68580" bIns="34290"/>
          <a:lstStyle/>
          <a:p>
            <a:pPr marL="0" indent="0">
              <a:lnSpc>
                <a:spcPct val="120000"/>
              </a:lnSpc>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a:t>
            </a:r>
            <a:r>
              <a:rPr lang="zh-CN" altLang="zh-CN" sz="2400" b="1"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4.</a:t>
            </a:r>
            <a:r>
              <a:rPr lang="zh-CN" altLang="zh-CN" sz="2400" b="1" smtClean="0">
                <a:latin typeface="宋体" panose="02010600030101010101" pitchFamily="2" charset="-122"/>
                <a:ea typeface="微软雅黑" panose="020B0503020204020204" charset="-122"/>
              </a:rPr>
              <a:t>本文的主体是“父亲造有高台阶的新屋”，此前作者为什么要在老屋的三级青石板上用了那么多笔墨？</a:t>
            </a:r>
          </a:p>
        </p:txBody>
      </p:sp>
      <p:sp>
        <p:nvSpPr>
          <p:cNvPr id="19458" name="文本框 1"/>
          <p:cNvSpPr txBox="1">
            <a:spLocks noChangeArrowheads="1"/>
          </p:cNvSpPr>
          <p:nvPr/>
        </p:nvSpPr>
        <p:spPr bwMode="auto">
          <a:xfrm>
            <a:off x="2074863" y="2079625"/>
            <a:ext cx="8129587"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_GB2312" charset="-122"/>
                <a:ea typeface="楷体_GB2312" charset="-122"/>
              </a:rPr>
              <a:t> </a:t>
            </a: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①从三块青石板的来历可知当年的父亲力气很大，与后面造新屋时闪了腰形成对比。</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②从年幼的“我”能在台阶上跳上跳下，可知台阶确实很低。新屋造好时“我”已是大人了，可见准备盖房所用时间之长。</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③写石板的粗糙、父亲的脚板，暗示了当年家庭贫困，也写出了父亲的终年辛劳。</a:t>
            </a:r>
          </a:p>
          <a:p>
            <a:endParaRPr lang="en-US" altLang="zh-CN" sz="24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2"/>
          <p:cNvSpPr>
            <a:spLocks noGrp="1" noChangeArrowheads="1"/>
          </p:cNvSpPr>
          <p:nvPr>
            <p:ph idx="1"/>
          </p:nvPr>
        </p:nvSpPr>
        <p:spPr>
          <a:xfrm>
            <a:off x="2133600" y="1200150"/>
            <a:ext cx="7788275" cy="1065213"/>
          </a:xfrm>
        </p:spPr>
        <p:txBody>
          <a:bodyPr lIns="68580" tIns="34290" rIns="68580" bIns="34290"/>
          <a:lstStyle/>
          <a:p>
            <a:pPr marL="0" indent="0">
              <a:lnSpc>
                <a:spcPct val="120000"/>
              </a:lnSpc>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a:t>
            </a:r>
            <a:r>
              <a:rPr lang="zh-CN" altLang="zh-CN" sz="2400" b="1"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5.</a:t>
            </a:r>
            <a:r>
              <a:rPr lang="zh-CN" altLang="zh-CN" sz="2400" b="1" smtClean="0">
                <a:latin typeface="宋体" panose="02010600030101010101" pitchFamily="2" charset="-122"/>
                <a:ea typeface="微软雅黑" panose="020B0503020204020204" charset="-122"/>
              </a:rPr>
              <a:t>本文是以什么为线索组织材料的？请结合相关内容进行分析。</a:t>
            </a:r>
          </a:p>
        </p:txBody>
      </p:sp>
      <p:sp>
        <p:nvSpPr>
          <p:cNvPr id="20482" name="文本框 1"/>
          <p:cNvSpPr txBox="1">
            <a:spLocks noChangeArrowheads="1"/>
          </p:cNvSpPr>
          <p:nvPr/>
        </p:nvSpPr>
        <p:spPr bwMode="auto">
          <a:xfrm>
            <a:off x="2133600" y="2265363"/>
            <a:ext cx="833596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以“台阶”为线索。</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文章所写的主要人物——父亲的许多表现都是紧紧围绕台阶而展开的：他休息是在台阶上；他的所有劳动都是为了台阶；他抽烟是在台阶上；他的心理情感和变化也都与台阶有关；他的闪腰、他的人老精神差也都是放在台阶上来描写的。也就是说，父亲的一生奋斗和全部心血都在这台阶上，因而所写的内容、所叙的大大小小的事件，以及“我”对父亲的观察等，也都放在了台阶上来表现。</a:t>
            </a:r>
          </a:p>
          <a:p>
            <a:pPr>
              <a:lnSpc>
                <a:spcPts val="4000"/>
              </a:lnSpc>
            </a:pPr>
            <a:endParaRPr lang="en-US" altLang="zh-CN" sz="24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
          <p:cNvSpPr>
            <a:spLocks noGrp="1" noChangeArrowheads="1"/>
          </p:cNvSpPr>
          <p:nvPr>
            <p:ph idx="1"/>
          </p:nvPr>
        </p:nvSpPr>
        <p:spPr>
          <a:xfrm>
            <a:off x="2006600" y="1387475"/>
            <a:ext cx="7874000" cy="1065213"/>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rPr>
              <a:t>     6.</a:t>
            </a:r>
            <a:r>
              <a:rPr lang="zh-CN" altLang="zh-CN" sz="2400" b="1" smtClean="0">
                <a:latin typeface="宋体" panose="02010600030101010101" pitchFamily="2" charset="-122"/>
                <a:ea typeface="微软雅黑" panose="020B0503020204020204" charset="-122"/>
              </a:rPr>
              <a:t>父亲是一个怎样的人?</a:t>
            </a:r>
          </a:p>
        </p:txBody>
      </p:sp>
      <p:sp>
        <p:nvSpPr>
          <p:cNvPr id="22530" name="文本框 1"/>
          <p:cNvSpPr txBox="1">
            <a:spLocks noChangeArrowheads="1"/>
          </p:cNvSpPr>
          <p:nvPr/>
        </p:nvSpPr>
        <p:spPr bwMode="auto">
          <a:xfrm>
            <a:off x="2054225" y="1892300"/>
            <a:ext cx="777875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父亲是一个非常要强的农民,他有志气,不甘人后,他要自立于受人尊重的行列,他有长远的生活目标,他有愚公移山的精神和坚韧不拔的毅力。父亲又是一个老实厚道的农民,他用诚实的劳动兴家立业,不怕千辛万苦。同时,父亲身上有着中国传统农民所特有的谦卑。当九级台阶砌好后,他却不好意思坐上去。</a:t>
            </a:r>
          </a:p>
          <a:p>
            <a:pPr>
              <a:lnSpc>
                <a:spcPts val="4000"/>
              </a:lnSpc>
            </a:pPr>
            <a:endParaRPr lang="en-US" altLang="zh-CN" sz="2400">
              <a:solidFill>
                <a:srgbClr val="C00000"/>
              </a:solidFill>
              <a:latin typeface="楷体" panose="02010609060101010101" pitchFamily="49" charset="-122"/>
              <a:ea typeface="楷体" panose="02010609060101010101" pitchFamily="49" charset="-122"/>
            </a:endParaRPr>
          </a:p>
          <a:p>
            <a:endParaRPr lang="en-US" altLang="zh-CN" sz="24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内容占位符 2"/>
          <p:cNvSpPr>
            <a:spLocks noGrp="1" noChangeArrowheads="1"/>
          </p:cNvSpPr>
          <p:nvPr>
            <p:ph idx="1"/>
          </p:nvPr>
        </p:nvSpPr>
        <p:spPr>
          <a:xfrm>
            <a:off x="2125663" y="1928813"/>
            <a:ext cx="7380287" cy="4462462"/>
          </a:xfrm>
        </p:spPr>
        <p:txBody>
          <a:bodyPr lIns="68580" tIns="34290" rIns="68580" bIns="34290"/>
          <a:lstStyle/>
          <a:p>
            <a:pPr marL="0" indent="0">
              <a:lnSpc>
                <a:spcPct val="120000"/>
              </a:lnSpc>
              <a:buFont typeface="Webdings" panose="05030102010509060703" pitchFamily="18" charset="2"/>
              <a:buNone/>
            </a:pPr>
            <a:r>
              <a:rPr lang="zh-CN" altLang="zh-CN" sz="2400" dirty="0" smtClean="0">
                <a:latin typeface="宋体" panose="02010600030101010101" pitchFamily="2" charset="-122"/>
                <a:ea typeface="微软雅黑" panose="020B0503020204020204" charset="-122"/>
              </a:rPr>
              <a:t>1．整体感知课文内容，了解故事情节，体会作者的感</a:t>
            </a:r>
          </a:p>
          <a:p>
            <a:pPr marL="0" indent="0">
              <a:lnSpc>
                <a:spcPct val="120000"/>
              </a:lnSpc>
              <a:buFont typeface="Webdings" panose="05030102010509060703" pitchFamily="18" charset="2"/>
              <a:buNone/>
            </a:pPr>
            <a:r>
              <a:rPr lang="zh-CN" altLang="zh-CN" sz="2400" dirty="0" smtClean="0">
                <a:latin typeface="宋体" panose="02010600030101010101" pitchFamily="2" charset="-122"/>
                <a:ea typeface="微软雅黑" panose="020B0503020204020204" charset="-122"/>
              </a:rPr>
              <a:t>   情。</a:t>
            </a:r>
          </a:p>
          <a:p>
            <a:pPr marL="0" indent="0">
              <a:lnSpc>
                <a:spcPct val="120000"/>
              </a:lnSpc>
              <a:buFont typeface="Webdings" panose="05030102010509060703" pitchFamily="18" charset="2"/>
              <a:buNone/>
            </a:pPr>
            <a:r>
              <a:rPr lang="zh-CN" altLang="zh-CN" sz="2400" dirty="0" smtClean="0">
                <a:latin typeface="宋体" panose="02010600030101010101" pitchFamily="2" charset="-122"/>
                <a:ea typeface="微软雅黑" panose="020B0503020204020204" charset="-122"/>
              </a:rPr>
              <a:t>2．分析理解“父亲”这个中国农民的形象特点，学习</a:t>
            </a:r>
          </a:p>
          <a:p>
            <a:pPr marL="0" indent="0">
              <a:lnSpc>
                <a:spcPct val="120000"/>
              </a:lnSpc>
              <a:buFont typeface="Webdings" panose="05030102010509060703" pitchFamily="18" charset="2"/>
              <a:buNone/>
            </a:pPr>
            <a:r>
              <a:rPr lang="zh-CN" altLang="zh-CN" sz="2400" dirty="0" smtClean="0">
                <a:latin typeface="宋体" panose="02010600030101010101" pitchFamily="2" charset="-122"/>
                <a:ea typeface="微软雅黑" panose="020B0503020204020204" charset="-122"/>
              </a:rPr>
              <a:t>   作者选材精当、详略得当的写法。</a:t>
            </a:r>
          </a:p>
          <a:p>
            <a:pPr marL="0" indent="0">
              <a:lnSpc>
                <a:spcPct val="120000"/>
              </a:lnSpc>
              <a:buFont typeface="Webdings" panose="05030102010509060703" pitchFamily="18" charset="2"/>
              <a:buNone/>
            </a:pPr>
            <a:r>
              <a:rPr lang="en-US" altLang="zh-CN" sz="2400" dirty="0" smtClean="0">
                <a:latin typeface="宋体" panose="02010600030101010101" pitchFamily="2" charset="-122"/>
                <a:ea typeface="微软雅黑" panose="020B0503020204020204" charset="-122"/>
              </a:rPr>
              <a:t>3.学习父亲不畏艰苦的精神和坚韧不拔的毅力，培养</a:t>
            </a:r>
          </a:p>
          <a:p>
            <a:pPr marL="0" indent="0">
              <a:lnSpc>
                <a:spcPct val="120000"/>
              </a:lnSpc>
              <a:buFont typeface="Webdings" panose="05030102010509060703" pitchFamily="18" charset="2"/>
              <a:buNone/>
            </a:pPr>
            <a:r>
              <a:rPr lang="en-US" altLang="zh-CN" sz="2400" dirty="0" smtClean="0">
                <a:latin typeface="宋体" panose="02010600030101010101" pitchFamily="2" charset="-122"/>
                <a:ea typeface="微软雅黑" panose="020B0503020204020204" charset="-122"/>
              </a:rPr>
              <a:t>  </a:t>
            </a:r>
            <a:r>
              <a:rPr lang="en-US" altLang="zh-CN" sz="2400" dirty="0" err="1" smtClean="0">
                <a:latin typeface="宋体" panose="02010600030101010101" pitchFamily="2" charset="-122"/>
                <a:ea typeface="微软雅黑" panose="020B0503020204020204" charset="-122"/>
              </a:rPr>
              <a:t>积极的人生态度</a:t>
            </a:r>
            <a:r>
              <a:rPr lang="en-US" altLang="zh-CN" sz="2400" dirty="0" smtClean="0">
                <a:latin typeface="宋体" panose="02010600030101010101" pitchFamily="2" charset="-122"/>
                <a:ea typeface="微软雅黑" panose="020B0503020204020204" charset="-122"/>
              </a:rPr>
              <a:t>。</a:t>
            </a:r>
          </a:p>
        </p:txBody>
      </p:sp>
      <p:sp>
        <p:nvSpPr>
          <p:cNvPr id="4" name="圆角矩形 3"/>
          <p:cNvSpPr/>
          <p:nvPr/>
        </p:nvSpPr>
        <p:spPr>
          <a:xfrm>
            <a:off x="2125663" y="1196975"/>
            <a:ext cx="2365375"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9219" name="文本框 9"/>
          <p:cNvSpPr txBox="1">
            <a:spLocks noChangeArrowheads="1"/>
          </p:cNvSpPr>
          <p:nvPr/>
        </p:nvSpPr>
        <p:spPr bwMode="auto">
          <a:xfrm>
            <a:off x="2671763" y="1179513"/>
            <a:ext cx="1819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dirty="0">
                <a:solidFill>
                  <a:srgbClr val="162477"/>
                </a:solidFill>
                <a:latin typeface="黑体" panose="02010609060101010101" pitchFamily="49" charset="-122"/>
                <a:ea typeface="黑体" panose="02010609060101010101" pitchFamily="49" charset="-122"/>
              </a:rPr>
              <a:t>学习目标</a:t>
            </a:r>
          </a:p>
        </p:txBody>
      </p:sp>
      <p:pic>
        <p:nvPicPr>
          <p:cNvPr id="9220" name="图片 10" descr="目标"/>
          <p:cNvPicPr>
            <a:picLocks noChangeAspect="1" noChangeArrowheads="1"/>
          </p:cNvPicPr>
          <p:nvPr/>
        </p:nvPicPr>
        <p:blipFill>
          <a:blip r:embed="rId2" cstate="email"/>
          <a:srcRect/>
          <a:stretch>
            <a:fillRect/>
          </a:stretch>
        </p:blipFill>
        <p:spPr bwMode="auto">
          <a:xfrm>
            <a:off x="2125663" y="1196975"/>
            <a:ext cx="546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 calcmode="lin" valueType="num">
                                      <p:cBhvr additive="base">
                                        <p:cTn id="7" dur="500" fill="hold"/>
                                        <p:tgtEl>
                                          <p:spTgt spid="30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3">
                                            <p:txEl>
                                              <p:pRg st="1" end="1"/>
                                            </p:txEl>
                                          </p:spTgt>
                                        </p:tgtEl>
                                        <p:attrNameLst>
                                          <p:attrName>style.visibility</p:attrName>
                                        </p:attrNameLst>
                                      </p:cBhvr>
                                      <p:to>
                                        <p:strVal val="visible"/>
                                      </p:to>
                                    </p:set>
                                    <p:anim calcmode="lin" valueType="num">
                                      <p:cBhvr additive="base">
                                        <p:cTn id="11" dur="500" fill="hold"/>
                                        <p:tgtEl>
                                          <p:spTgt spid="307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3">
                                            <p:txEl>
                                              <p:pRg st="2" end="2"/>
                                            </p:txEl>
                                          </p:spTgt>
                                        </p:tgtEl>
                                        <p:attrNameLst>
                                          <p:attrName>style.visibility</p:attrName>
                                        </p:attrNameLst>
                                      </p:cBhvr>
                                      <p:to>
                                        <p:strVal val="visible"/>
                                      </p:to>
                                    </p:set>
                                    <p:anim calcmode="lin" valueType="num">
                                      <p:cBhvr additive="base">
                                        <p:cTn id="17" dur="500" fill="hold"/>
                                        <p:tgtEl>
                                          <p:spTgt spid="307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73">
                                            <p:txEl>
                                              <p:pRg st="3" end="3"/>
                                            </p:txEl>
                                          </p:spTgt>
                                        </p:tgtEl>
                                        <p:attrNameLst>
                                          <p:attrName>style.visibility</p:attrName>
                                        </p:attrNameLst>
                                      </p:cBhvr>
                                      <p:to>
                                        <p:strVal val="visible"/>
                                      </p:to>
                                    </p:set>
                                    <p:anim calcmode="lin" valueType="num">
                                      <p:cBhvr additive="base">
                                        <p:cTn id="21" dur="500" fill="hold"/>
                                        <p:tgtEl>
                                          <p:spTgt spid="307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3">
                                            <p:txEl>
                                              <p:pRg st="4" end="4"/>
                                            </p:txEl>
                                          </p:spTgt>
                                        </p:tgtEl>
                                        <p:attrNameLst>
                                          <p:attrName>style.visibility</p:attrName>
                                        </p:attrNameLst>
                                      </p:cBhvr>
                                      <p:to>
                                        <p:strVal val="visible"/>
                                      </p:to>
                                    </p:set>
                                    <p:anim calcmode="lin" valueType="num">
                                      <p:cBhvr additive="base">
                                        <p:cTn id="27" dur="500" fill="hold"/>
                                        <p:tgtEl>
                                          <p:spTgt spid="307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73">
                                            <p:txEl>
                                              <p:pRg st="5" end="5"/>
                                            </p:txEl>
                                          </p:spTgt>
                                        </p:tgtEl>
                                        <p:attrNameLst>
                                          <p:attrName>style.visibility</p:attrName>
                                        </p:attrNameLst>
                                      </p:cBhvr>
                                      <p:to>
                                        <p:strVal val="visible"/>
                                      </p:to>
                                    </p:set>
                                    <p:anim calcmode="lin" valueType="num">
                                      <p:cBhvr additive="base">
                                        <p:cTn id="31" dur="500" fill="hold"/>
                                        <p:tgtEl>
                                          <p:spTgt spid="307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2"/>
          <p:cNvSpPr>
            <a:spLocks noGrp="1" noChangeArrowheads="1"/>
          </p:cNvSpPr>
          <p:nvPr>
            <p:ph idx="1"/>
          </p:nvPr>
        </p:nvSpPr>
        <p:spPr>
          <a:xfrm>
            <a:off x="2422525" y="1422400"/>
            <a:ext cx="7038975" cy="1065213"/>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7.</a:t>
            </a:r>
            <a:r>
              <a:rPr lang="zh-CN" altLang="zh-CN" sz="2400" b="1" smtClean="0">
                <a:latin typeface="宋体" panose="02010600030101010101" pitchFamily="2" charset="-122"/>
                <a:ea typeface="微软雅黑" panose="020B0503020204020204" charset="-122"/>
              </a:rPr>
              <a:t>“台阶”有什么深刻内涵?</a:t>
            </a:r>
          </a:p>
        </p:txBody>
      </p:sp>
      <p:sp>
        <p:nvSpPr>
          <p:cNvPr id="23554" name="文本框 1"/>
          <p:cNvSpPr txBox="1">
            <a:spLocks noChangeArrowheads="1"/>
          </p:cNvSpPr>
          <p:nvPr/>
        </p:nvSpPr>
        <p:spPr bwMode="auto">
          <a:xfrm>
            <a:off x="2214563" y="2078038"/>
            <a:ext cx="74549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台阶不仅仅是小说的线索,更是作者内心的呼唤,希望所有像父亲一样的农民由贫穷走向富裕,由自卑走向自尊,由被漠视走向被尊重。</a:t>
            </a:r>
          </a:p>
          <a:p>
            <a:pPr>
              <a:lnSpc>
                <a:spcPts val="4000"/>
              </a:lnSpc>
            </a:pPr>
            <a:endParaRPr lang="en-US" altLang="zh-CN" sz="2400">
              <a:solidFill>
                <a:srgbClr val="C00000"/>
              </a:solidFill>
              <a:latin typeface="楷体" panose="02010609060101010101" pitchFamily="49" charset="-122"/>
              <a:ea typeface="楷体" panose="02010609060101010101" pitchFamily="49" charset="-122"/>
            </a:endParaRPr>
          </a:p>
          <a:p>
            <a:endParaRPr lang="en-US" altLang="zh-CN" sz="2400">
              <a:latin typeface="楷体" panose="02010609060101010101" pitchFamily="49" charset="-122"/>
              <a:ea typeface="楷体" panose="02010609060101010101" pitchFamily="49" charset="-122"/>
            </a:endParaRPr>
          </a:p>
        </p:txBody>
      </p:sp>
      <p:pic>
        <p:nvPicPr>
          <p:cNvPr id="23555" name="图片 1"/>
          <p:cNvPicPr>
            <a:picLocks noChangeAspect="1" noChangeArrowheads="1"/>
          </p:cNvPicPr>
          <p:nvPr/>
        </p:nvPicPr>
        <p:blipFill>
          <a:blip r:embed="rId2" cstate="email"/>
          <a:srcRect/>
          <a:stretch>
            <a:fillRect/>
          </a:stretch>
        </p:blipFill>
        <p:spPr bwMode="auto">
          <a:xfrm>
            <a:off x="6557963" y="3708400"/>
            <a:ext cx="3265487"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checkerboard(across)">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noChangeArrowheads="1"/>
          </p:cNvSpPr>
          <p:nvPr>
            <p:ph idx="1"/>
          </p:nvPr>
        </p:nvSpPr>
        <p:spPr>
          <a:xfrm>
            <a:off x="2203450" y="1612900"/>
            <a:ext cx="7874000" cy="1065213"/>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8.</a:t>
            </a:r>
            <a:r>
              <a:rPr lang="zh-CN" altLang="zh-CN" sz="2400" b="1" smtClean="0">
                <a:latin typeface="宋体" panose="02010600030101010101" pitchFamily="2" charset="-122"/>
                <a:ea typeface="微软雅黑" panose="020B0503020204020204" charset="-122"/>
              </a:rPr>
              <a:t>文章还有哪些深刻的意义?</a:t>
            </a:r>
          </a:p>
        </p:txBody>
      </p:sp>
      <p:sp>
        <p:nvSpPr>
          <p:cNvPr id="24578" name="文本框 1"/>
          <p:cNvSpPr txBox="1">
            <a:spLocks noChangeArrowheads="1"/>
          </p:cNvSpPr>
          <p:nvPr/>
        </p:nvSpPr>
        <p:spPr bwMode="auto">
          <a:xfrm>
            <a:off x="2159000" y="2166938"/>
            <a:ext cx="7874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小说还告诉我们,父亲创业的艰难困苦,根源在于农村经济极端落后。小说深沉地响着时代对先进的生产力的呼唤。</a:t>
            </a:r>
          </a:p>
          <a:p>
            <a:pPr>
              <a:lnSpc>
                <a:spcPct val="150000"/>
              </a:lnSpc>
            </a:pPr>
            <a:endParaRPr lang="en-US" altLang="zh-CN" sz="2400">
              <a:latin typeface="楷体" panose="02010609060101010101" pitchFamily="49" charset="-122"/>
              <a:ea typeface="楷体" panose="02010609060101010101" pitchFamily="49" charset="-122"/>
            </a:endParaRPr>
          </a:p>
        </p:txBody>
      </p:sp>
      <p:pic>
        <p:nvPicPr>
          <p:cNvPr id="24579" name="图片 1"/>
          <p:cNvPicPr>
            <a:picLocks noChangeAspect="1" noChangeArrowheads="1"/>
          </p:cNvPicPr>
          <p:nvPr/>
        </p:nvPicPr>
        <p:blipFill>
          <a:blip r:embed="rId2" cstate="email"/>
          <a:srcRect/>
          <a:stretch>
            <a:fillRect/>
          </a:stretch>
        </p:blipFill>
        <p:spPr bwMode="auto">
          <a:xfrm>
            <a:off x="2940050" y="3997325"/>
            <a:ext cx="359727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2"/>
          <p:cNvPicPr>
            <a:picLocks noChangeAspect="1" noChangeArrowheads="1"/>
          </p:cNvPicPr>
          <p:nvPr/>
        </p:nvPicPr>
        <p:blipFill>
          <a:blip r:embed="rId3" cstate="email"/>
          <a:srcRect/>
          <a:stretch>
            <a:fillRect/>
          </a:stretch>
        </p:blipFill>
        <p:spPr bwMode="auto">
          <a:xfrm>
            <a:off x="6977063" y="3905250"/>
            <a:ext cx="297021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578"/>
                                        </p:tgtEl>
                                        <p:attrNameLst>
                                          <p:attrName>style.visibility</p:attrName>
                                        </p:attrNameLst>
                                      </p:cBhvr>
                                      <p:to>
                                        <p:strVal val="visible"/>
                                      </p:to>
                                    </p:set>
                                    <p:anim calcmode="lin" valueType="num">
                                      <p:cBhvr additive="base">
                                        <p:cTn id="15" dur="500" fill="hold"/>
                                        <p:tgtEl>
                                          <p:spTgt spid="24578"/>
                                        </p:tgtEl>
                                        <p:attrNameLst>
                                          <p:attrName>ppt_x</p:attrName>
                                        </p:attrNameLst>
                                      </p:cBhvr>
                                      <p:tavLst>
                                        <p:tav tm="0">
                                          <p:val>
                                            <p:strVal val="#ppt_x"/>
                                          </p:val>
                                        </p:tav>
                                        <p:tav tm="100000">
                                          <p:val>
                                            <p:strVal val="#ppt_x"/>
                                          </p:val>
                                        </p:tav>
                                      </p:tavLst>
                                    </p:anim>
                                    <p:anim calcmode="lin" valueType="num">
                                      <p:cBhvr additive="base">
                                        <p:cTn id="16"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noChangeArrowheads="1"/>
          </p:cNvSpPr>
          <p:nvPr>
            <p:ph idx="1"/>
          </p:nvPr>
        </p:nvSpPr>
        <p:spPr>
          <a:xfrm>
            <a:off x="2427288" y="2022475"/>
            <a:ext cx="7535862" cy="2813050"/>
          </a:xfrm>
        </p:spPr>
        <p:txBody>
          <a:bodyPr lIns="68580" tIns="34290" rIns="68580" bIns="34290"/>
          <a:lstStyle/>
          <a:p>
            <a:pPr marL="0" indent="0">
              <a:lnSpc>
                <a:spcPct val="140000"/>
              </a:lnSpc>
              <a:buFont typeface="Webdings" panose="05030102010509060703" pitchFamily="18" charset="2"/>
              <a:buNone/>
            </a:pPr>
            <a:r>
              <a:rPr lang="en-US" altLang="zh-CN" sz="2400" b="1" smtClean="0">
                <a:latin typeface="宋体" panose="02010600030101010101" pitchFamily="2" charset="-122"/>
                <a:ea typeface="微软雅黑" panose="020B0503020204020204" charset="-122"/>
              </a:rPr>
              <a:t>    </a:t>
            </a:r>
            <a:r>
              <a:rPr lang="zh-CN" altLang="zh-CN" sz="2400" b="1" smtClean="0">
                <a:latin typeface="宋体" panose="02010600030101010101" pitchFamily="2" charset="-122"/>
                <a:ea typeface="微软雅黑" panose="020B0503020204020204" charset="-122"/>
              </a:rPr>
              <a:t>文中有两处写到父亲与“雾”：一是父亲坐在绿荫里边吃烟边看人家高高的台阶，“这时，一片片旱烟雾在父亲头上飘来飘去”；二是造新屋台阶前父亲早起踏黄泥，“那时已经是深秋，露水很大，雾也很大，父亲浮在雾里”。这两处描写分别有何作用？</a:t>
            </a:r>
          </a:p>
        </p:txBody>
      </p:sp>
      <p:sp>
        <p:nvSpPr>
          <p:cNvPr id="44" name="圆角矩形 43"/>
          <p:cNvSpPr/>
          <p:nvPr/>
        </p:nvSpPr>
        <p:spPr>
          <a:xfrm>
            <a:off x="2143125" y="1211263"/>
            <a:ext cx="232092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0723" name="文本框 44"/>
          <p:cNvSpPr txBox="1">
            <a:spLocks noChangeArrowheads="1"/>
          </p:cNvSpPr>
          <p:nvPr/>
        </p:nvSpPr>
        <p:spPr bwMode="auto">
          <a:xfrm>
            <a:off x="2633663" y="1169988"/>
            <a:ext cx="183038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品味赏析</a:t>
            </a:r>
          </a:p>
        </p:txBody>
      </p:sp>
      <p:pic>
        <p:nvPicPr>
          <p:cNvPr id="30724" name="图片 47" descr="品"/>
          <p:cNvPicPr>
            <a:picLocks noChangeAspect="1" noChangeArrowheads="1"/>
          </p:cNvPicPr>
          <p:nvPr/>
        </p:nvPicPr>
        <p:blipFill>
          <a:blip r:embed="rId2" cstate="email"/>
          <a:srcRect/>
          <a:stretch>
            <a:fillRect/>
          </a:stretch>
        </p:blipFill>
        <p:spPr bwMode="auto">
          <a:xfrm>
            <a:off x="2116138" y="1181100"/>
            <a:ext cx="561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2322513" y="1281113"/>
            <a:ext cx="73374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a:solidFill>
                  <a:srgbClr val="C00000"/>
                </a:solidFill>
                <a:latin typeface="楷体_GB2312" charset="-122"/>
                <a:ea typeface="楷体_GB2312" charset="-122"/>
              </a:rPr>
              <a:t>   </a:t>
            </a: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第一处以“旱烟雾在父亲头上飘来飘去”暗示父亲距离目标实现还较遥远，反衬了父亲追求的专注。</a:t>
            </a:r>
          </a:p>
          <a:p>
            <a:pPr>
              <a:lnSpc>
                <a:spcPct val="150000"/>
              </a:lnSpc>
            </a:pPr>
            <a:r>
              <a:rPr lang="zh-CN" altLang="zh-CN" sz="2400">
                <a:solidFill>
                  <a:srgbClr val="C00000"/>
                </a:solidFill>
                <a:latin typeface="楷体" panose="02010609060101010101" pitchFamily="49" charset="-122"/>
                <a:ea typeface="楷体" panose="02010609060101010101" pitchFamily="49" charset="-122"/>
              </a:rPr>
              <a:t>    第二处以“父亲浮在雾里”写出了父亲干活的轻松，表现了父亲理想即将实现时的愉悦心情。</a:t>
            </a:r>
          </a:p>
          <a:p>
            <a:endParaRPr lang="zh-CN" altLang="en-US" sz="2400"/>
          </a:p>
          <a:p>
            <a:endParaRPr lang="zh-CN" altLang="en-US" sz="2400"/>
          </a:p>
        </p:txBody>
      </p:sp>
      <p:pic>
        <p:nvPicPr>
          <p:cNvPr id="26626" name="图片 2"/>
          <p:cNvPicPr>
            <a:picLocks noChangeAspect="1" noChangeArrowheads="1"/>
          </p:cNvPicPr>
          <p:nvPr/>
        </p:nvPicPr>
        <p:blipFill>
          <a:blip r:embed="rId2"/>
          <a:srcRect/>
          <a:stretch>
            <a:fillRect/>
          </a:stretch>
        </p:blipFill>
        <p:spPr bwMode="auto">
          <a:xfrm>
            <a:off x="6689725" y="3702050"/>
            <a:ext cx="27241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625"/>
                                        </p:tgtEl>
                                        <p:attrNameLst>
                                          <p:attrName>style.visibility</p:attrName>
                                        </p:attrNameLst>
                                      </p:cBhvr>
                                      <p:to>
                                        <p:strVal val="visible"/>
                                      </p:to>
                                    </p:set>
                                    <p:anim calcmode="lin" valueType="num">
                                      <p:cBhvr additive="base">
                                        <p:cTn id="12" dur="500" fill="hold"/>
                                        <p:tgtEl>
                                          <p:spTgt spid="26625"/>
                                        </p:tgtEl>
                                        <p:attrNameLst>
                                          <p:attrName>ppt_x</p:attrName>
                                        </p:attrNameLst>
                                      </p:cBhvr>
                                      <p:tavLst>
                                        <p:tav tm="0">
                                          <p:val>
                                            <p:strVal val="#ppt_x"/>
                                          </p:val>
                                        </p:tav>
                                        <p:tav tm="100000">
                                          <p:val>
                                            <p:strVal val="#ppt_x"/>
                                          </p:val>
                                        </p:tav>
                                      </p:tavLst>
                                    </p:anim>
                                    <p:anim calcmode="lin" valueType="num">
                                      <p:cBhvr additive="base">
                                        <p:cTn id="13"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
          <p:cNvSpPr>
            <a:spLocks noGrp="1" noChangeArrowheads="1"/>
          </p:cNvSpPr>
          <p:nvPr>
            <p:ph idx="1"/>
          </p:nvPr>
        </p:nvSpPr>
        <p:spPr>
          <a:xfrm>
            <a:off x="1882775" y="1071563"/>
            <a:ext cx="8374063" cy="5224462"/>
          </a:xfrm>
        </p:spPr>
        <p:txBody>
          <a:bodyPr lIns="68580" tIns="34290" rIns="68580" bIns="34290"/>
          <a:lstStyle/>
          <a:p>
            <a:pPr marL="0" indent="0">
              <a:lnSpc>
                <a:spcPts val="4000"/>
              </a:lnSpc>
              <a:spcBef>
                <a:spcPct val="0"/>
              </a:spcBef>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2.</a:t>
            </a:r>
            <a:r>
              <a:rPr lang="zh-CN" altLang="zh-CN" sz="2400" b="1" smtClean="0">
                <a:latin typeface="宋体" panose="02010600030101010101" pitchFamily="2" charset="-122"/>
                <a:ea typeface="微软雅黑" panose="020B0503020204020204" charset="-122"/>
              </a:rPr>
              <a:t>说说下列句子采用了哪种描写人物的方法，并分析其作用。</a:t>
            </a:r>
          </a:p>
          <a:p>
            <a:pPr marL="0" indent="0">
              <a:lnSpc>
                <a:spcPts val="4000"/>
              </a:lnSpc>
              <a:spcBef>
                <a:spcPct val="0"/>
              </a:spcBef>
              <a:buFont typeface="Webdings" panose="05030102010509060703" pitchFamily="18" charset="2"/>
              <a:buNone/>
            </a:pPr>
            <a:r>
              <a:rPr lang="zh-CN" altLang="zh-CN" sz="2400" smtClean="0">
                <a:latin typeface="宋体" panose="02010600030101010101" pitchFamily="2" charset="-122"/>
                <a:ea typeface="微软雅黑" panose="020B0503020204020204" charset="-122"/>
              </a:rPr>
              <a:t>    (1)父亲的两手没处放似的，抄着不是，贴在胯骨上也不是。</a:t>
            </a:r>
          </a:p>
          <a:p>
            <a:pPr marL="0" indent="0">
              <a:lnSpc>
                <a:spcPts val="4000"/>
              </a:lnSpc>
              <a:spcBef>
                <a:spcPct val="0"/>
              </a:spcBef>
              <a:buFont typeface="Webdings" panose="05030102010509060703" pitchFamily="18" charset="2"/>
              <a:buNone/>
            </a:pPr>
            <a:r>
              <a:rPr lang="zh-CN" altLang="zh-CN" sz="2400" smtClean="0">
                <a:solidFill>
                  <a:srgbClr val="C00000"/>
                </a:solidFill>
                <a:latin typeface="楷体" panose="02010609060101010101" pitchFamily="49" charset="-122"/>
                <a:ea typeface="楷体" panose="02010609060101010101" pitchFamily="49" charset="-122"/>
              </a:rPr>
              <a:t>    动作描写，表现父亲由于喜悦而手足无措的样子。</a:t>
            </a:r>
            <a:r>
              <a:rPr lang="zh-CN" altLang="zh-CN" sz="2400" smtClean="0">
                <a:solidFill>
                  <a:srgbClr val="C00000"/>
                </a:solidFill>
                <a:latin typeface="楷体_GB2312" charset="-122"/>
                <a:ea typeface="楷体_GB2312" charset="-122"/>
              </a:rPr>
              <a:t> </a:t>
            </a:r>
            <a:endParaRPr lang="zh-CN" altLang="zh-CN" sz="2400" smtClean="0">
              <a:latin typeface="宋体" panose="02010600030101010101" pitchFamily="2" charset="-122"/>
              <a:ea typeface="微软雅黑" panose="020B0503020204020204" charset="-122"/>
            </a:endParaRPr>
          </a:p>
          <a:p>
            <a:pPr marL="0" indent="0">
              <a:lnSpc>
                <a:spcPts val="4000"/>
              </a:lnSpc>
              <a:spcBef>
                <a:spcPct val="0"/>
              </a:spcBef>
              <a:buFont typeface="Webdings" panose="05030102010509060703" pitchFamily="18" charset="2"/>
              <a:buNone/>
            </a:pPr>
            <a:r>
              <a:rPr lang="zh-CN" altLang="zh-CN" sz="2400" smtClean="0">
                <a:latin typeface="宋体" panose="02010600030101010101" pitchFamily="2" charset="-122"/>
                <a:ea typeface="微软雅黑" panose="020B0503020204020204" charset="-122"/>
              </a:rPr>
              <a:t>   (2)父亲身子晃一晃，水便泼了一些在台阶上。我连忙去抢父亲的担子，他却很粗暴地一把推开我：“不要你凑热闹，我连一担水都挑不——动吗！”</a:t>
            </a:r>
          </a:p>
          <a:p>
            <a:pPr marL="0" indent="0">
              <a:lnSpc>
                <a:spcPts val="4000"/>
              </a:lnSpc>
              <a:spcBef>
                <a:spcPct val="0"/>
              </a:spcBef>
              <a:buFont typeface="Webdings" panose="05030102010509060703" pitchFamily="18" charset="2"/>
              <a:buNone/>
            </a:pPr>
            <a:r>
              <a:rPr lang="zh-CN" altLang="zh-CN" sz="2400" smtClean="0">
                <a:solidFill>
                  <a:srgbClr val="C00000"/>
                </a:solidFill>
                <a:latin typeface="楷体_GB2312" charset="-122"/>
                <a:ea typeface="楷体_GB2312" charset="-122"/>
              </a:rPr>
              <a:t>  </a:t>
            </a:r>
            <a:r>
              <a:rPr lang="zh-CN" altLang="zh-CN" sz="2400" smtClean="0">
                <a:solidFill>
                  <a:srgbClr val="C00000"/>
                </a:solidFill>
                <a:latin typeface="楷体" panose="02010609060101010101" pitchFamily="49" charset="-122"/>
                <a:ea typeface="楷体" panose="02010609060101010101" pitchFamily="49" charset="-122"/>
              </a:rPr>
              <a:t> 动作描写、语言描写，写父亲因年老而挑水时有些吃力，可是却不愿承认自己的衰老，说明了父亲的倔强、要强。</a:t>
            </a:r>
          </a:p>
          <a:p>
            <a:pPr marL="0" indent="0">
              <a:lnSpc>
                <a:spcPct val="150000"/>
              </a:lnSpc>
              <a:buFont typeface="Webdings" panose="05030102010509060703" pitchFamily="18" charset="2"/>
              <a:buNone/>
            </a:pPr>
            <a:endParaRPr lang="zh-CN" altLang="zh-CN" sz="240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649">
                                            <p:txEl>
                                              <p:pRg st="2" end="2"/>
                                            </p:txEl>
                                          </p:spTgt>
                                        </p:tgtEl>
                                        <p:attrNameLst>
                                          <p:attrName>style.visibility</p:attrName>
                                        </p:attrNameLst>
                                      </p:cBhvr>
                                      <p:to>
                                        <p:strVal val="visible"/>
                                      </p:to>
                                    </p:set>
                                    <p:anim calcmode="lin" valueType="num">
                                      <p:cBhvr>
                                        <p:cTn id="7" dur="500"/>
                                        <p:tgtEl>
                                          <p:spTgt spid="27649">
                                            <p:txEl>
                                              <p:pRg st="2" end="2"/>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7649">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7649">
                                            <p:txEl>
                                              <p:pRg st="4" end="4"/>
                                            </p:txEl>
                                          </p:spTgt>
                                        </p:tgtEl>
                                        <p:attrNameLst>
                                          <p:attrName>style.visibility</p:attrName>
                                        </p:attrNameLst>
                                      </p:cBhvr>
                                      <p:to>
                                        <p:strVal val="visible"/>
                                      </p:to>
                                    </p:set>
                                    <p:anim calcmode="lin" valueType="num">
                                      <p:cBhvr>
                                        <p:cTn id="13" dur="500"/>
                                        <p:tgtEl>
                                          <p:spTgt spid="27649">
                                            <p:txEl>
                                              <p:pRg st="4" end="4"/>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76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内容占位符 2"/>
          <p:cNvSpPr>
            <a:spLocks noGrp="1" noChangeArrowheads="1"/>
          </p:cNvSpPr>
          <p:nvPr>
            <p:ph idx="1"/>
          </p:nvPr>
        </p:nvSpPr>
        <p:spPr>
          <a:xfrm>
            <a:off x="1851025" y="1330325"/>
            <a:ext cx="7837488" cy="1065213"/>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en-US" altLang="zh-CN" sz="2400" b="1" smtClean="0">
                <a:latin typeface="宋体" panose="02010600030101010101" pitchFamily="2" charset="-122"/>
                <a:ea typeface="微软雅黑" panose="020B0503020204020204" charset="-122"/>
              </a:rPr>
              <a:t>    3.</a:t>
            </a:r>
            <a:r>
              <a:rPr lang="zh-CN" altLang="zh-CN" sz="2400" b="1" smtClean="0">
                <a:latin typeface="宋体" panose="02010600030101010101" pitchFamily="2" charset="-122"/>
                <a:ea typeface="微软雅黑" panose="020B0503020204020204" charset="-122"/>
              </a:rPr>
              <a:t>如何理解小说结尾所说的“父亲老了”一句？</a:t>
            </a:r>
          </a:p>
        </p:txBody>
      </p:sp>
      <p:sp>
        <p:nvSpPr>
          <p:cNvPr id="29698" name="文本框 1"/>
          <p:cNvSpPr txBox="1">
            <a:spLocks noChangeArrowheads="1"/>
          </p:cNvSpPr>
          <p:nvPr/>
        </p:nvSpPr>
        <p:spPr bwMode="auto">
          <a:xfrm>
            <a:off x="1931988" y="1897063"/>
            <a:ext cx="8443912"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_GB2312" charset="-122"/>
                <a:ea typeface="楷体_GB2312" charset="-122"/>
              </a:rPr>
              <a:t>   </a:t>
            </a: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作者用含蓄的笔法，给读者塑造了一个充满传奇色彩的父亲形象，他的结局虽然是悲壮的、令人同情的，但这却是中国式父亲的真实写照。他们为了子女耗尽了一生的精力，奉献了一生而毫无怨言。“我”在父亲实现理想的过程中长大，真切地感受到了父亲默默的爱。有人说“男人是用行动爱自己的孩子的”，文中的父亲就是这样。父亲盖屋、砌九级台阶的过程，是父亲实现自我的过程，也是“我”成长的过程，可以说本文是两个男人成长的心路历程。父亲老了，“我”将接过父亲的重担，完成父亲未了的心愿，这是中国男人的宿命。</a:t>
            </a:r>
          </a:p>
          <a:p>
            <a:pPr>
              <a:lnSpc>
                <a:spcPts val="4000"/>
              </a:lnSpc>
            </a:pPr>
            <a:endParaRPr lang="zh-CN" altLang="zh-CN" sz="2400">
              <a:solidFill>
                <a:srgbClr val="C00000"/>
              </a:solidFill>
              <a:latin typeface="楷体" panose="02010609060101010101" pitchFamily="49" charset="-122"/>
              <a:ea typeface="楷体" panose="02010609060101010101" pitchFamily="49" charset="-122"/>
            </a:endParaRPr>
          </a:p>
          <a:p>
            <a:endParaRPr lang="en-US" altLang="zh-CN" sz="24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2"/>
          <p:cNvSpPr>
            <a:spLocks noGrp="1" noChangeArrowheads="1"/>
          </p:cNvSpPr>
          <p:nvPr>
            <p:ph idx="1"/>
          </p:nvPr>
        </p:nvSpPr>
        <p:spPr>
          <a:xfrm>
            <a:off x="2143125" y="1993900"/>
            <a:ext cx="7886700" cy="3792538"/>
          </a:xfrm>
        </p:spPr>
        <p:txBody>
          <a:bodyPr lIns="68580" tIns="34290" rIns="68580" bIns="34290"/>
          <a:lstStyle/>
          <a:p>
            <a:pPr marL="0" indent="0">
              <a:lnSpc>
                <a:spcPct val="130000"/>
              </a:lnSpc>
              <a:buFont typeface="Webdings" panose="05030102010509060703" pitchFamily="18" charset="2"/>
              <a:buNone/>
            </a:pPr>
            <a:r>
              <a:rPr lang="en-US" altLang="zh-CN" sz="2400" b="1" smtClean="0">
                <a:latin typeface="宋体" panose="02010600030101010101" pitchFamily="2" charset="-122"/>
                <a:ea typeface="微软雅黑" panose="020B0503020204020204" charset="-122"/>
              </a:rPr>
              <a:t>1.</a:t>
            </a:r>
            <a:r>
              <a:rPr lang="zh-CN" altLang="zh-CN" sz="2400" b="1" smtClean="0">
                <a:latin typeface="宋体" panose="02010600030101010101" pitchFamily="2" charset="-122"/>
                <a:ea typeface="微软雅黑" panose="020B0503020204020204" charset="-122"/>
              </a:rPr>
              <a:t>选材精当，详略有致。</a:t>
            </a:r>
            <a:endParaRPr lang="zh-CN" altLang="zh-CN" sz="2400" smtClean="0">
              <a:latin typeface="宋体" panose="02010600030101010101" pitchFamily="2" charset="-122"/>
              <a:ea typeface="微软雅黑" panose="020B0503020204020204" charset="-122"/>
            </a:endParaRPr>
          </a:p>
          <a:p>
            <a:pPr marL="0" indent="0">
              <a:lnSpc>
                <a:spcPct val="130000"/>
              </a:lnSpc>
              <a:buFont typeface="Webdings" panose="05030102010509060703" pitchFamily="18" charset="2"/>
              <a:buNone/>
            </a:pPr>
            <a:r>
              <a:rPr lang="zh-CN" altLang="zh-CN" sz="2400" smtClean="0">
                <a:latin typeface="宋体" panose="02010600030101010101" pitchFamily="2" charset="-122"/>
                <a:ea typeface="微软雅黑" panose="020B0503020204020204" charset="-122"/>
              </a:rPr>
              <a:t>    本文围绕“台阶”选材极为精当，凡</a:t>
            </a:r>
            <a:r>
              <a:rPr lang="zh-CN" altLang="zh-CN" sz="2400" smtClean="0">
                <a:solidFill>
                  <a:srgbClr val="FF0000"/>
                </a:solidFill>
                <a:latin typeface="宋体" panose="02010600030101010101" pitchFamily="2" charset="-122"/>
                <a:ea typeface="微软雅黑" panose="020B0503020204020204" charset="-122"/>
              </a:rPr>
              <a:t>与台阶有直接关系的内容则不惜笔墨，尽情挥洒；而与台阶关系不大的内容则惜墨如金，点到为止</a:t>
            </a:r>
            <a:r>
              <a:rPr lang="zh-CN" altLang="zh-CN" sz="2400" smtClean="0">
                <a:latin typeface="宋体" panose="02010600030101010101" pitchFamily="2" charset="-122"/>
                <a:ea typeface="微软雅黑" panose="020B0503020204020204" charset="-122"/>
              </a:rPr>
              <a:t>。例如“造屋”的工程显然要比“筑台阶”大得多，可是文中只用了一两句，而对筑台阶的过程则写得十分详尽。因为台阶浓缩了父亲的一生，这样的安排就</a:t>
            </a:r>
            <a:r>
              <a:rPr lang="zh-CN" altLang="zh-CN" sz="2400" smtClean="0">
                <a:solidFill>
                  <a:srgbClr val="FF0000"/>
                </a:solidFill>
                <a:latin typeface="宋体" panose="02010600030101010101" pitchFamily="2" charset="-122"/>
                <a:ea typeface="微软雅黑" panose="020B0503020204020204" charset="-122"/>
              </a:rPr>
              <a:t>突出了中心，丰富和突显了父亲的形象</a:t>
            </a:r>
            <a:r>
              <a:rPr lang="zh-CN" altLang="zh-CN" sz="2400" smtClean="0">
                <a:latin typeface="宋体" panose="02010600030101010101" pitchFamily="2" charset="-122"/>
                <a:ea typeface="微软雅黑" panose="020B0503020204020204" charset="-122"/>
              </a:rPr>
              <a:t>。</a:t>
            </a:r>
          </a:p>
        </p:txBody>
      </p:sp>
      <p:sp>
        <p:nvSpPr>
          <p:cNvPr id="64" name="圆角矩形 63"/>
          <p:cNvSpPr/>
          <p:nvPr/>
        </p:nvSpPr>
        <p:spPr>
          <a:xfrm>
            <a:off x="2143125" y="1220788"/>
            <a:ext cx="2286000" cy="492125"/>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4819" name="文本框 64"/>
          <p:cNvSpPr txBox="1">
            <a:spLocks noChangeArrowheads="1"/>
          </p:cNvSpPr>
          <p:nvPr/>
        </p:nvSpPr>
        <p:spPr bwMode="auto">
          <a:xfrm>
            <a:off x="2595563" y="1193800"/>
            <a:ext cx="18335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写法探究</a:t>
            </a:r>
          </a:p>
        </p:txBody>
      </p:sp>
      <p:pic>
        <p:nvPicPr>
          <p:cNvPr id="34820" name="图片 65" descr="钢笔"/>
          <p:cNvPicPr>
            <a:picLocks noChangeAspect="1" noChangeArrowheads="1"/>
          </p:cNvPicPr>
          <p:nvPr/>
        </p:nvPicPr>
        <p:blipFill>
          <a:blip r:embed="rId2" cstate="email"/>
          <a:srcRect/>
          <a:stretch>
            <a:fillRect/>
          </a:stretch>
        </p:blipFill>
        <p:spPr bwMode="auto">
          <a:xfrm>
            <a:off x="2093913" y="1162050"/>
            <a:ext cx="5810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 calcmode="lin" valueType="num">
                                      <p:cBhvr additive="base">
                                        <p:cTn id="7" dur="500" fill="hold"/>
                                        <p:tgtEl>
                                          <p:spTgt spid="317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5">
                                            <p:txEl>
                                              <p:pRg st="1" end="1"/>
                                            </p:txEl>
                                          </p:spTgt>
                                        </p:tgtEl>
                                        <p:attrNameLst>
                                          <p:attrName>style.visibility</p:attrName>
                                        </p:attrNameLst>
                                      </p:cBhvr>
                                      <p:to>
                                        <p:strVal val="visible"/>
                                      </p:to>
                                    </p:set>
                                    <p:anim calcmode="lin" valueType="num">
                                      <p:cBhvr additive="base">
                                        <p:cTn id="13" dur="500" fill="hold"/>
                                        <p:tgtEl>
                                          <p:spTgt spid="317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noChangeArrowheads="1"/>
          </p:cNvSpPr>
          <p:nvPr>
            <p:ph idx="1"/>
          </p:nvPr>
        </p:nvSpPr>
        <p:spPr>
          <a:xfrm>
            <a:off x="2152650" y="1111250"/>
            <a:ext cx="7886700" cy="5053013"/>
          </a:xfrm>
        </p:spPr>
        <p:txBody>
          <a:bodyPr lIns="68580" tIns="34290" rIns="68580" bIns="34290"/>
          <a:lstStyle/>
          <a:p>
            <a:pPr marL="0" indent="0">
              <a:lnSpc>
                <a:spcPct val="130000"/>
              </a:lnSpc>
              <a:buFont typeface="Webdings" panose="05030102010509060703" pitchFamily="18" charset="2"/>
              <a:buNone/>
            </a:pPr>
            <a:r>
              <a:rPr lang="en-US" altLang="zh-CN" sz="2400" b="1" smtClean="0">
                <a:latin typeface="宋体" panose="02010600030101010101" pitchFamily="2" charset="-122"/>
                <a:ea typeface="微软雅黑" panose="020B0503020204020204" charset="-122"/>
              </a:rPr>
              <a:t>2.</a:t>
            </a:r>
            <a:r>
              <a:rPr lang="zh-CN" altLang="zh-CN" sz="2400" b="1" smtClean="0">
                <a:latin typeface="宋体" panose="02010600030101010101" pitchFamily="2" charset="-122"/>
                <a:ea typeface="微软雅黑" panose="020B0503020204020204" charset="-122"/>
              </a:rPr>
              <a:t>细节描写，出神入化。</a:t>
            </a:r>
          </a:p>
          <a:p>
            <a:pPr marL="0" indent="0">
              <a:lnSpc>
                <a:spcPct val="130000"/>
              </a:lnSpc>
              <a:buFont typeface="Webdings" panose="05030102010509060703" pitchFamily="18" charset="2"/>
              <a:buNone/>
            </a:pPr>
            <a:r>
              <a:rPr lang="zh-CN" altLang="zh-CN" sz="2400" smtClean="0">
                <a:latin typeface="宋体" panose="02010600030101010101" pitchFamily="2" charset="-122"/>
                <a:ea typeface="微软雅黑" panose="020B0503020204020204" charset="-122"/>
              </a:rPr>
              <a:t>    文中的</a:t>
            </a:r>
            <a:r>
              <a:rPr lang="zh-CN" altLang="zh-CN" sz="2400" smtClean="0">
                <a:solidFill>
                  <a:srgbClr val="FF0000"/>
                </a:solidFill>
                <a:latin typeface="宋体" panose="02010600030101010101" pitchFamily="2" charset="-122"/>
                <a:ea typeface="微软雅黑" panose="020B0503020204020204" charset="-122"/>
              </a:rPr>
              <a:t>细节</a:t>
            </a:r>
            <a:r>
              <a:rPr lang="zh-CN" altLang="zh-CN" sz="2400" smtClean="0">
                <a:latin typeface="宋体" panose="02010600030101010101" pitchFamily="2" charset="-122"/>
                <a:ea typeface="微软雅黑" panose="020B0503020204020204" charset="-122"/>
              </a:rPr>
              <a:t>描写的内容虽细小，却</a:t>
            </a:r>
            <a:r>
              <a:rPr lang="zh-CN" altLang="zh-CN" sz="2400" smtClean="0">
                <a:solidFill>
                  <a:srgbClr val="FF0000"/>
                </a:solidFill>
                <a:latin typeface="宋体" panose="02010600030101010101" pitchFamily="2" charset="-122"/>
                <a:ea typeface="微软雅黑" panose="020B0503020204020204" charset="-122"/>
              </a:rPr>
              <a:t>小中见大，以丰富的社会生活内容，反映出深刻的主题</a:t>
            </a:r>
            <a:r>
              <a:rPr lang="zh-CN" altLang="zh-CN" sz="2400" smtClean="0">
                <a:latin typeface="宋体" panose="02010600030101010101" pitchFamily="2" charset="-122"/>
                <a:ea typeface="微软雅黑" panose="020B0503020204020204" charset="-122"/>
              </a:rPr>
              <a:t>。如写父亲的辛苦劳作，说冬天砍柴卖柴，不知道他卖了多少钱，只知道“一个冬天下来，破草鞋堆得超过了台阶”，巧用父亲穿破的草鞋的高度这个细节，说明了父亲为建造新屋所付出的辛劳和沉重的代价。再如写建造新屋时，“父亲的两手没处放似的，抄着不是，贴在胯骨上也不是”，这处细节描写出神入化地表现出了父亲在无比喜悦时手足无措的样子，突出了他微妙的心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内容占位符 2"/>
          <p:cNvSpPr>
            <a:spLocks noGrp="1" noChangeArrowheads="1"/>
          </p:cNvSpPr>
          <p:nvPr>
            <p:ph idx="1"/>
          </p:nvPr>
        </p:nvSpPr>
        <p:spPr>
          <a:xfrm>
            <a:off x="1833563" y="1735138"/>
            <a:ext cx="8278812" cy="1795462"/>
          </a:xfrm>
        </p:spPr>
        <p:txBody>
          <a:bodyPr lIns="68580" tIns="34290" rIns="68580" bIns="34290"/>
          <a:lstStyle/>
          <a:p>
            <a:pPr marL="0" indent="0">
              <a:lnSpc>
                <a:spcPct val="150000"/>
              </a:lnSpc>
              <a:buFont typeface="Webdings" panose="05030102010509060703" pitchFamily="18" charset="2"/>
              <a:buNone/>
            </a:pPr>
            <a:r>
              <a:rPr lang="en-US" altLang="zh-CN" sz="2400" b="1" smtClean="0">
                <a:latin typeface="宋体" panose="02010600030101010101" pitchFamily="2" charset="-122"/>
                <a:ea typeface="微软雅黑" panose="020B0503020204020204" charset="-122"/>
              </a:rPr>
              <a:t>   1.</a:t>
            </a:r>
            <a:r>
              <a:rPr lang="zh-CN" altLang="zh-CN" sz="2400" b="1" smtClean="0">
                <a:latin typeface="宋体" panose="02010600030101010101" pitchFamily="2" charset="-122"/>
                <a:ea typeface="微软雅黑" panose="020B0503020204020204" charset="-122"/>
              </a:rPr>
              <a:t>“父亲”这一形象的典型意义是什么？作者对父亲寄予了怎样的思想感情？</a:t>
            </a:r>
          </a:p>
        </p:txBody>
      </p:sp>
      <p:sp>
        <p:nvSpPr>
          <p:cNvPr id="49" name="圆角矩形 48"/>
          <p:cNvSpPr/>
          <p:nvPr/>
        </p:nvSpPr>
        <p:spPr>
          <a:xfrm>
            <a:off x="2138363" y="1146175"/>
            <a:ext cx="2463800"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6867" name="文本框 51"/>
          <p:cNvSpPr txBox="1">
            <a:spLocks noChangeArrowheads="1"/>
          </p:cNvSpPr>
          <p:nvPr/>
        </p:nvSpPr>
        <p:spPr bwMode="auto">
          <a:xfrm>
            <a:off x="2690813" y="1111250"/>
            <a:ext cx="19113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鉴赏评价</a:t>
            </a:r>
          </a:p>
        </p:txBody>
      </p:sp>
      <p:pic>
        <p:nvPicPr>
          <p:cNvPr id="36868" name="图片 52" descr="评价"/>
          <p:cNvPicPr>
            <a:picLocks noChangeAspect="1" noChangeArrowheads="1"/>
          </p:cNvPicPr>
          <p:nvPr/>
        </p:nvPicPr>
        <p:blipFill>
          <a:blip r:embed="rId2" cstate="email"/>
          <a:srcRect/>
          <a:stretch>
            <a:fillRect/>
          </a:stretch>
        </p:blipFill>
        <p:spPr bwMode="auto">
          <a:xfrm>
            <a:off x="2138363" y="1146175"/>
            <a:ext cx="5032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文本框 1"/>
          <p:cNvSpPr txBox="1">
            <a:spLocks noChangeArrowheads="1"/>
          </p:cNvSpPr>
          <p:nvPr/>
        </p:nvSpPr>
        <p:spPr bwMode="auto">
          <a:xfrm>
            <a:off x="1833563" y="2906713"/>
            <a:ext cx="845978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38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小说塑造了一个发展中的中国农村农民的典型形象。他的血管里有我们民族拼命硬干、坚韧不拔的精神，他身上所具备的优秀品质代表了新旧交替时期中国农民的突出特征。同时，这一形象还告诉我们，农民之所以如此艰难困苦，根源在于经济落后。</a:t>
            </a:r>
            <a:endParaRPr lang="en-US" altLang="zh-CN" sz="2400">
              <a:solidFill>
                <a:srgbClr val="C00000"/>
              </a:solidFill>
              <a:latin typeface="楷体" panose="02010609060101010101" pitchFamily="49" charset="-122"/>
              <a:ea typeface="楷体" panose="02010609060101010101" pitchFamily="49" charset="-122"/>
            </a:endParaRPr>
          </a:p>
          <a:p>
            <a:pPr>
              <a:lnSpc>
                <a:spcPts val="38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作者对父亲的优秀品质表示敬仰和赞叹，对父亲身上的中国传统农民所特有的谦卑表示同情，对改变农村的面貌寄予希望。</a:t>
            </a:r>
          </a:p>
          <a:p>
            <a:pPr>
              <a:lnSpc>
                <a:spcPts val="3800"/>
              </a:lnSpc>
            </a:pPr>
            <a:endParaRPr lang="zh-CN" altLang="zh-CN" sz="2400">
              <a:solidFill>
                <a:srgbClr val="C00000"/>
              </a:solidFill>
              <a:latin typeface="楷体" panose="02010609060101010101" pitchFamily="49" charset="-122"/>
              <a:ea typeface="楷体" panose="02010609060101010101" pitchFamily="49" charset="-122"/>
            </a:endParaRPr>
          </a:p>
          <a:p>
            <a:pPr>
              <a:lnSpc>
                <a:spcPts val="3800"/>
              </a:lnSpc>
            </a:pPr>
            <a:endParaRPr lang="zh-CN" altLang="en-US" sz="2400">
              <a:solidFill>
                <a:srgbClr val="C00000"/>
              </a:solidFill>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500"/>
                                        <p:tgtEl>
                                          <p:spTgt spid="3379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379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3797">
                                            <p:txEl>
                                              <p:pRg st="1" end="1"/>
                                            </p:txEl>
                                          </p:spTgt>
                                        </p:tgtEl>
                                        <p:attrNameLst>
                                          <p:attrName>style.visibility</p:attrName>
                                        </p:attrNameLst>
                                      </p:cBhvr>
                                      <p:to>
                                        <p:strVal val="visible"/>
                                      </p:to>
                                    </p:set>
                                    <p:anim calcmode="lin" valueType="num">
                                      <p:cBhvr>
                                        <p:cTn id="13" dur="500"/>
                                        <p:tgtEl>
                                          <p:spTgt spid="3379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37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noChangeArrowheads="1"/>
          </p:cNvSpPr>
          <p:nvPr>
            <p:ph idx="1"/>
          </p:nvPr>
        </p:nvSpPr>
        <p:spPr>
          <a:xfrm>
            <a:off x="2190750" y="2062163"/>
            <a:ext cx="7810500" cy="4421187"/>
          </a:xfrm>
        </p:spPr>
        <p:txBody>
          <a:bodyPr lIns="68580" tIns="34290" rIns="68580" bIns="34290"/>
          <a:lstStyle/>
          <a:p>
            <a:pPr marL="0" indent="0">
              <a:lnSpc>
                <a:spcPts val="4000"/>
              </a:lnSpc>
              <a:spcBef>
                <a:spcPct val="0"/>
              </a:spcBef>
              <a:buFont typeface="Webdings" panose="05030102010509060703" pitchFamily="18" charset="2"/>
              <a:buNone/>
            </a:pPr>
            <a:r>
              <a:rPr lang="en-US" altLang="zh-CN" sz="2400" b="1" smtClean="0">
                <a:latin typeface="宋体" panose="02010600030101010101" pitchFamily="2" charset="-122"/>
                <a:ea typeface="微软雅黑" panose="020B0503020204020204" charset="-122"/>
              </a:rPr>
              <a:t>    </a:t>
            </a:r>
            <a:r>
              <a:rPr lang="zh-CN" altLang="zh-CN" sz="2400" b="1" smtClean="0">
                <a:latin typeface="宋体" panose="02010600030101010101" pitchFamily="2" charset="-122"/>
                <a:ea typeface="微软雅黑" panose="020B0503020204020204" charset="-122"/>
              </a:rPr>
              <a:t>比较《台阶》和朱自清的《背影》在立意和选材上的异同之处。</a:t>
            </a:r>
            <a:endParaRPr lang="zh-CN" altLang="zh-CN" sz="2400" smtClean="0">
              <a:latin typeface="宋体" panose="02010600030101010101" pitchFamily="2" charset="-122"/>
              <a:ea typeface="微软雅黑" panose="020B0503020204020204" charset="-122"/>
            </a:endParaRPr>
          </a:p>
          <a:p>
            <a:pPr marL="0" indent="0" algn="ctr">
              <a:lnSpc>
                <a:spcPts val="4000"/>
              </a:lnSpc>
              <a:spcBef>
                <a:spcPct val="0"/>
              </a:spcBef>
              <a:buFont typeface="Webdings" panose="05030102010509060703" pitchFamily="18" charset="2"/>
              <a:buNone/>
            </a:pPr>
            <a:r>
              <a:rPr lang="zh-CN" altLang="zh-CN" sz="2400" b="1" smtClean="0">
                <a:latin typeface="宋体" panose="02010600030101010101" pitchFamily="2" charset="-122"/>
                <a:ea typeface="微软雅黑" panose="020B0503020204020204" charset="-122"/>
              </a:rPr>
              <a:t>背影（节选）</a:t>
            </a:r>
            <a:endParaRPr lang="zh-CN" altLang="zh-CN" sz="2400" smtClean="0">
              <a:latin typeface="宋体" panose="02010600030101010101" pitchFamily="2" charset="-122"/>
              <a:ea typeface="微软雅黑" panose="020B0503020204020204" charset="-122"/>
            </a:endParaRPr>
          </a:p>
          <a:p>
            <a:pPr marL="0" indent="0" algn="ctr">
              <a:lnSpc>
                <a:spcPts val="4000"/>
              </a:lnSpc>
              <a:spcBef>
                <a:spcPct val="0"/>
              </a:spcBef>
              <a:buFont typeface="Webdings" panose="05030102010509060703" pitchFamily="18" charset="2"/>
              <a:buNone/>
            </a:pPr>
            <a:r>
              <a:rPr lang="zh-CN" altLang="zh-CN" sz="2400" smtClean="0">
                <a:latin typeface="仿宋" panose="02010609060101010101" charset="-122"/>
                <a:ea typeface="仿宋" panose="02010609060101010101" charset="-122"/>
              </a:rPr>
              <a:t>朱自清</a:t>
            </a:r>
          </a:p>
          <a:p>
            <a:pPr marL="0" indent="0">
              <a:lnSpc>
                <a:spcPts val="4000"/>
              </a:lnSpc>
              <a:spcBef>
                <a:spcPct val="0"/>
              </a:spcBef>
              <a:buFont typeface="Webdings" panose="05030102010509060703" pitchFamily="18" charset="2"/>
              <a:buNone/>
            </a:pPr>
            <a:r>
              <a:rPr lang="zh-CN" altLang="zh-CN" sz="2400" smtClean="0">
                <a:latin typeface="宋体" panose="02010600030101010101" pitchFamily="2" charset="-122"/>
                <a:ea typeface="微软雅黑" panose="020B0503020204020204" charset="-122"/>
              </a:rPr>
              <a:t>   </a:t>
            </a:r>
            <a:r>
              <a:rPr lang="zh-CN" altLang="zh-CN" sz="2400" smtClean="0">
                <a:latin typeface="楷体" panose="02010609060101010101" pitchFamily="49" charset="-122"/>
                <a:ea typeface="楷体" panose="02010609060101010101" pitchFamily="49" charset="-122"/>
              </a:rPr>
              <a:t> 我说道，“爸爸，你走吧。”他往车外看了看说：“我买几个橘子去。你就在此地，不要走动。”我看那边月台的栅栏外有几个卖东西的等着顾客。走到那边月台，</a:t>
            </a:r>
          </a:p>
          <a:p>
            <a:pPr marL="0" indent="0">
              <a:lnSpc>
                <a:spcPts val="4000"/>
              </a:lnSpc>
              <a:spcBef>
                <a:spcPct val="0"/>
              </a:spcBef>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须穿过铁道，须跳下去又爬上去。父亲是一个胖子，走过</a:t>
            </a:r>
          </a:p>
          <a:p>
            <a:pPr marL="0" indent="0">
              <a:lnSpc>
                <a:spcPts val="4000"/>
              </a:lnSpc>
              <a:spcBef>
                <a:spcPct val="0"/>
              </a:spcBef>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去自然要费事些。我本来要去的，他不肯，只好让他去。</a:t>
            </a:r>
          </a:p>
        </p:txBody>
      </p:sp>
      <p:sp>
        <p:nvSpPr>
          <p:cNvPr id="72" name="圆角矩形 71"/>
          <p:cNvSpPr/>
          <p:nvPr/>
        </p:nvSpPr>
        <p:spPr>
          <a:xfrm>
            <a:off x="2166938" y="1257300"/>
            <a:ext cx="2270125"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7891" name="文本框 72"/>
          <p:cNvSpPr txBox="1">
            <a:spLocks noChangeArrowheads="1"/>
          </p:cNvSpPr>
          <p:nvPr/>
        </p:nvSpPr>
        <p:spPr bwMode="auto">
          <a:xfrm>
            <a:off x="2676525" y="1241425"/>
            <a:ext cx="19081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拓展延伸</a:t>
            </a:r>
          </a:p>
        </p:txBody>
      </p:sp>
      <p:pic>
        <p:nvPicPr>
          <p:cNvPr id="37892" name="图片 74" descr="外链_icon"/>
          <p:cNvPicPr>
            <a:picLocks noChangeAspect="1" noChangeArrowheads="1"/>
          </p:cNvPicPr>
          <p:nvPr/>
        </p:nvPicPr>
        <p:blipFill>
          <a:blip r:embed="rId2" cstate="email"/>
          <a:srcRect/>
          <a:stretch>
            <a:fillRect/>
          </a:stretch>
        </p:blipFill>
        <p:spPr bwMode="auto">
          <a:xfrm>
            <a:off x="2133600" y="1241425"/>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noChangeArrowheads="1"/>
          </p:cNvPicPr>
          <p:nvPr/>
        </p:nvPicPr>
        <p:blipFill>
          <a:blip r:embed="rId3" cstate="email"/>
          <a:srcRect/>
          <a:stretch>
            <a:fillRect/>
          </a:stretch>
        </p:blipFill>
        <p:spPr bwMode="auto">
          <a:xfrm>
            <a:off x="8912225" y="2630488"/>
            <a:ext cx="131286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 calcmode="lin" valueType="num">
                                      <p:cBhvr additive="base">
                                        <p:cTn id="7" dur="500" fill="hold"/>
                                        <p:tgtEl>
                                          <p:spTgt spid="358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1">
                                            <p:txEl>
                                              <p:pRg st="1" end="1"/>
                                            </p:txEl>
                                          </p:spTgt>
                                        </p:tgtEl>
                                        <p:attrNameLst>
                                          <p:attrName>style.visibility</p:attrName>
                                        </p:attrNameLst>
                                      </p:cBhvr>
                                      <p:to>
                                        <p:strVal val="visible"/>
                                      </p:to>
                                    </p:set>
                                    <p:anim calcmode="lin" valueType="num">
                                      <p:cBhvr additive="base">
                                        <p:cTn id="13" dur="500" fill="hold"/>
                                        <p:tgtEl>
                                          <p:spTgt spid="358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1">
                                            <p:txEl>
                                              <p:pRg st="2" end="2"/>
                                            </p:txEl>
                                          </p:spTgt>
                                        </p:tgtEl>
                                        <p:attrNameLst>
                                          <p:attrName>style.visibility</p:attrName>
                                        </p:attrNameLst>
                                      </p:cBhvr>
                                      <p:to>
                                        <p:strVal val="visible"/>
                                      </p:to>
                                    </p:set>
                                    <p:anim calcmode="lin" valueType="num">
                                      <p:cBhvr additive="base">
                                        <p:cTn id="19" dur="500" fill="hold"/>
                                        <p:tgtEl>
                                          <p:spTgt spid="358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1">
                                            <p:txEl>
                                              <p:pRg st="3" end="3"/>
                                            </p:txEl>
                                          </p:spTgt>
                                        </p:tgtEl>
                                        <p:attrNameLst>
                                          <p:attrName>style.visibility</p:attrName>
                                        </p:attrNameLst>
                                      </p:cBhvr>
                                      <p:to>
                                        <p:strVal val="visible"/>
                                      </p:to>
                                    </p:set>
                                    <p:anim calcmode="lin" valueType="num">
                                      <p:cBhvr additive="base">
                                        <p:cTn id="25" dur="500" fill="hold"/>
                                        <p:tgtEl>
                                          <p:spTgt spid="358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1">
                                            <p:txEl>
                                              <p:pRg st="4" end="4"/>
                                            </p:txEl>
                                          </p:spTgt>
                                        </p:tgtEl>
                                        <p:attrNameLst>
                                          <p:attrName>style.visibility</p:attrName>
                                        </p:attrNameLst>
                                      </p:cBhvr>
                                      <p:to>
                                        <p:strVal val="visible"/>
                                      </p:to>
                                    </p:set>
                                    <p:anim calcmode="lin" valueType="num">
                                      <p:cBhvr additive="base">
                                        <p:cTn id="31" dur="500" fill="hold"/>
                                        <p:tgtEl>
                                          <p:spTgt spid="358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1">
                                            <p:txEl>
                                              <p:pRg st="5" end="5"/>
                                            </p:txEl>
                                          </p:spTgt>
                                        </p:tgtEl>
                                        <p:attrNameLst>
                                          <p:attrName>style.visibility</p:attrName>
                                        </p:attrNameLst>
                                      </p:cBhvr>
                                      <p:to>
                                        <p:strVal val="visible"/>
                                      </p:to>
                                    </p:set>
                                    <p:anim calcmode="lin" valueType="num">
                                      <p:cBhvr additive="base">
                                        <p:cTn id="37" dur="500" fill="hold"/>
                                        <p:tgtEl>
                                          <p:spTgt spid="3584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heckerboard(across)">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109788" y="1243013"/>
            <a:ext cx="2417762"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10242" name="文本框 12"/>
          <p:cNvSpPr txBox="1">
            <a:spLocks noChangeArrowheads="1"/>
          </p:cNvSpPr>
          <p:nvPr/>
        </p:nvSpPr>
        <p:spPr bwMode="auto">
          <a:xfrm>
            <a:off x="2657475" y="1200150"/>
            <a:ext cx="20510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作者介绍</a:t>
            </a:r>
          </a:p>
        </p:txBody>
      </p:sp>
      <p:pic>
        <p:nvPicPr>
          <p:cNvPr id="10243" name="图片 46" descr="人物"/>
          <p:cNvPicPr>
            <a:picLocks noChangeAspect="1" noChangeArrowheads="1"/>
          </p:cNvPicPr>
          <p:nvPr/>
        </p:nvPicPr>
        <p:blipFill>
          <a:blip r:embed="rId2" cstate="email"/>
          <a:srcRect/>
          <a:stretch>
            <a:fillRect/>
          </a:stretch>
        </p:blipFill>
        <p:spPr bwMode="auto">
          <a:xfrm>
            <a:off x="2078038" y="1219200"/>
            <a:ext cx="546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内容占位符 1"/>
          <p:cNvSpPr>
            <a:spLocks noGrp="1" noChangeArrowheads="1"/>
          </p:cNvSpPr>
          <p:nvPr>
            <p:ph idx="1"/>
          </p:nvPr>
        </p:nvSpPr>
        <p:spPr>
          <a:xfrm>
            <a:off x="2352675" y="2208213"/>
            <a:ext cx="7339013" cy="3090862"/>
          </a:xfrm>
        </p:spPr>
        <p:txBody>
          <a:bodyPr/>
          <a:lstStyle/>
          <a:p>
            <a:pPr marL="0" indent="0">
              <a:lnSpc>
                <a:spcPct val="150000"/>
              </a:lnSpc>
              <a:buFont typeface="Webdings" panose="05030102010509060703" pitchFamily="18" charset="2"/>
              <a:buNone/>
            </a:pPr>
            <a:r>
              <a:rPr lang="en-US" altLang="zh-CN" sz="2400" dirty="0" smtClean="0">
                <a:ea typeface="微软雅黑" panose="020B0503020204020204" charset="-122"/>
              </a:rPr>
              <a:t>       </a:t>
            </a:r>
            <a:r>
              <a:rPr lang="zh-CN" altLang="zh-CN" sz="2400" dirty="0" smtClean="0">
                <a:latin typeface="宋体" panose="02010600030101010101" pitchFamily="2" charset="-122"/>
                <a:ea typeface="微软雅黑" panose="020B0503020204020204" charset="-122"/>
              </a:rPr>
              <a:t>李森祥(1956</a:t>
            </a:r>
            <a:r>
              <a:rPr lang="zh-CN" altLang="zh-CN" sz="2400" dirty="0" smtClean="0">
                <a:latin typeface="Arial Unicode MS" charset="-122"/>
                <a:ea typeface="微软雅黑" panose="020B0503020204020204" charset="-122"/>
              </a:rPr>
              <a:t>—</a:t>
            </a:r>
            <a:r>
              <a:rPr lang="zh-CN" altLang="zh-CN" sz="2400" dirty="0" smtClean="0">
                <a:latin typeface="宋体" panose="02010600030101010101" pitchFamily="2" charset="-122"/>
                <a:ea typeface="微软雅黑" panose="020B0503020204020204" charset="-122"/>
              </a:rPr>
              <a:t>)，浙江衢州人。1986年于《烟雨楼》杂志发表处女作《半个月亮爬上来》后迅速成长。其</a:t>
            </a:r>
            <a:r>
              <a:rPr lang="zh-CN" altLang="zh-CN" sz="2400" dirty="0" smtClean="0">
                <a:solidFill>
                  <a:srgbClr val="FF0000"/>
                </a:solidFill>
                <a:latin typeface="宋体" panose="02010600030101010101" pitchFamily="2" charset="-122"/>
                <a:ea typeface="微软雅黑" panose="020B0503020204020204" charset="-122"/>
              </a:rPr>
              <a:t>小说以农村、军营两大生活背景为主要题材</a:t>
            </a:r>
            <a:r>
              <a:rPr lang="zh-CN" altLang="zh-CN" sz="2400" dirty="0" smtClean="0">
                <a:latin typeface="宋体" panose="02010600030101010101" pitchFamily="2" charset="-122"/>
                <a:ea typeface="微软雅黑" panose="020B0503020204020204" charset="-122"/>
              </a:rPr>
              <a:t>，塑造了一系列生动的普通人形象。代表作有《小学老师》《抒情年代》《情世诗文》等。</a:t>
            </a:r>
          </a:p>
        </p:txBody>
      </p:sp>
      <p:pic>
        <p:nvPicPr>
          <p:cNvPr id="4101" name="图片 1"/>
          <p:cNvPicPr>
            <a:picLocks noChangeAspect="1" noChangeArrowheads="1"/>
          </p:cNvPicPr>
          <p:nvPr/>
        </p:nvPicPr>
        <p:blipFill>
          <a:blip r:embed="rId3"/>
          <a:srcRect/>
          <a:stretch>
            <a:fillRect/>
          </a:stretch>
        </p:blipFill>
        <p:spPr bwMode="auto">
          <a:xfrm>
            <a:off x="7794625" y="4487863"/>
            <a:ext cx="14287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plus(in)">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diamond(in)">
                                      <p:cBhvr>
                                        <p:cTn id="12" dur="20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noChangeArrowheads="1"/>
          </p:cNvSpPr>
          <p:nvPr>
            <p:ph idx="1"/>
          </p:nvPr>
        </p:nvSpPr>
        <p:spPr>
          <a:xfrm>
            <a:off x="2152650" y="1014413"/>
            <a:ext cx="7886700" cy="4645025"/>
          </a:xfrm>
        </p:spPr>
        <p:txBody>
          <a:bodyPr lIns="68580" tIns="34290" rIns="68580" bIns="34290"/>
          <a:lstStyle/>
          <a:p>
            <a:pPr marL="0" indent="0">
              <a:lnSpc>
                <a:spcPts val="4000"/>
              </a:lnSpc>
              <a:spcBef>
                <a:spcPct val="0"/>
              </a:spcBef>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我看见他戴着黑布小帽，穿着黑布大马褂，深青布棉袍，蹒跚地走到铁道边，慢慢探身下去，尚不大难。可是他穿过铁道，要爬上那边月台，就不容易了。他用两手攀着上面，两脚再向上缩；他肥胖的身子向左微倾，显出努力的样子。这时我看见他的背影，我的泪很快地流下来了。我赶紧拭干了泪，怕他看见，也怕别人看见。我再向外看时，</a:t>
            </a:r>
            <a:r>
              <a:rPr lang="zh-CN" altLang="zh-CN" sz="2400" smtClean="0">
                <a:latin typeface="楷体" panose="02010609060101010101" pitchFamily="49" charset="-122"/>
                <a:ea typeface="楷体" panose="02010609060101010101" pitchFamily="49" charset="-122"/>
                <a:sym typeface="宋体" panose="02010600030101010101" pitchFamily="2" charset="-122"/>
              </a:rPr>
              <a:t>他已抱了朱红的橘子往回走了。过铁道时，他先将橘子散</a:t>
            </a:r>
            <a:r>
              <a:rPr lang="zh-CN" altLang="zh-CN" sz="2400" smtClean="0">
                <a:latin typeface="楷体" panose="02010609060101010101" pitchFamily="49" charset="-122"/>
                <a:ea typeface="楷体" panose="02010609060101010101" pitchFamily="49" charset="-122"/>
              </a:rPr>
              <a:t>放在地上，自己慢慢爬下，再抱起橘子走。到这边时，我赶紧去搀他。他和我走到车上，将橘子一股脑儿放在我的皮大衣上。于是扑扑衣上的泥土，心里很轻松似的。过一会说：“我走了，到那边来信！”我望着他走出去。他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 calcmode="lin" valueType="num">
                                      <p:cBhvr additive="base">
                                        <p:cTn id="7" dur="500" fill="hold"/>
                                        <p:tgtEl>
                                          <p:spTgt spid="307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noChangeArrowheads="1"/>
          </p:cNvSpPr>
          <p:nvPr>
            <p:ph idx="1"/>
          </p:nvPr>
        </p:nvSpPr>
        <p:spPr>
          <a:xfrm>
            <a:off x="2152650" y="1262063"/>
            <a:ext cx="7886700" cy="4908550"/>
          </a:xfrm>
        </p:spPr>
        <p:txBody>
          <a:bodyPr lIns="68580" tIns="34290" rIns="68580" bIns="34290"/>
          <a:lstStyle/>
          <a:p>
            <a:pPr marL="0" indent="0">
              <a:lnSpc>
                <a:spcPts val="4000"/>
              </a:lnSpc>
              <a:spcBef>
                <a:spcPct val="0"/>
              </a:spcBef>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了几步，回过头看见我，说：“进去吧，里边没人。”等他的背影混入来来往往的人里，再找不着了，我便进来坐下，我的眼泪又来了。</a:t>
            </a:r>
          </a:p>
          <a:p>
            <a:pPr marL="0" indent="0">
              <a:lnSpc>
                <a:spcPts val="4000"/>
              </a:lnSpc>
              <a:spcBef>
                <a:spcPct val="0"/>
              </a:spcBef>
              <a:buFont typeface="Webdings" panose="05030102010509060703" pitchFamily="18" charset="2"/>
              <a:buNone/>
            </a:pPr>
            <a:r>
              <a:rPr lang="en-US" altLang="zh-CN" sz="2400" smtClean="0">
                <a:solidFill>
                  <a:srgbClr val="C00000"/>
                </a:solidFill>
                <a:latin typeface="楷体_GB2312" charset="-122"/>
                <a:ea typeface="楷体_GB2312" charset="-122"/>
              </a:rPr>
              <a:t>   </a:t>
            </a:r>
            <a:r>
              <a:rPr lang="en-US" altLang="zh-CN" sz="2400" smtClean="0">
                <a:solidFill>
                  <a:srgbClr val="C00000"/>
                </a:solidFill>
                <a:latin typeface="楷体" panose="02010609060101010101" pitchFamily="49" charset="-122"/>
                <a:ea typeface="楷体" panose="02010609060101010101" pitchFamily="49" charset="-122"/>
              </a:rPr>
              <a:t> </a:t>
            </a:r>
            <a:r>
              <a:rPr lang="zh-CN" altLang="zh-CN" sz="2400" smtClean="0">
                <a:solidFill>
                  <a:srgbClr val="C00000"/>
                </a:solidFill>
                <a:latin typeface="楷体" panose="02010609060101010101" pitchFamily="49" charset="-122"/>
                <a:ea typeface="楷体" panose="02010609060101010101" pitchFamily="49" charset="-122"/>
              </a:rPr>
              <a:t>相同点：都是表现父亲的文章，都是抓住生活中的细节，以小见大。</a:t>
            </a:r>
          </a:p>
          <a:p>
            <a:pPr marL="0" indent="0">
              <a:lnSpc>
                <a:spcPts val="4000"/>
              </a:lnSpc>
              <a:spcBef>
                <a:spcPct val="0"/>
              </a:spcBef>
              <a:buFont typeface="Webdings" panose="05030102010509060703" pitchFamily="18" charset="2"/>
              <a:buNone/>
            </a:pPr>
            <a:r>
              <a:rPr lang="zh-CN" altLang="zh-CN" sz="2400" smtClean="0">
                <a:solidFill>
                  <a:srgbClr val="C00000"/>
                </a:solidFill>
                <a:latin typeface="楷体" panose="02010609060101010101" pitchFamily="49" charset="-122"/>
                <a:ea typeface="楷体" panose="02010609060101010101" pitchFamily="49" charset="-122"/>
              </a:rPr>
              <a:t>    不同点：《背影》抓住“背影”命题立意，组织材料，突出了父亲的背影，突出了父爱，给人深刻的印象；《台阶》围绕“台阶”命题立意，组织材料，建房这个一般性的题材有了侧重点，有了特色，突出了父亲对社会地位的追求，突出了父亲希望受人尊重的思想性格。</a:t>
            </a:r>
          </a:p>
          <a:p>
            <a:pPr marL="0" indent="0">
              <a:lnSpc>
                <a:spcPts val="4000"/>
              </a:lnSpc>
              <a:spcBef>
                <a:spcPts val="700"/>
              </a:spcBef>
              <a:buFont typeface="Webdings" panose="05030102010509060703" pitchFamily="18" charset="2"/>
              <a:buNone/>
            </a:pPr>
            <a:endParaRPr lang="zh-CN" altLang="zh-CN" sz="240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1">
                                            <p:txEl>
                                              <p:pRg st="1" end="1"/>
                                            </p:txEl>
                                          </p:spTgt>
                                        </p:tgtEl>
                                        <p:attrNameLst>
                                          <p:attrName>style.visibility</p:attrName>
                                        </p:attrNameLst>
                                      </p:cBhvr>
                                      <p:to>
                                        <p:strVal val="visible"/>
                                      </p:to>
                                    </p:set>
                                    <p:animEffect transition="in" filter="checkerboard(across)">
                                      <p:cBhvr>
                                        <p:cTn id="7" dur="500"/>
                                        <p:tgtEl>
                                          <p:spTgt spid="307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21">
                                            <p:txEl>
                                              <p:pRg st="2" end="2"/>
                                            </p:txEl>
                                          </p:spTgt>
                                        </p:tgtEl>
                                        <p:attrNameLst>
                                          <p:attrName>style.visibility</p:attrName>
                                        </p:attrNameLst>
                                      </p:cBhvr>
                                      <p:to>
                                        <p:strVal val="visible"/>
                                      </p:to>
                                    </p:set>
                                    <p:animEffect transition="in" filter="checkerboard(across)">
                                      <p:cBhvr>
                                        <p:cTn id="12" dur="500"/>
                                        <p:tgtEl>
                                          <p:spTgt spid="307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2"/>
          <a:srcRect/>
          <a:stretch>
            <a:fillRect/>
          </a:stretch>
        </p:blipFill>
        <p:spPr bwMode="auto">
          <a:xfrm>
            <a:off x="2251075" y="1579563"/>
            <a:ext cx="4467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内容占位符 2"/>
          <p:cNvSpPr>
            <a:spLocks noGrp="1" noChangeArrowheads="1"/>
          </p:cNvSpPr>
          <p:nvPr>
            <p:ph idx="1"/>
          </p:nvPr>
        </p:nvSpPr>
        <p:spPr>
          <a:xfrm>
            <a:off x="2152650" y="1154113"/>
            <a:ext cx="7886700" cy="3868737"/>
          </a:xfrm>
        </p:spPr>
        <p:txBody>
          <a:bodyPr lIns="68580" tIns="34290" rIns="68580" bIns="34290"/>
          <a:lstStyle/>
          <a:p>
            <a:pPr marL="0" indent="0">
              <a:lnSpc>
                <a:spcPct val="150000"/>
              </a:lnSpc>
              <a:buFont typeface="Webdings" panose="05030102010509060703" pitchFamily="18" charset="2"/>
              <a:buNone/>
            </a:pPr>
            <a:r>
              <a:rPr lang="zh-CN" altLang="zh-CN" sz="2400" b="1" smtClean="0">
                <a:latin typeface="宋体" panose="02010600030101010101" pitchFamily="2" charset="-122"/>
                <a:ea typeface="微软雅黑" panose="020B0503020204020204" charset="-122"/>
              </a:rPr>
              <a:t>诗歌欣赏。</a:t>
            </a:r>
            <a:endParaRPr lang="zh-CN" altLang="zh-CN" sz="2400" smtClean="0">
              <a:latin typeface="宋体" panose="02010600030101010101" pitchFamily="2" charset="-122"/>
              <a:ea typeface="微软雅黑" panose="020B0503020204020204" charset="-122"/>
            </a:endParaRPr>
          </a:p>
          <a:p>
            <a:pPr marL="0" indent="0" algn="ctr">
              <a:lnSpc>
                <a:spcPct val="150000"/>
              </a:lnSpc>
              <a:buFont typeface="Webdings" panose="05030102010509060703" pitchFamily="18" charset="2"/>
              <a:buNone/>
            </a:pPr>
            <a:r>
              <a:rPr lang="zh-CN" altLang="zh-CN" sz="2400" b="1" smtClean="0">
                <a:latin typeface="宋体" panose="02010600030101010101" pitchFamily="2" charset="-122"/>
                <a:ea typeface="微软雅黑" panose="020B0503020204020204" charset="-122"/>
              </a:rPr>
              <a:t>父亲（节选）</a:t>
            </a:r>
            <a:endParaRPr lang="zh-CN" altLang="zh-CN" sz="2400" smtClean="0">
              <a:latin typeface="宋体" panose="02010600030101010101" pitchFamily="2" charset="-122"/>
              <a:ea typeface="微软雅黑" panose="020B0503020204020204" charset="-122"/>
            </a:endParaRPr>
          </a:p>
          <a:p>
            <a:pPr marL="0" indent="0" algn="ctr">
              <a:lnSpc>
                <a:spcPct val="15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被风雨垒起的岁月</a:t>
            </a:r>
          </a:p>
          <a:p>
            <a:pPr marL="0" indent="0" algn="ctr">
              <a:lnSpc>
                <a:spcPct val="15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刻在父亲的额角上</a:t>
            </a:r>
          </a:p>
          <a:p>
            <a:pPr marL="0" indent="0" algn="ctr">
              <a:lnSpc>
                <a:spcPct val="15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深深地勾勒出智慧与人生</a:t>
            </a:r>
          </a:p>
          <a:p>
            <a:pPr marL="0" indent="0" algn="ctr">
              <a:lnSpc>
                <a:spcPct val="15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落花意已去</a:t>
            </a:r>
          </a:p>
        </p:txBody>
      </p:sp>
      <p:pic>
        <p:nvPicPr>
          <p:cNvPr id="2" name="图片 1"/>
          <p:cNvPicPr>
            <a:picLocks noChangeAspect="1" noChangeArrowheads="1"/>
          </p:cNvPicPr>
          <p:nvPr/>
        </p:nvPicPr>
        <p:blipFill>
          <a:blip r:embed="rId3" cstate="email"/>
          <a:srcRect/>
          <a:stretch>
            <a:fillRect/>
          </a:stretch>
        </p:blipFill>
        <p:spPr bwMode="auto">
          <a:xfrm>
            <a:off x="7581900" y="1279525"/>
            <a:ext cx="211613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937">
                                            <p:txEl>
                                              <p:pRg st="0" end="0"/>
                                            </p:txEl>
                                          </p:spTgt>
                                        </p:tgtEl>
                                        <p:attrNameLst>
                                          <p:attrName>style.visibility</p:attrName>
                                        </p:attrNameLst>
                                      </p:cBhvr>
                                      <p:to>
                                        <p:strVal val="visible"/>
                                      </p:to>
                                    </p:set>
                                    <p:anim calcmode="lin" valueType="num">
                                      <p:cBhvr additive="base">
                                        <p:cTn id="17" dur="500" fill="hold"/>
                                        <p:tgtEl>
                                          <p:spTgt spid="3993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9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9937">
                                            <p:txEl>
                                              <p:pRg st="1" end="1"/>
                                            </p:txEl>
                                          </p:spTgt>
                                        </p:tgtEl>
                                        <p:attrNameLst>
                                          <p:attrName>style.visibility</p:attrName>
                                        </p:attrNameLst>
                                      </p:cBhvr>
                                      <p:to>
                                        <p:strVal val="visible"/>
                                      </p:to>
                                    </p:set>
                                    <p:anim calcmode="lin" valueType="num">
                                      <p:cBhvr additive="base">
                                        <p:cTn id="23" dur="500" fill="hold"/>
                                        <p:tgtEl>
                                          <p:spTgt spid="3993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9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37">
                                            <p:txEl>
                                              <p:pRg st="2" end="2"/>
                                            </p:txEl>
                                          </p:spTgt>
                                        </p:tgtEl>
                                        <p:attrNameLst>
                                          <p:attrName>style.visibility</p:attrName>
                                        </p:attrNameLst>
                                      </p:cBhvr>
                                      <p:to>
                                        <p:strVal val="visible"/>
                                      </p:to>
                                    </p:set>
                                    <p:anim calcmode="lin" valueType="num">
                                      <p:cBhvr additive="base">
                                        <p:cTn id="29" dur="500" fill="hold"/>
                                        <p:tgtEl>
                                          <p:spTgt spid="3993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9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37">
                                            <p:txEl>
                                              <p:pRg st="3" end="3"/>
                                            </p:txEl>
                                          </p:spTgt>
                                        </p:tgtEl>
                                        <p:attrNameLst>
                                          <p:attrName>style.visibility</p:attrName>
                                        </p:attrNameLst>
                                      </p:cBhvr>
                                      <p:to>
                                        <p:strVal val="visible"/>
                                      </p:to>
                                    </p:set>
                                    <p:anim calcmode="lin" valueType="num">
                                      <p:cBhvr additive="base">
                                        <p:cTn id="35" dur="500" fill="hold"/>
                                        <p:tgtEl>
                                          <p:spTgt spid="3993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9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37">
                                            <p:txEl>
                                              <p:pRg st="4" end="4"/>
                                            </p:txEl>
                                          </p:spTgt>
                                        </p:tgtEl>
                                        <p:attrNameLst>
                                          <p:attrName>style.visibility</p:attrName>
                                        </p:attrNameLst>
                                      </p:cBhvr>
                                      <p:to>
                                        <p:strVal val="visible"/>
                                      </p:to>
                                    </p:set>
                                    <p:anim calcmode="lin" valueType="num">
                                      <p:cBhvr additive="base">
                                        <p:cTn id="41" dur="500" fill="hold"/>
                                        <p:tgtEl>
                                          <p:spTgt spid="3993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9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37">
                                            <p:txEl>
                                              <p:pRg st="5" end="5"/>
                                            </p:txEl>
                                          </p:spTgt>
                                        </p:tgtEl>
                                        <p:attrNameLst>
                                          <p:attrName>style.visibility</p:attrName>
                                        </p:attrNameLst>
                                      </p:cBhvr>
                                      <p:to>
                                        <p:strVal val="visible"/>
                                      </p:to>
                                    </p:set>
                                    <p:anim calcmode="lin" valueType="num">
                                      <p:cBhvr additive="base">
                                        <p:cTn id="47" dur="500" fill="hold"/>
                                        <p:tgtEl>
                                          <p:spTgt spid="3993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93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noChangeArrowheads="1"/>
          </p:cNvPicPr>
          <p:nvPr/>
        </p:nvPicPr>
        <p:blipFill>
          <a:blip r:embed="rId2"/>
          <a:srcRect/>
          <a:stretch>
            <a:fillRect/>
          </a:stretch>
        </p:blipFill>
        <p:spPr bwMode="auto">
          <a:xfrm flipH="1">
            <a:off x="6013450" y="906463"/>
            <a:ext cx="3856038"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1" name="内容占位符 2"/>
          <p:cNvSpPr>
            <a:spLocks noGrp="1" noChangeArrowheads="1"/>
          </p:cNvSpPr>
          <p:nvPr>
            <p:ph idx="1"/>
          </p:nvPr>
        </p:nvSpPr>
        <p:spPr>
          <a:xfrm>
            <a:off x="2152650" y="1182688"/>
            <a:ext cx="7886700" cy="3576637"/>
          </a:xfrm>
        </p:spPr>
        <p:txBody>
          <a:bodyPr lIns="68580" tIns="34290" rIns="68580" bIns="34290"/>
          <a:lstStyle/>
          <a:p>
            <a:pPr marL="0" indent="0" algn="ctr">
              <a:lnSpc>
                <a:spcPct val="12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父亲的风采不再依然</a:t>
            </a:r>
          </a:p>
          <a:p>
            <a:pPr marL="0" indent="0" algn="ctr">
              <a:lnSpc>
                <a:spcPct val="12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逝去的痕迹盖满了遍地枯叶</a:t>
            </a:r>
          </a:p>
          <a:p>
            <a:pPr marL="0" indent="0" algn="ctr">
              <a:lnSpc>
                <a:spcPct val="12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萋萋芳草早已销声匿迹</a:t>
            </a:r>
          </a:p>
          <a:p>
            <a:pPr marL="0" indent="0" algn="ctr">
              <a:lnSpc>
                <a:spcPct val="12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岁月</a:t>
            </a:r>
          </a:p>
          <a:p>
            <a:pPr marL="0" indent="0" algn="ctr">
              <a:lnSpc>
                <a:spcPct val="12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何故如此匆匆呢</a:t>
            </a:r>
          </a:p>
          <a:p>
            <a:pPr marL="0" indent="0" algn="ctr">
              <a:lnSpc>
                <a:spcPct val="120000"/>
              </a:lnSpc>
              <a:buFont typeface="Webdings" panose="05030102010509060703" pitchFamily="18" charset="2"/>
              <a:buNone/>
            </a:pPr>
            <a:r>
              <a:rPr lang="zh-CN" altLang="zh-CN" sz="2400" smtClean="0">
                <a:latin typeface="楷体" panose="02010609060101010101" pitchFamily="49" charset="-122"/>
                <a:ea typeface="楷体" panose="02010609060101010101" pitchFamily="49" charset="-122"/>
              </a:rPr>
              <a:t>……</a:t>
            </a:r>
          </a:p>
        </p:txBody>
      </p:sp>
      <p:pic>
        <p:nvPicPr>
          <p:cNvPr id="3" name="图片 2"/>
          <p:cNvPicPr>
            <a:picLocks noChangeAspect="1" noChangeArrowheads="1"/>
          </p:cNvPicPr>
          <p:nvPr/>
        </p:nvPicPr>
        <p:blipFill>
          <a:blip r:embed="rId3" cstate="email"/>
          <a:srcRect/>
          <a:stretch>
            <a:fillRect/>
          </a:stretch>
        </p:blipFill>
        <p:spPr bwMode="auto">
          <a:xfrm>
            <a:off x="2152650" y="3382963"/>
            <a:ext cx="22225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1">
                                            <p:txEl>
                                              <p:pRg st="0" end="0"/>
                                            </p:txEl>
                                          </p:spTgt>
                                        </p:tgtEl>
                                        <p:attrNameLst>
                                          <p:attrName>style.visibility</p:attrName>
                                        </p:attrNameLst>
                                      </p:cBhvr>
                                      <p:to>
                                        <p:strVal val="visible"/>
                                      </p:to>
                                    </p:set>
                                    <p:anim calcmode="lin" valueType="num">
                                      <p:cBhvr additive="base">
                                        <p:cTn id="12" dur="500" fill="hold"/>
                                        <p:tgtEl>
                                          <p:spTgt spid="4096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61">
                                            <p:txEl>
                                              <p:pRg st="1" end="1"/>
                                            </p:txEl>
                                          </p:spTgt>
                                        </p:tgtEl>
                                        <p:attrNameLst>
                                          <p:attrName>style.visibility</p:attrName>
                                        </p:attrNameLst>
                                      </p:cBhvr>
                                      <p:to>
                                        <p:strVal val="visible"/>
                                      </p:to>
                                    </p:set>
                                    <p:anim calcmode="lin" valueType="num">
                                      <p:cBhvr additive="base">
                                        <p:cTn id="18" dur="500" fill="hold"/>
                                        <p:tgtEl>
                                          <p:spTgt spid="4096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61">
                                            <p:txEl>
                                              <p:pRg st="2" end="2"/>
                                            </p:txEl>
                                          </p:spTgt>
                                        </p:tgtEl>
                                        <p:attrNameLst>
                                          <p:attrName>style.visibility</p:attrName>
                                        </p:attrNameLst>
                                      </p:cBhvr>
                                      <p:to>
                                        <p:strVal val="visible"/>
                                      </p:to>
                                    </p:set>
                                    <p:anim calcmode="lin" valueType="num">
                                      <p:cBhvr additive="base">
                                        <p:cTn id="24" dur="500" fill="hold"/>
                                        <p:tgtEl>
                                          <p:spTgt spid="4096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61">
                                            <p:txEl>
                                              <p:pRg st="3" end="3"/>
                                            </p:txEl>
                                          </p:spTgt>
                                        </p:tgtEl>
                                        <p:attrNameLst>
                                          <p:attrName>style.visibility</p:attrName>
                                        </p:attrNameLst>
                                      </p:cBhvr>
                                      <p:to>
                                        <p:strVal val="visible"/>
                                      </p:to>
                                    </p:set>
                                    <p:anim calcmode="lin" valueType="num">
                                      <p:cBhvr additive="base">
                                        <p:cTn id="30" dur="500" fill="hold"/>
                                        <p:tgtEl>
                                          <p:spTgt spid="4096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61">
                                            <p:txEl>
                                              <p:pRg st="4" end="4"/>
                                            </p:txEl>
                                          </p:spTgt>
                                        </p:tgtEl>
                                        <p:attrNameLst>
                                          <p:attrName>style.visibility</p:attrName>
                                        </p:attrNameLst>
                                      </p:cBhvr>
                                      <p:to>
                                        <p:strVal val="visible"/>
                                      </p:to>
                                    </p:set>
                                    <p:anim calcmode="lin" valueType="num">
                                      <p:cBhvr additive="base">
                                        <p:cTn id="36" dur="500" fill="hold"/>
                                        <p:tgtEl>
                                          <p:spTgt spid="4096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61">
                                            <p:txEl>
                                              <p:pRg st="5" end="5"/>
                                            </p:txEl>
                                          </p:spTgt>
                                        </p:tgtEl>
                                        <p:attrNameLst>
                                          <p:attrName>style.visibility</p:attrName>
                                        </p:attrNameLst>
                                      </p:cBhvr>
                                      <p:to>
                                        <p:strVal val="visible"/>
                                      </p:to>
                                    </p:set>
                                    <p:anim calcmode="lin" valueType="num">
                                      <p:cBhvr additive="base">
                                        <p:cTn id="42" dur="500" fill="hold"/>
                                        <p:tgtEl>
                                          <p:spTgt spid="4096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heckerboard(across)">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noChangeArrowheads="1"/>
          </p:cNvSpPr>
          <p:nvPr>
            <p:ph idx="1"/>
          </p:nvPr>
        </p:nvSpPr>
        <p:spPr>
          <a:xfrm>
            <a:off x="2079625" y="2041525"/>
            <a:ext cx="8069263" cy="4338638"/>
          </a:xfrm>
        </p:spPr>
        <p:txBody>
          <a:bodyPr lIns="68580" tIns="34290" rIns="68580" bIns="34290"/>
          <a:lstStyle/>
          <a:p>
            <a:pPr marL="0" indent="0">
              <a:lnSpc>
                <a:spcPts val="4000"/>
              </a:lnSpc>
              <a:spcBef>
                <a:spcPct val="0"/>
              </a:spcBef>
              <a:buFont typeface="Webdings" panose="05030102010509060703" pitchFamily="18" charset="2"/>
              <a:buNone/>
            </a:pPr>
            <a:r>
              <a:rPr lang="zh-CN" altLang="zh-CN" sz="2400" smtClean="0">
                <a:latin typeface="宋体" panose="02010600030101010101" pitchFamily="2" charset="-122"/>
                <a:ea typeface="微软雅黑" panose="020B0503020204020204" charset="-122"/>
              </a:rPr>
              <a:t>    文中的父亲是一位伟大而可敬的父亲，因为他在一无所有的背景下用双手创造了自己的家园</a:t>
            </a:r>
            <a:r>
              <a:rPr lang="zh-CN" altLang="zh-CN" sz="2400" smtClean="0">
                <a:latin typeface="Arial Unicode MS" charset="-122"/>
                <a:ea typeface="微软雅黑" panose="020B0503020204020204" charset="-122"/>
              </a:rPr>
              <a:t>——</a:t>
            </a:r>
            <a:r>
              <a:rPr lang="zh-CN" altLang="zh-CN" sz="2400" smtClean="0">
                <a:latin typeface="宋体" panose="02010600030101010101" pitchFamily="2" charset="-122"/>
                <a:ea typeface="微软雅黑" panose="020B0503020204020204" charset="-122"/>
              </a:rPr>
              <a:t>这既是他的物质家园，也是他的精神家园。父亲当然不会意识到，正是这样的精神，艰难地推动着社会的发展。父亲的一生是典型的中国农民奋斗不止的一生，他的生命是卑微的，但绝不是失败的。以父亲为代表的这些一无所有但依旧艰苦创业的草根阶层，正是中国的筋骨和脊梁，中华民族也正是在这种坚韧精神的支撑下才繁衍不息的。我们要学习父亲的创业精神，更要思考父亲以及中国农民的命运问题。</a:t>
            </a:r>
          </a:p>
        </p:txBody>
      </p:sp>
      <p:sp>
        <p:nvSpPr>
          <p:cNvPr id="60" name="圆角矩形 59"/>
          <p:cNvSpPr/>
          <p:nvPr/>
        </p:nvSpPr>
        <p:spPr>
          <a:xfrm>
            <a:off x="2122488" y="1287463"/>
            <a:ext cx="2166937" cy="492125"/>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43011" name="文本框 60"/>
          <p:cNvSpPr txBox="1">
            <a:spLocks noChangeArrowheads="1"/>
          </p:cNvSpPr>
          <p:nvPr/>
        </p:nvSpPr>
        <p:spPr bwMode="auto">
          <a:xfrm>
            <a:off x="2614613" y="1260475"/>
            <a:ext cx="1441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总  结</a:t>
            </a:r>
          </a:p>
        </p:txBody>
      </p:sp>
      <p:pic>
        <p:nvPicPr>
          <p:cNvPr id="43012" name="图片 70" descr="咨询总结"/>
          <p:cNvPicPr>
            <a:picLocks noChangeAspect="1" noChangeArrowheads="1"/>
          </p:cNvPicPr>
          <p:nvPr/>
        </p:nvPicPr>
        <p:blipFill>
          <a:blip r:embed="rId2" cstate="email"/>
          <a:srcRect/>
          <a:stretch>
            <a:fillRect/>
          </a:stretch>
        </p:blipFill>
        <p:spPr bwMode="auto">
          <a:xfrm>
            <a:off x="2079625" y="1208088"/>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Effect transition="in" filter="diamond(in)">
                                      <p:cBhvr>
                                        <p:cTn id="7" dur="2000"/>
                                        <p:tgtEl>
                                          <p:spTgt spid="41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内容占位符 2"/>
          <p:cNvSpPr>
            <a:spLocks noGrp="1" noChangeArrowheads="1"/>
          </p:cNvSpPr>
          <p:nvPr>
            <p:ph idx="1"/>
          </p:nvPr>
        </p:nvSpPr>
        <p:spPr>
          <a:xfrm>
            <a:off x="2471738" y="2506663"/>
            <a:ext cx="7783512" cy="3949700"/>
          </a:xfrm>
        </p:spPr>
        <p:txBody>
          <a:bodyPr lIns="68580" tIns="34290" rIns="68580" bIns="34290"/>
          <a:lstStyle/>
          <a:p>
            <a:pPr marL="0" indent="0">
              <a:lnSpc>
                <a:spcPts val="4000"/>
              </a:lnSpc>
              <a:spcBef>
                <a:spcPts val="700"/>
              </a:spcBef>
              <a:buFont typeface="Webdings" panose="05030102010509060703" pitchFamily="18" charset="2"/>
              <a:buNone/>
            </a:pPr>
            <a:r>
              <a:rPr lang="en-US" altLang="zh-CN" sz="2400" smtClean="0">
                <a:latin typeface="宋体" panose="02010600030101010101" pitchFamily="2" charset="-122"/>
                <a:ea typeface="微软雅黑" panose="020B0503020204020204" charset="-122"/>
              </a:rPr>
              <a:t>  </a:t>
            </a:r>
            <a:r>
              <a:rPr lang="zh-CN" altLang="en-US" sz="2400" smtClean="0">
                <a:latin typeface="宋体" panose="02010600030101010101" pitchFamily="2" charset="-122"/>
                <a:ea typeface="微软雅黑" panose="020B0503020204020204" charset="-122"/>
              </a:rPr>
              <a:t>开端：父亲觉得自家台阶低，</a:t>
            </a:r>
          </a:p>
          <a:p>
            <a:pPr marL="0" indent="0">
              <a:buFont typeface="Webdings" panose="05030102010509060703" pitchFamily="18" charset="2"/>
              <a:buNone/>
            </a:pPr>
            <a:r>
              <a:rPr lang="zh-CN" altLang="en-US" sz="2400" smtClean="0">
                <a:latin typeface="宋体" panose="02010600030101010101" pitchFamily="2" charset="-122"/>
                <a:ea typeface="微软雅黑" panose="020B0503020204020204" charset="-122"/>
              </a:rPr>
              <a:t>        要造有台阶的新屋</a:t>
            </a:r>
            <a:r>
              <a:rPr lang="en-US" altLang="zh-CN" sz="2400" smtClean="0">
                <a:latin typeface="微软雅黑" panose="020B0503020204020204" charset="-122"/>
                <a:ea typeface="微软雅黑" panose="020B0503020204020204" charset="-122"/>
              </a:rPr>
              <a:t>——</a:t>
            </a:r>
            <a:r>
              <a:rPr lang="zh-CN" altLang="en-US" sz="2400" smtClean="0">
                <a:latin typeface="宋体" panose="02010600030101010101" pitchFamily="2" charset="-122"/>
                <a:ea typeface="微软雅黑" panose="020B0503020204020204" charset="-122"/>
              </a:rPr>
              <a:t>有理想、要强</a:t>
            </a:r>
          </a:p>
          <a:p>
            <a:pPr marL="0" indent="0">
              <a:buFont typeface="Webdings" panose="05030102010509060703" pitchFamily="18" charset="2"/>
              <a:buNone/>
            </a:pPr>
            <a:r>
              <a:rPr lang="zh-CN" altLang="en-US" sz="2400" smtClean="0">
                <a:latin typeface="宋体" panose="02010600030101010101" pitchFamily="2" charset="-122"/>
                <a:ea typeface="微软雅黑" panose="020B0503020204020204" charset="-122"/>
              </a:rPr>
              <a:t>  发展：父亲开始漫长的准备工作</a:t>
            </a:r>
            <a:r>
              <a:rPr lang="en-US" altLang="zh-CN" sz="2400" smtClean="0">
                <a:latin typeface="微软雅黑" panose="020B0503020204020204" charset="-122"/>
                <a:ea typeface="微软雅黑" panose="020B0503020204020204" charset="-122"/>
              </a:rPr>
              <a:t>——</a:t>
            </a:r>
            <a:r>
              <a:rPr lang="zh-CN" altLang="en-US" sz="2400" smtClean="0">
                <a:latin typeface="宋体" panose="02010600030101010101" pitchFamily="2" charset="-122"/>
                <a:ea typeface="微软雅黑" panose="020B0503020204020204" charset="-122"/>
              </a:rPr>
              <a:t>坚韧不拔</a:t>
            </a:r>
          </a:p>
          <a:p>
            <a:pPr marL="0" indent="0">
              <a:buFont typeface="Webdings" panose="05030102010509060703" pitchFamily="18" charset="2"/>
              <a:buNone/>
            </a:pPr>
            <a:r>
              <a:rPr lang="zh-CN" altLang="en-US" sz="2400" smtClean="0">
                <a:latin typeface="宋体" panose="02010600030101010101" pitchFamily="2" charset="-122"/>
                <a:ea typeface="微软雅黑" panose="020B0503020204020204" charset="-122"/>
              </a:rPr>
              <a:t>  高潮：终于造起了有九级台阶的新屋</a:t>
            </a:r>
            <a:r>
              <a:rPr lang="en-US" altLang="zh-CN" sz="2400" smtClean="0">
                <a:latin typeface="微软雅黑" panose="020B0503020204020204" charset="-122"/>
                <a:ea typeface="微软雅黑" panose="020B0503020204020204" charset="-122"/>
              </a:rPr>
              <a:t>——</a:t>
            </a:r>
            <a:r>
              <a:rPr lang="zh-CN" altLang="en-US" sz="2400" smtClean="0">
                <a:latin typeface="宋体" panose="02010600030101010101" pitchFamily="2" charset="-122"/>
                <a:ea typeface="微软雅黑" panose="020B0503020204020204" charset="-122"/>
              </a:rPr>
              <a:t>谦卑、厚道</a:t>
            </a:r>
          </a:p>
          <a:p>
            <a:pPr marL="0" indent="0">
              <a:buFont typeface="Webdings" panose="05030102010509060703" pitchFamily="18" charset="2"/>
              <a:buNone/>
            </a:pPr>
            <a:r>
              <a:rPr lang="zh-CN" altLang="en-US" sz="2400" smtClean="0">
                <a:latin typeface="宋体" panose="02010600030101010101" pitchFamily="2" charset="-122"/>
                <a:ea typeface="微软雅黑" panose="020B0503020204020204" charset="-122"/>
              </a:rPr>
              <a:t>  结局：新屋落成，父亲人老了</a:t>
            </a:r>
            <a:r>
              <a:rPr lang="en-US" altLang="zh-CN" sz="2400" smtClean="0">
                <a:latin typeface="微软雅黑" panose="020B0503020204020204" charset="-122"/>
                <a:ea typeface="微软雅黑" panose="020B0503020204020204" charset="-122"/>
              </a:rPr>
              <a:t>——</a:t>
            </a:r>
            <a:r>
              <a:rPr lang="zh-CN" altLang="en-US" sz="2400" smtClean="0">
                <a:latin typeface="宋体" panose="02010600030101010101" pitchFamily="2" charset="-122"/>
                <a:ea typeface="微软雅黑" panose="020B0503020204020204" charset="-122"/>
              </a:rPr>
              <a:t>倔强</a:t>
            </a:r>
          </a:p>
        </p:txBody>
      </p:sp>
      <p:sp>
        <p:nvSpPr>
          <p:cNvPr id="76" name="圆角矩形 75"/>
          <p:cNvSpPr/>
          <p:nvPr/>
        </p:nvSpPr>
        <p:spPr>
          <a:xfrm>
            <a:off x="2112963" y="1203325"/>
            <a:ext cx="2386012"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pic>
        <p:nvPicPr>
          <p:cNvPr id="44035" name="图片 79" descr="结构索引"/>
          <p:cNvPicPr>
            <a:picLocks noChangeAspect="1" noChangeArrowheads="1"/>
          </p:cNvPicPr>
          <p:nvPr/>
        </p:nvPicPr>
        <p:blipFill>
          <a:blip r:embed="rId2" cstate="email"/>
          <a:srcRect/>
          <a:stretch>
            <a:fillRect/>
          </a:stretch>
        </p:blipFill>
        <p:spPr bwMode="auto">
          <a:xfrm>
            <a:off x="2074863" y="1157288"/>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文本框 80"/>
          <p:cNvSpPr txBox="1">
            <a:spLocks noChangeArrowheads="1"/>
          </p:cNvSpPr>
          <p:nvPr/>
        </p:nvSpPr>
        <p:spPr bwMode="auto">
          <a:xfrm>
            <a:off x="2614613" y="1160463"/>
            <a:ext cx="18843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结构图示</a:t>
            </a:r>
          </a:p>
        </p:txBody>
      </p:sp>
      <p:sp>
        <p:nvSpPr>
          <p:cNvPr id="44037" name="文本框 2"/>
          <p:cNvSpPr txBox="1">
            <a:spLocks noChangeArrowheads="1"/>
          </p:cNvSpPr>
          <p:nvPr/>
        </p:nvSpPr>
        <p:spPr bwMode="auto">
          <a:xfrm>
            <a:off x="2064385" y="2986088"/>
            <a:ext cx="55181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t>台   阶</a:t>
            </a:r>
          </a:p>
        </p:txBody>
      </p:sp>
      <p:sp>
        <p:nvSpPr>
          <p:cNvPr id="4" name="左大括号 3"/>
          <p:cNvSpPr/>
          <p:nvPr/>
        </p:nvSpPr>
        <p:spPr>
          <a:xfrm>
            <a:off x="2438400" y="2644775"/>
            <a:ext cx="342900" cy="20510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内容占位符 2"/>
          <p:cNvSpPr>
            <a:spLocks noGrp="1" noChangeArrowheads="1"/>
          </p:cNvSpPr>
          <p:nvPr>
            <p:ph idx="1"/>
          </p:nvPr>
        </p:nvSpPr>
        <p:spPr>
          <a:xfrm>
            <a:off x="2143125" y="2020888"/>
            <a:ext cx="7678738" cy="3541712"/>
          </a:xfrm>
        </p:spPr>
        <p:txBody>
          <a:bodyPr lIns="68580" tIns="34290" rIns="68580" bIns="34290"/>
          <a:lstStyle/>
          <a:p>
            <a:pPr marL="0" indent="0">
              <a:lnSpc>
                <a:spcPct val="130000"/>
              </a:lnSpc>
              <a:buFont typeface="Webdings" panose="05030102010509060703" pitchFamily="18" charset="2"/>
              <a:buNone/>
            </a:pPr>
            <a:r>
              <a:rPr lang="en-US" altLang="zh-CN" sz="2400" dirty="0" smtClean="0">
                <a:latin typeface="宋体" panose="02010600030101010101" pitchFamily="2" charset="-122"/>
                <a:ea typeface="微软雅黑" panose="020B0503020204020204" charset="-122"/>
              </a:rPr>
              <a:t>    </a:t>
            </a:r>
            <a:r>
              <a:rPr lang="zh-CN" altLang="zh-CN" sz="2400" dirty="0" smtClean="0">
                <a:latin typeface="宋体" panose="02010600030101010101" pitchFamily="2" charset="-122"/>
                <a:ea typeface="微软雅黑" panose="020B0503020204020204" charset="-122"/>
              </a:rPr>
              <a:t>本文于1988年发表于《上海文学》,当时改革开放使中国的农村发生了翻天覆地的变化,农民的思想也有了空前的变化,但是我国是农业大国,农业生产力还比较落后。这篇小说深沉地响着时代的呼唤——亿万农民的希望在于先进的生产力,以此迅速改变农村的面貌,结束老牛拉破车的日子。</a:t>
            </a:r>
          </a:p>
          <a:p>
            <a:pPr marL="0" indent="0">
              <a:buFont typeface="Webdings" panose="05030102010509060703" pitchFamily="18" charset="2"/>
              <a:buNone/>
            </a:pPr>
            <a:endParaRPr lang="zh-CN" altLang="en-US" sz="2400" dirty="0" smtClean="0">
              <a:latin typeface="宋体" panose="02010600030101010101" pitchFamily="2" charset="-122"/>
              <a:ea typeface="微软雅黑" panose="020B0503020204020204" charset="-122"/>
            </a:endParaRPr>
          </a:p>
        </p:txBody>
      </p:sp>
      <p:sp>
        <p:nvSpPr>
          <p:cNvPr id="19" name="圆角矩形 18"/>
          <p:cNvSpPr/>
          <p:nvPr/>
        </p:nvSpPr>
        <p:spPr>
          <a:xfrm>
            <a:off x="2097088" y="1216025"/>
            <a:ext cx="2322512"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11267" name="文本框 19"/>
          <p:cNvSpPr txBox="1">
            <a:spLocks noChangeArrowheads="1"/>
          </p:cNvSpPr>
          <p:nvPr/>
        </p:nvSpPr>
        <p:spPr bwMode="auto">
          <a:xfrm>
            <a:off x="2630488" y="1185863"/>
            <a:ext cx="2139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背景资料</a:t>
            </a:r>
          </a:p>
        </p:txBody>
      </p:sp>
      <p:pic>
        <p:nvPicPr>
          <p:cNvPr id="11268" name="图片 21" descr="背景"/>
          <p:cNvPicPr>
            <a:picLocks noChangeAspect="1" noChangeArrowheads="1"/>
          </p:cNvPicPr>
          <p:nvPr/>
        </p:nvPicPr>
        <p:blipFill>
          <a:blip r:embed="rId2" cstate="email"/>
          <a:srcRect/>
          <a:stretch>
            <a:fillRect/>
          </a:stretch>
        </p:blipFill>
        <p:spPr bwMode="auto">
          <a:xfrm>
            <a:off x="2097088" y="1204913"/>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
          <p:cNvPicPr>
            <a:picLocks noChangeAspect="1" noChangeArrowheads="1"/>
          </p:cNvPicPr>
          <p:nvPr/>
        </p:nvPicPr>
        <p:blipFill>
          <a:blip r:embed="rId3" cstate="email"/>
          <a:srcRect/>
          <a:stretch>
            <a:fillRect/>
          </a:stretch>
        </p:blipFill>
        <p:spPr bwMode="auto">
          <a:xfrm>
            <a:off x="4648199" y="4642536"/>
            <a:ext cx="396716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Effect transition="in" filter="blinds(horizontal)">
                                      <p:cBhvr>
                                        <p:cTn id="7" dur="500"/>
                                        <p:tgtEl>
                                          <p:spTgt spid="5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diamond(in)">
                                      <p:cBhvr>
                                        <p:cTn id="1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
          <p:cNvPicPr>
            <a:picLocks noChangeAspect="1" noChangeArrowheads="1"/>
          </p:cNvPicPr>
          <p:nvPr/>
        </p:nvPicPr>
        <p:blipFill>
          <a:blip r:embed="rId2"/>
          <a:srcRect/>
          <a:stretch>
            <a:fillRect/>
          </a:stretch>
        </p:blipFill>
        <p:spPr bwMode="auto">
          <a:xfrm>
            <a:off x="5329238" y="895350"/>
            <a:ext cx="460851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内容占位符 2"/>
          <p:cNvSpPr>
            <a:spLocks noGrp="1" noChangeArrowheads="1"/>
          </p:cNvSpPr>
          <p:nvPr>
            <p:ph idx="1"/>
          </p:nvPr>
        </p:nvSpPr>
        <p:spPr>
          <a:xfrm>
            <a:off x="2300288" y="1981200"/>
            <a:ext cx="7223125" cy="4351338"/>
          </a:xfrm>
        </p:spPr>
        <p:txBody>
          <a:bodyPr lIns="68580" tIns="34290" rIns="68580" bIns="34290"/>
          <a:lstStyle/>
          <a:p>
            <a:pPr marL="0" indent="0">
              <a:lnSpc>
                <a:spcPct val="150000"/>
              </a:lnSpc>
              <a:buFont typeface="Webdings" panose="05030102010509060703" pitchFamily="18" charset="2"/>
              <a:buNone/>
            </a:pPr>
            <a:r>
              <a:rPr lang="zh-CN" altLang="zh-CN" sz="2800" b="1" smtClean="0">
                <a:latin typeface="宋体" panose="02010600030101010101" pitchFamily="2" charset="-122"/>
                <a:ea typeface="微软雅黑" panose="020B0503020204020204" charset="-122"/>
              </a:rPr>
              <a:t>（1）订正字音</a:t>
            </a:r>
            <a:endParaRPr lang="zh-CN" altLang="zh-CN" sz="2800" smtClean="0">
              <a:latin typeface="宋体" panose="02010600030101010101" pitchFamily="2" charset="-122"/>
              <a:ea typeface="微软雅黑" panose="020B0503020204020204" charset="-122"/>
            </a:endParaRPr>
          </a:p>
          <a:p>
            <a:pPr marL="0" indent="0">
              <a:lnSpc>
                <a:spcPct val="150000"/>
              </a:lnSpc>
              <a:buFont typeface="Webdings" panose="05030102010509060703" pitchFamily="18" charset="2"/>
              <a:buNone/>
            </a:pPr>
            <a:r>
              <a:rPr lang="zh-CN" altLang="zh-CN" sz="2800" smtClean="0">
                <a:solidFill>
                  <a:srgbClr val="FF0000"/>
                </a:solidFill>
                <a:latin typeface="宋体" panose="02010600030101010101" pitchFamily="2" charset="-122"/>
                <a:ea typeface="微软雅黑" panose="020B0503020204020204" charset="-122"/>
              </a:rPr>
              <a:t>凹凼</a:t>
            </a:r>
            <a:r>
              <a:rPr lang="zh-CN" altLang="zh-CN" sz="2800" smtClean="0">
                <a:latin typeface="宋体" panose="02010600030101010101" pitchFamily="2" charset="-122"/>
                <a:ea typeface="微软雅黑" panose="020B0503020204020204" charset="-122"/>
              </a:rPr>
              <a:t>(āo d</a:t>
            </a:r>
            <a:r>
              <a:rPr lang="zh-CN" altLang="zh-CN" sz="2800" smtClean="0">
                <a:latin typeface="Arial Unicode MS" charset="-122"/>
                <a:ea typeface="微软雅黑" panose="020B0503020204020204" charset="-122"/>
              </a:rPr>
              <a:t>à</a:t>
            </a:r>
            <a:r>
              <a:rPr lang="zh-CN" altLang="zh-CN" sz="2800" smtClean="0">
                <a:latin typeface="宋体" panose="02010600030101010101" pitchFamily="2" charset="-122"/>
                <a:ea typeface="微软雅黑" panose="020B0503020204020204" charset="-122"/>
              </a:rPr>
              <a:t>nɡ)            </a:t>
            </a:r>
            <a:r>
              <a:rPr lang="zh-CN" altLang="zh-CN" sz="2800" smtClean="0">
                <a:solidFill>
                  <a:srgbClr val="FF0000"/>
                </a:solidFill>
                <a:latin typeface="宋体" panose="02010600030101010101" pitchFamily="2" charset="-122"/>
                <a:ea typeface="微软雅黑" panose="020B0503020204020204" charset="-122"/>
              </a:rPr>
              <a:t>涎</a:t>
            </a:r>
            <a:r>
              <a:rPr lang="zh-CN" altLang="zh-CN" sz="2800" smtClean="0">
                <a:latin typeface="宋体" panose="02010600030101010101" pitchFamily="2" charset="-122"/>
                <a:ea typeface="微软雅黑" panose="020B0503020204020204" charset="-122"/>
              </a:rPr>
              <a:t>水(xi</a:t>
            </a:r>
            <a:r>
              <a:rPr lang="zh-CN" altLang="zh-CN" sz="2800" smtClean="0">
                <a:latin typeface="Arial Unicode MS"/>
                <a:ea typeface="微软雅黑" panose="020B0503020204020204" charset="-122"/>
              </a:rPr>
              <a:t>á</a:t>
            </a:r>
            <a:r>
              <a:rPr lang="zh-CN" altLang="zh-CN" sz="2800" smtClean="0">
                <a:latin typeface="宋体" panose="02010600030101010101" pitchFamily="2" charset="-122"/>
                <a:ea typeface="微软雅黑" panose="020B0503020204020204" charset="-122"/>
              </a:rPr>
              <a:t>n)　          </a:t>
            </a:r>
            <a:r>
              <a:rPr lang="zh-CN" altLang="zh-CN" sz="2800" smtClean="0">
                <a:solidFill>
                  <a:srgbClr val="FF0000"/>
                </a:solidFill>
                <a:latin typeface="宋体" panose="02010600030101010101" pitchFamily="2" charset="-122"/>
                <a:ea typeface="微软雅黑" panose="020B0503020204020204" charset="-122"/>
              </a:rPr>
              <a:t>嵌</a:t>
            </a:r>
            <a:r>
              <a:rPr lang="zh-CN" altLang="zh-CN" sz="2800" smtClean="0">
                <a:latin typeface="宋体" panose="02010600030101010101" pitchFamily="2" charset="-122"/>
                <a:ea typeface="微软雅黑" panose="020B0503020204020204" charset="-122"/>
              </a:rPr>
              <a:t>(qi</a:t>
            </a:r>
            <a:r>
              <a:rPr lang="zh-CN" altLang="zh-CN" sz="2800" smtClean="0">
                <a:latin typeface="Arial Unicode MS" charset="-122"/>
                <a:ea typeface="微软雅黑" panose="020B0503020204020204" charset="-122"/>
              </a:rPr>
              <a:t>à</a:t>
            </a:r>
            <a:r>
              <a:rPr lang="zh-CN" altLang="zh-CN" sz="2800" smtClean="0">
                <a:latin typeface="宋体" panose="02010600030101010101" pitchFamily="2" charset="-122"/>
                <a:ea typeface="微软雅黑" panose="020B0503020204020204" charset="-122"/>
              </a:rPr>
              <a:t>n)                 </a:t>
            </a:r>
            <a:r>
              <a:rPr lang="zh-CN" altLang="zh-CN" sz="2800" smtClean="0">
                <a:solidFill>
                  <a:srgbClr val="FF0000"/>
                </a:solidFill>
                <a:latin typeface="宋体" panose="02010600030101010101" pitchFamily="2" charset="-122"/>
                <a:ea typeface="微软雅黑" panose="020B0503020204020204" charset="-122"/>
              </a:rPr>
              <a:t>淌</a:t>
            </a:r>
            <a:r>
              <a:rPr lang="zh-CN" altLang="zh-CN" sz="2800" smtClean="0">
                <a:latin typeface="宋体" panose="02010600030101010101" pitchFamily="2" charset="-122"/>
                <a:ea typeface="微软雅黑" panose="020B0503020204020204" charset="-122"/>
              </a:rPr>
              <a:t>(tǎnɡ)                 </a:t>
            </a:r>
          </a:p>
          <a:p>
            <a:pPr marL="0" indent="0">
              <a:lnSpc>
                <a:spcPct val="150000"/>
              </a:lnSpc>
              <a:buFont typeface="Webdings" panose="05030102010509060703" pitchFamily="18" charset="2"/>
              <a:buNone/>
            </a:pPr>
            <a:r>
              <a:rPr lang="zh-CN" altLang="zh-CN" sz="2800" smtClean="0">
                <a:solidFill>
                  <a:srgbClr val="FF0000"/>
                </a:solidFill>
                <a:latin typeface="宋体" panose="02010600030101010101" pitchFamily="2" charset="-122"/>
                <a:ea typeface="微软雅黑" panose="020B0503020204020204" charset="-122"/>
              </a:rPr>
              <a:t>揩</a:t>
            </a:r>
            <a:r>
              <a:rPr lang="zh-CN" altLang="zh-CN" sz="2800" smtClean="0">
                <a:latin typeface="宋体" panose="02010600030101010101" pitchFamily="2" charset="-122"/>
                <a:ea typeface="微软雅黑" panose="020B0503020204020204" charset="-122"/>
              </a:rPr>
              <a:t>(kāi)                  </a:t>
            </a:r>
            <a:r>
              <a:rPr lang="zh-CN" altLang="zh-CN" sz="2800" smtClean="0">
                <a:solidFill>
                  <a:srgbClr val="FF0000"/>
                </a:solidFill>
                <a:latin typeface="宋体" panose="02010600030101010101" pitchFamily="2" charset="-122"/>
                <a:ea typeface="微软雅黑" panose="020B0503020204020204" charset="-122"/>
              </a:rPr>
              <a:t>嘎</a:t>
            </a:r>
            <a:r>
              <a:rPr lang="zh-CN" altLang="zh-CN" sz="2800" smtClean="0">
                <a:latin typeface="宋体" panose="02010600030101010101" pitchFamily="2" charset="-122"/>
                <a:ea typeface="微软雅黑" panose="020B0503020204020204" charset="-122"/>
              </a:rPr>
              <a:t>嘎(ɡā)</a:t>
            </a:r>
          </a:p>
          <a:p>
            <a:pPr marL="0" indent="0">
              <a:lnSpc>
                <a:spcPct val="150000"/>
              </a:lnSpc>
              <a:buFont typeface="Webdings" panose="05030102010509060703" pitchFamily="18" charset="2"/>
              <a:buNone/>
            </a:pPr>
            <a:r>
              <a:rPr lang="zh-CN" altLang="zh-CN" sz="2800" smtClean="0">
                <a:solidFill>
                  <a:srgbClr val="FF0000"/>
                </a:solidFill>
                <a:latin typeface="宋体" panose="02010600030101010101" pitchFamily="2" charset="-122"/>
                <a:ea typeface="微软雅黑" panose="020B0503020204020204" charset="-122"/>
              </a:rPr>
              <a:t>筹</a:t>
            </a:r>
            <a:r>
              <a:rPr lang="zh-CN" altLang="zh-CN" sz="2800" smtClean="0">
                <a:latin typeface="宋体" panose="02010600030101010101" pitchFamily="2" charset="-122"/>
                <a:ea typeface="微软雅黑" panose="020B0503020204020204" charset="-122"/>
              </a:rPr>
              <a:t>划(ch</a:t>
            </a:r>
            <a:r>
              <a:rPr lang="zh-CN" altLang="zh-CN" sz="2800" smtClean="0">
                <a:latin typeface="Arial Unicode MS"/>
                <a:ea typeface="微软雅黑" panose="020B0503020204020204" charset="-122"/>
              </a:rPr>
              <a:t>ó</a:t>
            </a:r>
            <a:r>
              <a:rPr lang="zh-CN" altLang="zh-CN" sz="2800" smtClean="0">
                <a:latin typeface="宋体" panose="02010600030101010101" pitchFamily="2" charset="-122"/>
                <a:ea typeface="微软雅黑" panose="020B0503020204020204" charset="-122"/>
              </a:rPr>
              <a:t>u)               </a:t>
            </a:r>
            <a:r>
              <a:rPr lang="zh-CN" altLang="zh-CN" sz="2800" smtClean="0">
                <a:solidFill>
                  <a:srgbClr val="FF0000"/>
                </a:solidFill>
                <a:latin typeface="宋体" panose="02010600030101010101" pitchFamily="2" charset="-122"/>
                <a:ea typeface="微软雅黑" panose="020B0503020204020204" charset="-122"/>
              </a:rPr>
              <a:t>黏</a:t>
            </a:r>
            <a:r>
              <a:rPr lang="zh-CN" altLang="zh-CN" sz="2800" smtClean="0">
                <a:latin typeface="宋体" panose="02010600030101010101" pitchFamily="2" charset="-122"/>
                <a:ea typeface="微软雅黑" panose="020B0503020204020204" charset="-122"/>
              </a:rPr>
              <a:t>性(ni</a:t>
            </a:r>
            <a:r>
              <a:rPr lang="zh-CN" altLang="zh-CN" sz="2800" smtClean="0">
                <a:latin typeface="Arial Unicode MS"/>
                <a:ea typeface="微软雅黑" panose="020B0503020204020204" charset="-122"/>
              </a:rPr>
              <a:t>á</a:t>
            </a:r>
            <a:r>
              <a:rPr lang="zh-CN" altLang="zh-CN" sz="2800" smtClean="0">
                <a:latin typeface="宋体" panose="02010600030101010101" pitchFamily="2" charset="-122"/>
                <a:ea typeface="微软雅黑" panose="020B0503020204020204" charset="-122"/>
              </a:rPr>
              <a:t>n)             </a:t>
            </a:r>
            <a:r>
              <a:rPr lang="zh-CN" altLang="zh-CN" sz="2800" smtClean="0">
                <a:solidFill>
                  <a:srgbClr val="FF0000"/>
                </a:solidFill>
                <a:latin typeface="宋体" panose="02010600030101010101" pitchFamily="2" charset="-122"/>
                <a:ea typeface="微软雅黑" panose="020B0503020204020204" charset="-122"/>
              </a:rPr>
              <a:t>蹿</a:t>
            </a:r>
            <a:r>
              <a:rPr lang="zh-CN" altLang="zh-CN" sz="2800" smtClean="0">
                <a:latin typeface="宋体" panose="02010600030101010101" pitchFamily="2" charset="-122"/>
                <a:ea typeface="微软雅黑" panose="020B0503020204020204" charset="-122"/>
              </a:rPr>
              <a:t>上(cuān)               </a:t>
            </a:r>
            <a:r>
              <a:rPr lang="zh-CN" altLang="zh-CN" sz="2800" smtClean="0">
                <a:solidFill>
                  <a:srgbClr val="FF0000"/>
                </a:solidFill>
                <a:latin typeface="宋体" panose="02010600030101010101" pitchFamily="2" charset="-122"/>
                <a:ea typeface="微软雅黑" panose="020B0503020204020204" charset="-122"/>
              </a:rPr>
              <a:t>胯</a:t>
            </a:r>
            <a:r>
              <a:rPr lang="zh-CN" altLang="zh-CN" sz="2800" smtClean="0">
                <a:latin typeface="宋体" panose="02010600030101010101" pitchFamily="2" charset="-122"/>
                <a:ea typeface="微软雅黑" panose="020B0503020204020204" charset="-122"/>
              </a:rPr>
              <a:t>骨(ku</a:t>
            </a:r>
            <a:r>
              <a:rPr lang="zh-CN" altLang="zh-CN" sz="2800" smtClean="0">
                <a:latin typeface="Arial Unicode MS" charset="-122"/>
                <a:ea typeface="微软雅黑" panose="020B0503020204020204" charset="-122"/>
              </a:rPr>
              <a:t>à</a:t>
            </a:r>
            <a:r>
              <a:rPr lang="zh-CN" altLang="zh-CN" sz="2800" smtClean="0">
                <a:latin typeface="宋体" panose="02010600030101010101" pitchFamily="2" charset="-122"/>
                <a:ea typeface="微软雅黑" panose="020B0503020204020204" charset="-122"/>
              </a:rPr>
              <a:t>) </a:t>
            </a:r>
          </a:p>
        </p:txBody>
      </p:sp>
      <p:sp>
        <p:nvSpPr>
          <p:cNvPr id="28" name="圆角矩形 27"/>
          <p:cNvSpPr/>
          <p:nvPr/>
        </p:nvSpPr>
        <p:spPr>
          <a:xfrm>
            <a:off x="2166938" y="1268413"/>
            <a:ext cx="229552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12292" name="文本框 28"/>
          <p:cNvSpPr txBox="1">
            <a:spLocks noChangeArrowheads="1"/>
          </p:cNvSpPr>
          <p:nvPr/>
        </p:nvSpPr>
        <p:spPr bwMode="auto">
          <a:xfrm>
            <a:off x="2657475" y="1239838"/>
            <a:ext cx="220821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检查预习</a:t>
            </a:r>
          </a:p>
        </p:txBody>
      </p:sp>
      <p:pic>
        <p:nvPicPr>
          <p:cNvPr id="12293" name="图片 30" descr="清单"/>
          <p:cNvPicPr>
            <a:picLocks noChangeAspect="1" noChangeArrowheads="1"/>
          </p:cNvPicPr>
          <p:nvPr/>
        </p:nvPicPr>
        <p:blipFill>
          <a:blip r:embed="rId3" cstate="email"/>
          <a:srcRect/>
          <a:stretch>
            <a:fillRect/>
          </a:stretch>
        </p:blipFill>
        <p:spPr bwMode="auto">
          <a:xfrm>
            <a:off x="2176463" y="1246188"/>
            <a:ext cx="533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additive="base">
                                        <p:cTn id="25"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1"/>
          <p:cNvPicPr>
            <a:picLocks noChangeAspect="1" noChangeArrowheads="1"/>
          </p:cNvPicPr>
          <p:nvPr/>
        </p:nvPicPr>
        <p:blipFill>
          <a:blip r:embed="rId2"/>
          <a:srcRect/>
          <a:stretch>
            <a:fillRect/>
          </a:stretch>
        </p:blipFill>
        <p:spPr bwMode="auto">
          <a:xfrm>
            <a:off x="1943100" y="2000250"/>
            <a:ext cx="82534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内容占位符 2"/>
          <p:cNvSpPr>
            <a:spLocks noGrp="1" noChangeArrowheads="1"/>
          </p:cNvSpPr>
          <p:nvPr>
            <p:ph idx="1"/>
          </p:nvPr>
        </p:nvSpPr>
        <p:spPr>
          <a:xfrm>
            <a:off x="2373313" y="1300163"/>
            <a:ext cx="7666037" cy="2813050"/>
          </a:xfrm>
        </p:spPr>
        <p:txBody>
          <a:bodyPr/>
          <a:lstStyle/>
          <a:p>
            <a:pPr marL="0" indent="0">
              <a:lnSpc>
                <a:spcPct val="130000"/>
              </a:lnSpc>
              <a:buFont typeface="Webdings" panose="05030102010509060703" pitchFamily="18" charset="2"/>
              <a:buNone/>
            </a:pP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尴尬</a:t>
            </a:r>
            <a:r>
              <a:rPr lang="zh-CN" altLang="zh-CN" sz="2800" smtClean="0">
                <a:latin typeface="宋体" panose="02010600030101010101" pitchFamily="2" charset="-122"/>
                <a:ea typeface="微软雅黑" panose="020B0503020204020204" charset="-122"/>
                <a:sym typeface="宋体" panose="02010600030101010101" pitchFamily="2" charset="-122"/>
              </a:rPr>
              <a:t>(ɡān gà)           </a:t>
            </a: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撬</a:t>
            </a:r>
            <a:r>
              <a:rPr lang="zh-CN" altLang="zh-CN" sz="2800" smtClean="0">
                <a:latin typeface="宋体" panose="02010600030101010101" pitchFamily="2" charset="-122"/>
                <a:ea typeface="微软雅黑" panose="020B0503020204020204" charset="-122"/>
                <a:sym typeface="宋体" panose="02010600030101010101" pitchFamily="2" charset="-122"/>
              </a:rPr>
              <a:t>(qiào) </a:t>
            </a:r>
          </a:p>
          <a:p>
            <a:pPr marL="0" indent="0">
              <a:lnSpc>
                <a:spcPct val="130000"/>
              </a:lnSpc>
              <a:buFont typeface="Webdings" panose="05030102010509060703" pitchFamily="18" charset="2"/>
              <a:buNone/>
            </a:pP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晌</a:t>
            </a:r>
            <a:r>
              <a:rPr lang="zh-CN" altLang="zh-CN" sz="2800" smtClean="0">
                <a:latin typeface="宋体" panose="02010600030101010101" pitchFamily="2" charset="-122"/>
                <a:ea typeface="微软雅黑" panose="020B0503020204020204" charset="-122"/>
                <a:sym typeface="宋体" panose="02010600030101010101" pitchFamily="2" charset="-122"/>
              </a:rPr>
              <a:t>午(shǎnɡ)            </a:t>
            </a: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硌</a:t>
            </a:r>
            <a:r>
              <a:rPr lang="zh-CN" altLang="zh-CN" sz="2800" smtClean="0">
                <a:latin typeface="宋体" panose="02010600030101010101" pitchFamily="2" charset="-122"/>
                <a:ea typeface="微软雅黑" panose="020B0503020204020204" charset="-122"/>
                <a:sym typeface="宋体" panose="02010600030101010101" pitchFamily="2" charset="-122"/>
              </a:rPr>
              <a:t>(ɡè)                </a:t>
            </a: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舀</a:t>
            </a:r>
            <a:r>
              <a:rPr lang="zh-CN" altLang="zh-CN" sz="2800" smtClean="0">
                <a:latin typeface="宋体" panose="02010600030101010101" pitchFamily="2" charset="-122"/>
                <a:ea typeface="微软雅黑" panose="020B0503020204020204" charset="-122"/>
                <a:sym typeface="宋体" panose="02010600030101010101" pitchFamily="2" charset="-122"/>
              </a:rPr>
              <a:t>(yǎo)                </a:t>
            </a: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倔</a:t>
            </a:r>
            <a:r>
              <a:rPr lang="zh-CN" altLang="zh-CN" sz="2800" smtClean="0">
                <a:latin typeface="宋体" panose="02010600030101010101" pitchFamily="2" charset="-122"/>
                <a:ea typeface="微软雅黑" panose="020B0503020204020204" charset="-122"/>
                <a:sym typeface="宋体" panose="02010600030101010101" pitchFamily="2" charset="-122"/>
              </a:rPr>
              <a:t>(juè)                 </a:t>
            </a:r>
          </a:p>
          <a:p>
            <a:pPr marL="0" indent="0">
              <a:lnSpc>
                <a:spcPct val="130000"/>
              </a:lnSpc>
              <a:buFont typeface="Webdings" panose="05030102010509060703" pitchFamily="18" charset="2"/>
              <a:buNone/>
            </a:pPr>
            <a:r>
              <a:rPr lang="zh-CN" altLang="zh-CN" sz="2800" smtClean="0">
                <a:latin typeface="宋体" panose="02010600030101010101" pitchFamily="2" charset="-122"/>
                <a:ea typeface="微软雅黑" panose="020B0503020204020204" charset="-122"/>
                <a:sym typeface="宋体" panose="02010600030101010101" pitchFamily="2" charset="-122"/>
              </a:rPr>
              <a:t>头</a:t>
            </a: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颅</a:t>
            </a:r>
            <a:r>
              <a:rPr lang="zh-CN" altLang="zh-CN" sz="2800" smtClean="0">
                <a:latin typeface="宋体" panose="02010600030101010101" pitchFamily="2" charset="-122"/>
                <a:ea typeface="微软雅黑" panose="020B0503020204020204" charset="-122"/>
                <a:sym typeface="宋体" panose="02010600030101010101" pitchFamily="2" charset="-122"/>
              </a:rPr>
              <a:t>(lú)               庄稼</a:t>
            </a:r>
            <a:r>
              <a:rPr lang="zh-CN" altLang="zh-CN" sz="2800" smtClean="0">
                <a:solidFill>
                  <a:srgbClr val="FF0000"/>
                </a:solidFill>
                <a:latin typeface="宋体" panose="02010600030101010101" pitchFamily="2" charset="-122"/>
                <a:ea typeface="微软雅黑" panose="020B0503020204020204" charset="-122"/>
                <a:sym typeface="宋体" panose="02010600030101010101" pitchFamily="2" charset="-122"/>
              </a:rPr>
              <a:t>茬</a:t>
            </a:r>
            <a:r>
              <a:rPr lang="zh-CN" altLang="zh-CN" sz="2800" smtClean="0">
                <a:latin typeface="宋体" panose="02010600030101010101" pitchFamily="2" charset="-122"/>
                <a:ea typeface="微软雅黑" panose="020B0503020204020204" charset="-122"/>
                <a:sym typeface="宋体" panose="02010600030101010101" pitchFamily="2" charset="-122"/>
              </a:rPr>
              <a:t>(chá)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wipe(down)">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0">
                                            <p:txEl>
                                              <p:pRg st="0" end="0"/>
                                            </p:txEl>
                                          </p:spTgt>
                                        </p:tgtEl>
                                        <p:attrNameLst>
                                          <p:attrName>style.visibility</p:attrName>
                                        </p:attrNameLst>
                                      </p:cBhvr>
                                      <p:to>
                                        <p:strVal val="visible"/>
                                      </p:to>
                                    </p:set>
                                    <p:anim calcmode="lin" valueType="num">
                                      <p:cBhvr additive="base">
                                        <p:cTn id="12"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0">
                                            <p:txEl>
                                              <p:pRg st="1" end="1"/>
                                            </p:txEl>
                                          </p:spTgt>
                                        </p:tgtEl>
                                        <p:attrNameLst>
                                          <p:attrName>style.visibility</p:attrName>
                                        </p:attrNameLst>
                                      </p:cBhvr>
                                      <p:to>
                                        <p:strVal val="visible"/>
                                      </p:to>
                                    </p:set>
                                    <p:anim calcmode="lin" valueType="num">
                                      <p:cBhvr additive="base">
                                        <p:cTn id="18"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0">
                                            <p:txEl>
                                              <p:pRg st="2" end="2"/>
                                            </p:txEl>
                                          </p:spTgt>
                                        </p:tgtEl>
                                        <p:attrNameLst>
                                          <p:attrName>style.visibility</p:attrName>
                                        </p:attrNameLst>
                                      </p:cBhvr>
                                      <p:to>
                                        <p:strVal val="visible"/>
                                      </p:to>
                                    </p:set>
                                    <p:anim calcmode="lin" valueType="num">
                                      <p:cBhvr additive="base">
                                        <p:cTn id="24"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2"/>
          <p:cNvSpPr>
            <a:spLocks noGrp="1" noChangeArrowheads="1"/>
          </p:cNvSpPr>
          <p:nvPr>
            <p:ph idx="1"/>
          </p:nvPr>
        </p:nvSpPr>
        <p:spPr>
          <a:xfrm>
            <a:off x="2373313" y="1050925"/>
            <a:ext cx="7666037" cy="5508625"/>
          </a:xfrm>
        </p:spPr>
        <p:txBody>
          <a:bodyPr/>
          <a:lstStyle/>
          <a:p>
            <a:pPr marL="0" indent="0">
              <a:lnSpc>
                <a:spcPct val="120000"/>
              </a:lnSpc>
              <a:buFont typeface="Webdings" panose="05030102010509060703" pitchFamily="18" charset="2"/>
              <a:buNone/>
            </a:pPr>
            <a:r>
              <a:rPr lang="zh-CN" altLang="zh-CN" sz="2800" b="1" smtClean="0">
                <a:latin typeface="宋体" panose="02010600030101010101" pitchFamily="2" charset="-122"/>
                <a:ea typeface="微软雅黑" panose="020B0503020204020204" charset="-122"/>
                <a:sym typeface="宋体" panose="02010600030101010101" pitchFamily="2" charset="-122"/>
              </a:rPr>
              <a:t>（</a:t>
            </a:r>
            <a:r>
              <a:rPr lang="en-US" altLang="zh-CN" sz="2800" b="1" smtClean="0">
                <a:latin typeface="宋体" panose="02010600030101010101" pitchFamily="2" charset="-122"/>
                <a:ea typeface="微软雅黑" panose="020B0503020204020204" charset="-122"/>
                <a:sym typeface="宋体" panose="02010600030101010101" pitchFamily="2" charset="-122"/>
              </a:rPr>
              <a:t>2</a:t>
            </a:r>
            <a:r>
              <a:rPr lang="zh-CN" altLang="zh-CN" sz="2800" b="1" smtClean="0">
                <a:latin typeface="宋体" panose="02010600030101010101" pitchFamily="2" charset="-122"/>
                <a:ea typeface="微软雅黑" panose="020B0503020204020204" charset="-122"/>
                <a:sym typeface="宋体" panose="02010600030101010101" pitchFamily="2" charset="-122"/>
              </a:rPr>
              <a:t>）词语释义</a:t>
            </a:r>
            <a:endParaRPr lang="zh-CN" altLang="zh-CN" sz="2800" smtClean="0">
              <a:latin typeface="宋体" panose="02010600030101010101" pitchFamily="2" charset="-122"/>
              <a:ea typeface="微软雅黑" panose="020B0503020204020204" charset="-122"/>
              <a:sym typeface="宋体" panose="02010600030101010101" pitchFamily="2" charset="-122"/>
            </a:endParaRPr>
          </a:p>
          <a:p>
            <a:pPr marL="0" indent="0">
              <a:lnSpc>
                <a:spcPct val="12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涎水：</a:t>
            </a:r>
            <a:r>
              <a:rPr lang="zh-CN" altLang="zh-CN" sz="2800" smtClean="0">
                <a:latin typeface="宋体" panose="02010600030101010101" pitchFamily="2" charset="-122"/>
                <a:ea typeface="微软雅黑" panose="020B0503020204020204" charset="-122"/>
                <a:sym typeface="宋体" panose="02010600030101010101" pitchFamily="2" charset="-122"/>
              </a:rPr>
              <a:t>口水。</a:t>
            </a:r>
          </a:p>
          <a:p>
            <a:pPr marL="0" indent="0">
              <a:lnSpc>
                <a:spcPct val="12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自言自语：</a:t>
            </a:r>
            <a:r>
              <a:rPr lang="zh-CN" altLang="zh-CN" sz="2800" smtClean="0">
                <a:latin typeface="宋体" panose="02010600030101010101" pitchFamily="2" charset="-122"/>
                <a:ea typeface="微软雅黑" panose="020B0503020204020204" charset="-122"/>
                <a:sym typeface="宋体" panose="02010600030101010101" pitchFamily="2" charset="-122"/>
              </a:rPr>
              <a:t>自己跟自己说话；独自低声说话。</a:t>
            </a:r>
          </a:p>
          <a:p>
            <a:pPr marL="0" indent="0">
              <a:lnSpc>
                <a:spcPct val="12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戏称：</a:t>
            </a:r>
            <a:r>
              <a:rPr lang="zh-CN" altLang="zh-CN" sz="2800" smtClean="0">
                <a:latin typeface="宋体" panose="02010600030101010101" pitchFamily="2" charset="-122"/>
                <a:ea typeface="微软雅黑" panose="020B0503020204020204" charset="-122"/>
                <a:sym typeface="宋体" panose="02010600030101010101" pitchFamily="2" charset="-122"/>
              </a:rPr>
              <a:t>戏谑地称呼。</a:t>
            </a:r>
          </a:p>
          <a:p>
            <a:pPr marL="0" indent="0">
              <a:lnSpc>
                <a:spcPct val="12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低眉顺眼：</a:t>
            </a:r>
            <a:r>
              <a:rPr lang="zh-CN" altLang="zh-CN" sz="2800" smtClean="0">
                <a:latin typeface="宋体" panose="02010600030101010101" pitchFamily="2" charset="-122"/>
                <a:ea typeface="微软雅黑" panose="020B0503020204020204" charset="-122"/>
                <a:sym typeface="宋体" panose="02010600030101010101" pitchFamily="2" charset="-122"/>
              </a:rPr>
              <a:t>指低着眉头，两眼流露出顺从的神情。形容驯良、顺从的样子。</a:t>
            </a:r>
          </a:p>
          <a:p>
            <a:pPr marL="0" indent="0">
              <a:lnSpc>
                <a:spcPct val="12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微不足道：</a:t>
            </a:r>
            <a:r>
              <a:rPr lang="zh-CN" altLang="zh-CN" sz="2800" smtClean="0">
                <a:latin typeface="宋体" panose="02010600030101010101" pitchFamily="2" charset="-122"/>
                <a:ea typeface="微软雅黑" panose="020B0503020204020204" charset="-122"/>
                <a:sym typeface="宋体" panose="02010600030101010101" pitchFamily="2" charset="-122"/>
              </a:rPr>
              <a:t>非常渺小，不值得一提。</a:t>
            </a:r>
          </a:p>
          <a:p>
            <a:pPr marL="0" indent="0">
              <a:lnSpc>
                <a:spcPct val="12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筹划：</a:t>
            </a:r>
            <a:r>
              <a:rPr lang="zh-CN" altLang="zh-CN" sz="2800" smtClean="0">
                <a:latin typeface="宋体" panose="02010600030101010101" pitchFamily="2" charset="-122"/>
                <a:ea typeface="微软雅黑" panose="020B0503020204020204" charset="-122"/>
                <a:sym typeface="宋体" panose="02010600030101010101" pitchFamily="2" charset="-122"/>
              </a:rPr>
              <a:t>想办法；定计划。筹措。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 calcmode="lin" valueType="num">
                                      <p:cBhvr additive="base">
                                        <p:cTn id="7" dur="500" fill="hold"/>
                                        <p:tgtEl>
                                          <p:spTgt spid="8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3">
                                            <p:txEl>
                                              <p:pRg st="1" end="1"/>
                                            </p:txEl>
                                          </p:spTgt>
                                        </p:tgtEl>
                                        <p:attrNameLst>
                                          <p:attrName>style.visibility</p:attrName>
                                        </p:attrNameLst>
                                      </p:cBhvr>
                                      <p:to>
                                        <p:strVal val="visible"/>
                                      </p:to>
                                    </p:set>
                                    <p:anim calcmode="lin" valueType="num">
                                      <p:cBhvr additive="base">
                                        <p:cTn id="13" dur="500" fill="hold"/>
                                        <p:tgtEl>
                                          <p:spTgt spid="81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3">
                                            <p:txEl>
                                              <p:pRg st="2" end="2"/>
                                            </p:txEl>
                                          </p:spTgt>
                                        </p:tgtEl>
                                        <p:attrNameLst>
                                          <p:attrName>style.visibility</p:attrName>
                                        </p:attrNameLst>
                                      </p:cBhvr>
                                      <p:to>
                                        <p:strVal val="visible"/>
                                      </p:to>
                                    </p:set>
                                    <p:anim calcmode="lin" valueType="num">
                                      <p:cBhvr additive="base">
                                        <p:cTn id="19" dur="500" fill="hold"/>
                                        <p:tgtEl>
                                          <p:spTgt spid="81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3">
                                            <p:txEl>
                                              <p:pRg st="3" end="3"/>
                                            </p:txEl>
                                          </p:spTgt>
                                        </p:tgtEl>
                                        <p:attrNameLst>
                                          <p:attrName>style.visibility</p:attrName>
                                        </p:attrNameLst>
                                      </p:cBhvr>
                                      <p:to>
                                        <p:strVal val="visible"/>
                                      </p:to>
                                    </p:set>
                                    <p:anim calcmode="lin" valueType="num">
                                      <p:cBhvr additive="base">
                                        <p:cTn id="25" dur="500" fill="hold"/>
                                        <p:tgtEl>
                                          <p:spTgt spid="81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3">
                                            <p:txEl>
                                              <p:pRg st="4" end="4"/>
                                            </p:txEl>
                                          </p:spTgt>
                                        </p:tgtEl>
                                        <p:attrNameLst>
                                          <p:attrName>style.visibility</p:attrName>
                                        </p:attrNameLst>
                                      </p:cBhvr>
                                      <p:to>
                                        <p:strVal val="visible"/>
                                      </p:to>
                                    </p:set>
                                    <p:anim calcmode="lin" valueType="num">
                                      <p:cBhvr additive="base">
                                        <p:cTn id="31" dur="500" fill="hold"/>
                                        <p:tgtEl>
                                          <p:spTgt spid="81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3">
                                            <p:txEl>
                                              <p:pRg st="5" end="5"/>
                                            </p:txEl>
                                          </p:spTgt>
                                        </p:tgtEl>
                                        <p:attrNameLst>
                                          <p:attrName>style.visibility</p:attrName>
                                        </p:attrNameLst>
                                      </p:cBhvr>
                                      <p:to>
                                        <p:strVal val="visible"/>
                                      </p:to>
                                    </p:set>
                                    <p:anim calcmode="lin" valueType="num">
                                      <p:cBhvr additive="base">
                                        <p:cTn id="37" dur="500" fill="hold"/>
                                        <p:tgtEl>
                                          <p:spTgt spid="819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3">
                                            <p:txEl>
                                              <p:pRg st="6" end="6"/>
                                            </p:txEl>
                                          </p:spTgt>
                                        </p:tgtEl>
                                        <p:attrNameLst>
                                          <p:attrName>style.visibility</p:attrName>
                                        </p:attrNameLst>
                                      </p:cBhvr>
                                      <p:to>
                                        <p:strVal val="visible"/>
                                      </p:to>
                                    </p:set>
                                    <p:anim calcmode="lin" valueType="num">
                                      <p:cBhvr additive="base">
                                        <p:cTn id="43" dur="500" fill="hold"/>
                                        <p:tgtEl>
                                          <p:spTgt spid="819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noChangeArrowheads="1"/>
          </p:cNvSpPr>
          <p:nvPr>
            <p:ph idx="1"/>
          </p:nvPr>
        </p:nvSpPr>
        <p:spPr>
          <a:xfrm>
            <a:off x="2373313" y="1300163"/>
            <a:ext cx="7666037" cy="4570412"/>
          </a:xfrm>
        </p:spPr>
        <p:txBody>
          <a:bodyPr/>
          <a:lstStyle/>
          <a:p>
            <a:pPr marL="0" indent="0">
              <a:lnSpc>
                <a:spcPct val="15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尴尬：</a:t>
            </a:r>
            <a:r>
              <a:rPr lang="zh-CN" altLang="zh-CN" sz="2800" smtClean="0">
                <a:latin typeface="宋体" panose="02010600030101010101" pitchFamily="2" charset="-122"/>
                <a:ea typeface="微软雅黑" panose="020B0503020204020204" charset="-122"/>
                <a:sym typeface="宋体" panose="02010600030101010101" pitchFamily="2" charset="-122"/>
              </a:rPr>
              <a:t>(神色、态度)不自然。</a:t>
            </a:r>
          </a:p>
          <a:p>
            <a:pPr marL="0" indent="0">
              <a:lnSpc>
                <a:spcPct val="15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大庭广众：</a:t>
            </a:r>
            <a:r>
              <a:rPr lang="zh-CN" altLang="zh-CN" sz="2800" smtClean="0">
                <a:latin typeface="宋体" panose="02010600030101010101" pitchFamily="2" charset="-122"/>
                <a:ea typeface="微软雅黑" panose="020B0503020204020204" charset="-122"/>
                <a:sym typeface="宋体" panose="02010600030101010101" pitchFamily="2" charset="-122"/>
              </a:rPr>
              <a:t>人很多的公开场合。</a:t>
            </a:r>
          </a:p>
          <a:p>
            <a:pPr marL="0" indent="0">
              <a:lnSpc>
                <a:spcPct val="15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烦躁：</a:t>
            </a:r>
            <a:r>
              <a:rPr lang="zh-CN" altLang="zh-CN" sz="2800" smtClean="0">
                <a:latin typeface="宋体" panose="02010600030101010101" pitchFamily="2" charset="-122"/>
                <a:ea typeface="微软雅黑" panose="020B0503020204020204" charset="-122"/>
                <a:sym typeface="宋体" panose="02010600030101010101" pitchFamily="2" charset="-122"/>
              </a:rPr>
              <a:t>烦闷急躁。</a:t>
            </a:r>
          </a:p>
          <a:p>
            <a:pPr marL="0" indent="0">
              <a:lnSpc>
                <a:spcPct val="150000"/>
              </a:lnSpc>
              <a:buFont typeface="Webdings" panose="05030102010509060703" pitchFamily="18" charset="2"/>
              <a:buNone/>
            </a:pPr>
            <a:r>
              <a:rPr lang="zh-CN" altLang="zh-CN" sz="2800" b="1" smtClean="0">
                <a:solidFill>
                  <a:srgbClr val="FF0000"/>
                </a:solidFill>
                <a:latin typeface="宋体" panose="02010600030101010101" pitchFamily="2" charset="-122"/>
                <a:ea typeface="微软雅黑" panose="020B0503020204020204" charset="-122"/>
                <a:sym typeface="宋体" panose="02010600030101010101" pitchFamily="2" charset="-122"/>
              </a:rPr>
              <a:t>若有所失：</a:t>
            </a:r>
            <a:r>
              <a:rPr lang="zh-CN" altLang="zh-CN" sz="2800" smtClean="0">
                <a:latin typeface="宋体" panose="02010600030101010101" pitchFamily="2" charset="-122"/>
                <a:ea typeface="微软雅黑" panose="020B0503020204020204" charset="-122"/>
                <a:sym typeface="宋体" panose="02010600030101010101" pitchFamily="2" charset="-122"/>
              </a:rPr>
              <a:t>感觉好像丢掉了什么，形容心情怅惘。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additive="base">
                                        <p:cTn id="25"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2"/>
          <p:cNvSpPr>
            <a:spLocks noGrp="1" noChangeArrowheads="1"/>
          </p:cNvSpPr>
          <p:nvPr>
            <p:ph idx="1"/>
          </p:nvPr>
        </p:nvSpPr>
        <p:spPr>
          <a:xfrm>
            <a:off x="2374900" y="2235200"/>
            <a:ext cx="7640638" cy="987425"/>
          </a:xfrm>
        </p:spPr>
        <p:txBody>
          <a:bodyPr lIns="68580" tIns="34290" rIns="68580" bIns="34290"/>
          <a:lstStyle/>
          <a:p>
            <a:pPr marL="0" indent="0">
              <a:buFont typeface="Webdings" panose="05030102010509060703" pitchFamily="18" charset="2"/>
              <a:buNone/>
            </a:pPr>
            <a:r>
              <a:rPr lang="en-US" altLang="zh-CN" sz="2400" smtClean="0">
                <a:latin typeface="宋体" panose="02010600030101010101" pitchFamily="2" charset="-122"/>
                <a:ea typeface="微软雅黑" panose="020B0503020204020204" charset="-122"/>
                <a:sym typeface="宋体" panose="02010600030101010101" pitchFamily="2" charset="-122"/>
              </a:rPr>
              <a:t>  </a:t>
            </a:r>
            <a:r>
              <a:rPr lang="en-US" altLang="zh-CN" sz="2400" b="1" smtClean="0">
                <a:latin typeface="宋体" panose="02010600030101010101" pitchFamily="2" charset="-122"/>
                <a:ea typeface="微软雅黑" panose="020B0503020204020204" charset="-122"/>
                <a:sym typeface="宋体" panose="02010600030101010101" pitchFamily="2" charset="-122"/>
              </a:rPr>
              <a:t> </a:t>
            </a:r>
            <a:r>
              <a:rPr lang="zh-CN" altLang="zh-CN" sz="2400" b="1" smtClean="0">
                <a:latin typeface="宋体" panose="02010600030101010101" pitchFamily="2" charset="-122"/>
                <a:ea typeface="微软雅黑" panose="020B0503020204020204" charset="-122"/>
                <a:sym typeface="宋体" panose="02010600030101010101" pitchFamily="2" charset="-122"/>
              </a:rPr>
              <a:t> </a:t>
            </a:r>
            <a:r>
              <a:rPr lang="en-US" altLang="zh-CN" sz="2400" b="1" smtClean="0">
                <a:latin typeface="宋体" panose="02010600030101010101" pitchFamily="2" charset="-122"/>
                <a:ea typeface="微软雅黑" panose="020B0503020204020204" charset="-122"/>
                <a:sym typeface="宋体" panose="02010600030101010101" pitchFamily="2" charset="-122"/>
              </a:rPr>
              <a:t>1.</a:t>
            </a:r>
            <a:r>
              <a:rPr lang="zh-CN" altLang="zh-CN" sz="2400" b="1" smtClean="0">
                <a:latin typeface="宋体" panose="02010600030101010101" pitchFamily="2" charset="-122"/>
                <a:ea typeface="微软雅黑" panose="020B0503020204020204" charset="-122"/>
                <a:sym typeface="宋体" panose="02010600030101010101" pitchFamily="2" charset="-122"/>
              </a:rPr>
              <a:t>速读课文，概括文章内容。</a:t>
            </a:r>
          </a:p>
        </p:txBody>
      </p:sp>
      <p:sp>
        <p:nvSpPr>
          <p:cNvPr id="36" name="圆角矩形 35"/>
          <p:cNvSpPr/>
          <p:nvPr/>
        </p:nvSpPr>
        <p:spPr>
          <a:xfrm>
            <a:off x="2159000" y="1138238"/>
            <a:ext cx="234632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17411" name="文本框 36"/>
          <p:cNvSpPr txBox="1">
            <a:spLocks noChangeArrowheads="1"/>
          </p:cNvSpPr>
          <p:nvPr/>
        </p:nvSpPr>
        <p:spPr bwMode="auto">
          <a:xfrm>
            <a:off x="2649538" y="1109663"/>
            <a:ext cx="18573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整体感知</a:t>
            </a:r>
          </a:p>
        </p:txBody>
      </p:sp>
      <p:pic>
        <p:nvPicPr>
          <p:cNvPr id="17412" name="图片 38" descr="2列2行"/>
          <p:cNvPicPr>
            <a:picLocks noChangeAspect="1" noChangeArrowheads="1"/>
          </p:cNvPicPr>
          <p:nvPr/>
        </p:nvPicPr>
        <p:blipFill>
          <a:blip r:embed="rId2" cstate="email"/>
          <a:srcRect/>
          <a:stretch>
            <a:fillRect/>
          </a:stretch>
        </p:blipFill>
        <p:spPr bwMode="auto">
          <a:xfrm>
            <a:off x="2151063" y="1133475"/>
            <a:ext cx="519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文本框 1"/>
          <p:cNvSpPr txBox="1">
            <a:spLocks noChangeArrowheads="1"/>
          </p:cNvSpPr>
          <p:nvPr/>
        </p:nvSpPr>
        <p:spPr bwMode="auto">
          <a:xfrm>
            <a:off x="2501900" y="2886075"/>
            <a:ext cx="77628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父亲用一辈子的时间来造一栋有高台阶的新屋的故事。</a:t>
            </a:r>
          </a:p>
          <a:p>
            <a:pPr>
              <a:lnSpc>
                <a:spcPts val="4000"/>
              </a:lnSpc>
            </a:pPr>
            <a:endParaRPr lang="zh-CN" altLang="en-US" sz="2400">
              <a:solidFill>
                <a:srgbClr val="C00000"/>
              </a:solidFill>
              <a:latin typeface="楷体" panose="02010609060101010101" pitchFamily="49" charset="-122"/>
              <a:ea typeface="楷体" panose="02010609060101010101" pitchFamily="49" charset="-122"/>
            </a:endParaRPr>
          </a:p>
          <a:p>
            <a:pPr>
              <a:lnSpc>
                <a:spcPts val="4000"/>
              </a:lnSpc>
            </a:pPr>
            <a:endParaRPr lang="zh-CN" altLang="en-US" sz="2400">
              <a:solidFill>
                <a:srgbClr val="C00000"/>
              </a:solidFill>
              <a:latin typeface="楷体" panose="02010609060101010101" pitchFamily="49" charset="-122"/>
              <a:ea typeface="楷体" panose="02010609060101010101" pitchFamily="49" charset="-122"/>
            </a:endParaRPr>
          </a:p>
          <a:p>
            <a:pPr>
              <a:lnSpc>
                <a:spcPts val="4000"/>
              </a:lnSpc>
            </a:pPr>
            <a:endParaRPr lang="zh-CN" altLang="en-US" sz="2400">
              <a:solidFill>
                <a:srgbClr val="C00000"/>
              </a:solidFill>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p:pic>
        <p:nvPicPr>
          <p:cNvPr id="11270" name="图片 1"/>
          <p:cNvPicPr>
            <a:picLocks noChangeAspect="1" noChangeArrowheads="1"/>
          </p:cNvPicPr>
          <p:nvPr/>
        </p:nvPicPr>
        <p:blipFill>
          <a:blip r:embed="rId3" cstate="email"/>
          <a:srcRect/>
          <a:stretch>
            <a:fillRect/>
          </a:stretch>
        </p:blipFill>
        <p:spPr bwMode="auto">
          <a:xfrm>
            <a:off x="2551113" y="4454525"/>
            <a:ext cx="37782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2"/>
          <p:cNvPicPr>
            <a:picLocks noChangeAspect="1" noChangeArrowheads="1"/>
          </p:cNvPicPr>
          <p:nvPr/>
        </p:nvPicPr>
        <p:blipFill>
          <a:blip r:embed="rId4" cstate="email"/>
          <a:srcRect/>
          <a:stretch>
            <a:fillRect/>
          </a:stretch>
        </p:blipFill>
        <p:spPr bwMode="auto">
          <a:xfrm>
            <a:off x="6716713" y="3879850"/>
            <a:ext cx="3376612"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20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ox(in)">
                                      <p:cBhvr>
                                        <p:cTn id="12" dur="2000"/>
                                        <p:tgtEl>
                                          <p:spTgt spid="112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theme/theme1.xml><?xml version="1.0" encoding="utf-8"?>
<a:theme xmlns:a="http://schemas.openxmlformats.org/drawingml/2006/main" name="www.2ppt.com">
  <a:themeElements>
    <a:clrScheme name="自定义 1">
      <a:dk1>
        <a:srgbClr val="3F3F3F"/>
      </a:dk1>
      <a:lt1>
        <a:sysClr val="window" lastClr="FFFFFF"/>
      </a:lt1>
      <a:dk2>
        <a:srgbClr val="3F3F3F"/>
      </a:dk2>
      <a:lt2>
        <a:srgbClr val="FFFFFF"/>
      </a:lt2>
      <a:accent1>
        <a:srgbClr val="D3481D"/>
      </a:accent1>
      <a:accent2>
        <a:srgbClr val="EE9808"/>
      </a:accent2>
      <a:accent3>
        <a:srgbClr val="ECCC0A"/>
      </a:accent3>
      <a:accent4>
        <a:srgbClr val="D5E14B"/>
      </a:accent4>
      <a:accent5>
        <a:srgbClr val="62B56D"/>
      </a:accent5>
      <a:accent6>
        <a:srgbClr val="3E91D5"/>
      </a:accent6>
      <a:hlink>
        <a:srgbClr val="2998E3"/>
      </a:hlink>
      <a:folHlink>
        <a:srgbClr val="7F723D"/>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2817</Words>
  <Application>Microsoft Office PowerPoint</Application>
  <PresentationFormat>宽屏</PresentationFormat>
  <Paragraphs>120</Paragraphs>
  <Slides>35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 Unicode MS</vt:lpstr>
      <vt:lpstr>仿宋</vt:lpstr>
      <vt:lpstr>仿宋_GB2312</vt:lpstr>
      <vt:lpstr>黑体</vt:lpstr>
      <vt:lpstr>楷体</vt:lpstr>
      <vt:lpstr>楷体_GB2312</vt:lpstr>
      <vt:lpstr>宋体</vt:lpstr>
      <vt:lpstr>微软雅黑</vt:lpstr>
      <vt:lpstr>幼圆</vt:lpstr>
      <vt:lpstr>Arial</vt:lpstr>
      <vt:lpstr>Arial Black</vt:lpstr>
      <vt:lpstr>Calibri</vt:lpstr>
      <vt:lpstr>Webdings</vt:lpstr>
      <vt:lpstr>www.2ppt.com</vt:lpstr>
      <vt:lpstr>台  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2021-05-19T23:20:17Z</dcterms:created>
  <dcterms:modified xsi:type="dcterms:W3CDTF">2023-01-10T11:00:30Z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80B96B21545F44219344608ABCDA6CD5</vt:lpwstr>
  </property>
  <property fmtid="{A09F084E-AD41-489F-8076-AA5BE3082BCA}" pid="100">
    <vt:ui4>5</vt:ui4>
  </property>
  <property fmtid="{64440492-4C8B-11D1-8B70-080036B11A03}" pid="11">
    <vt:lpwstr>www.2ppt.com-爱PPT提供资源下载</vt:lpwstr>
  </property>
</Properties>
</file>