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0" r:id="rId2"/>
    <p:sldId id="350" r:id="rId3"/>
    <p:sldId id="353" r:id="rId4"/>
    <p:sldId id="354" r:id="rId5"/>
    <p:sldId id="370" r:id="rId6"/>
    <p:sldId id="355" r:id="rId7"/>
    <p:sldId id="371" r:id="rId8"/>
    <p:sldId id="372" r:id="rId9"/>
    <p:sldId id="373" r:id="rId10"/>
    <p:sldId id="375" r:id="rId11"/>
    <p:sldId id="376" r:id="rId12"/>
    <p:sldId id="374" r:id="rId13"/>
    <p:sldId id="377" r:id="rId14"/>
    <p:sldId id="357" r:id="rId15"/>
    <p:sldId id="356" r:id="rId16"/>
    <p:sldId id="360" r:id="rId17"/>
    <p:sldId id="361" r:id="rId18"/>
    <p:sldId id="362" r:id="rId19"/>
    <p:sldId id="358" r:id="rId20"/>
    <p:sldId id="368" r:id="rId21"/>
    <p:sldId id="33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D757"/>
    <a:srgbClr val="3EF5F8"/>
    <a:srgbClr val="9B13AB"/>
    <a:srgbClr val="08C9CC"/>
    <a:srgbClr val="CC89FC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6861" y="5710057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3317" y="-288759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561307" y="472617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8233"/>
            <a:ext cx="1907051" cy="1749643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0" y="207461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认识比</a:t>
            </a: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270261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584612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4697" y="1303300"/>
            <a:ext cx="38877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探究两者之间的关系</a:t>
            </a:r>
          </a:p>
        </p:txBody>
      </p:sp>
      <p:sp>
        <p:nvSpPr>
          <p:cNvPr id="8" name="矩形 7"/>
          <p:cNvSpPr/>
          <p:nvPr/>
        </p:nvSpPr>
        <p:spPr>
          <a:xfrm>
            <a:off x="1016178" y="2132762"/>
            <a:ext cx="24000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倍数关系</a:t>
            </a:r>
            <a:endParaRPr lang="zh-CN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1736091" y="3589021"/>
            <a:ext cx="211911" cy="1446659"/>
          </a:xfrm>
          <a:prstGeom prst="leftBrace">
            <a:avLst>
              <a:gd name="adj1" fmla="val 47328"/>
              <a:gd name="adj2" fmla="val 484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186927" y="3458012"/>
            <a:ext cx="186953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6÷3=2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151682" y="4249085"/>
            <a:ext cx="1904775" cy="1054824"/>
            <a:chOff x="2405681" y="4249084"/>
            <a:chExt cx="1904775" cy="1054824"/>
          </a:xfrm>
        </p:grpSpPr>
        <p:grpSp>
          <p:nvGrpSpPr>
            <p:cNvPr id="14" name="组合 11"/>
            <p:cNvGrpSpPr/>
            <p:nvPr/>
          </p:nvGrpSpPr>
          <p:grpSpPr>
            <a:xfrm>
              <a:off x="3676795" y="4249084"/>
              <a:ext cx="633661" cy="1054824"/>
              <a:chOff x="2954957" y="1039516"/>
              <a:chExt cx="633661" cy="1054824"/>
            </a:xfrm>
          </p:grpSpPr>
          <p:sp>
            <p:nvSpPr>
              <p:cNvPr id="15" name="TextBox 2"/>
              <p:cNvSpPr txBox="1"/>
              <p:nvPr/>
            </p:nvSpPr>
            <p:spPr>
              <a:xfrm>
                <a:off x="2954957" y="103951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2972601" y="1509565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V="1">
                <a:off x="2964581" y="1568918"/>
                <a:ext cx="413886" cy="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2405681" y="4483018"/>
              <a:ext cx="1497599" cy="58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3÷6=</a:t>
              </a:r>
              <a:endPara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4458967" y="3458012"/>
                <a:ext cx="5594563" cy="586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3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白色涂料的质量是蓝色涂料质量的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倍</m:t>
                      </m:r>
                      <m:r>
                        <a:rPr lang="zh-CN" altLang="en-US" sz="3200" i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。</m:t>
                      </m:r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8967" y="3458012"/>
                <a:ext cx="5594563" cy="586957"/>
              </a:xfrm>
              <a:prstGeom prst="rect">
                <a:avLst/>
              </a:prstGeom>
              <a:blipFill rotWithShape="1">
                <a:blip r:embed="rId2"/>
                <a:stretch>
                  <a:fillRect l="-11" t="-74" r="-29337" b="-21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/>
          <p:cNvGrpSpPr/>
          <p:nvPr/>
        </p:nvGrpSpPr>
        <p:grpSpPr>
          <a:xfrm>
            <a:off x="4456925" y="4352226"/>
            <a:ext cx="7337076" cy="1024344"/>
            <a:chOff x="4456924" y="4352226"/>
            <a:chExt cx="7337076" cy="10243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56924" y="4541471"/>
                  <a:ext cx="7337076" cy="591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zh-CN" altLang="en-US" sz="32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蓝色涂料的质量是白色涂料质量的</m:t>
                        </m:r>
                        <m:r>
                          <m:rPr>
                            <m:nor/>
                          </m:rPr>
                          <a:rPr lang="en-US" altLang="zh-CN" sz="3200" b="0" i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     </m:t>
                        </m:r>
                        <m:r>
                          <a:rPr lang="zh-CN" altLang="en-US" sz="32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。</m:t>
                        </m:r>
                      </m:oMath>
                    </m:oMathPara>
                  </a14:m>
                  <a:endPara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3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56924" y="4541471"/>
                  <a:ext cx="7337076" cy="591060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组合 11"/>
            <p:cNvGrpSpPr/>
            <p:nvPr/>
          </p:nvGrpSpPr>
          <p:grpSpPr>
            <a:xfrm>
              <a:off x="10718014" y="4352226"/>
              <a:ext cx="633661" cy="1024344"/>
              <a:chOff x="2954957" y="1069996"/>
              <a:chExt cx="633661" cy="1024344"/>
            </a:xfrm>
          </p:grpSpPr>
          <p:sp>
            <p:nvSpPr>
              <p:cNvPr id="25" name="TextBox 2"/>
              <p:cNvSpPr txBox="1"/>
              <p:nvPr/>
            </p:nvSpPr>
            <p:spPr>
              <a:xfrm>
                <a:off x="2954957" y="10699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Box 6"/>
              <p:cNvSpPr txBox="1"/>
              <p:nvPr/>
            </p:nvSpPr>
            <p:spPr>
              <a:xfrm>
                <a:off x="2972601" y="1509565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 flipV="1">
                <a:off x="2964581" y="1568918"/>
                <a:ext cx="413886" cy="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8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4697" y="1303300"/>
            <a:ext cx="38877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探究两者之间的关系</a:t>
            </a:r>
          </a:p>
        </p:txBody>
      </p:sp>
      <p:sp>
        <p:nvSpPr>
          <p:cNvPr id="8" name="矩形 7"/>
          <p:cNvSpPr/>
          <p:nvPr/>
        </p:nvSpPr>
        <p:spPr>
          <a:xfrm>
            <a:off x="1016177" y="2132762"/>
            <a:ext cx="24000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</a:t>
            </a:r>
            <a:endParaRPr lang="zh-CN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213612" y="3589020"/>
            <a:ext cx="182505" cy="1245912"/>
          </a:xfrm>
          <a:prstGeom prst="leftBrace">
            <a:avLst>
              <a:gd name="adj1" fmla="val 47328"/>
              <a:gd name="adj2" fmla="val 484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2396115" y="3514132"/>
                <a:ext cx="6602695" cy="59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3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白色涂料</m:t>
                      </m:r>
                      <m:r>
                        <a:rPr lang="zh-CN" altLang="en-US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和</m:t>
                      </m:r>
                      <m:r>
                        <m:rPr>
                          <m:nor/>
                        </m:rPr>
                        <a:rPr lang="zh-CN" altLang="en-US" sz="3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蓝色涂料</m:t>
                      </m:r>
                      <m:r>
                        <a:rPr lang="zh-CN" altLang="en-US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质量</m:t>
                      </m:r>
                      <m:r>
                        <a:rPr lang="zh-CN" altLang="en-US" sz="3200" b="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的</m:t>
                      </m:r>
                      <m:r>
                        <a:rPr lang="zh-CN" altLang="en-US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比</m:t>
                      </m:r>
                      <m:r>
                        <a:rPr lang="zh-CN" altLang="en-US" sz="3200" b="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是</m:t>
                      </m:r>
                      <m:r>
                        <m:rPr>
                          <m:nor/>
                        </m:rPr>
                        <a:rPr lang="en-US" altLang="zh-CN" sz="3200" b="0" i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∶3</m:t>
                      </m:r>
                      <m:r>
                        <a:rPr lang="zh-CN" altLang="en-US" sz="3200" b="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。</m:t>
                      </m:r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6115" y="3514132"/>
                <a:ext cx="6602695" cy="591060"/>
              </a:xfrm>
              <a:prstGeom prst="rect">
                <a:avLst/>
              </a:prstGeom>
              <a:blipFill rotWithShape="1">
                <a:blip r:embed="rId2"/>
                <a:stretch>
                  <a:fillRect l="-4" t="-7" r="-6200" b="-20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2396115" y="4395557"/>
                <a:ext cx="6602695" cy="59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蓝</m:t>
                      </m:r>
                      <m:r>
                        <m:rPr>
                          <m:nor/>
                        </m:rPr>
                        <a:rPr lang="zh-CN" altLang="en-US" sz="3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色涂料</m:t>
                      </m:r>
                      <m:r>
                        <a:rPr lang="zh-CN" altLang="en-US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和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白</m:t>
                      </m:r>
                      <m:r>
                        <m:rPr>
                          <m:nor/>
                        </m:rPr>
                        <a:rPr lang="zh-CN" altLang="en-US" sz="3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色涂料</m:t>
                      </m:r>
                      <m:r>
                        <a:rPr lang="zh-CN" altLang="en-US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质量</m:t>
                      </m:r>
                      <m:r>
                        <a:rPr lang="zh-CN" altLang="en-US" sz="3200" b="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的</m:t>
                      </m:r>
                      <m:r>
                        <a:rPr lang="zh-CN" altLang="en-US" sz="32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比</m:t>
                      </m:r>
                      <m:r>
                        <a:rPr lang="zh-CN" altLang="en-US" sz="3200" b="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是</m:t>
                      </m:r>
                      <m:r>
                        <m:rPr>
                          <m:nor/>
                        </m:rPr>
                        <a:rPr lang="en-US" altLang="zh-CN" sz="3200" b="0" i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∶</m:t>
                      </m:r>
                      <m:r>
                        <m:rPr>
                          <m:nor/>
                        </m:rPr>
                        <a:rPr lang="en-US" altLang="zh-CN" sz="3200" b="0" i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6</m:t>
                      </m:r>
                      <m:r>
                        <a:rPr lang="zh-CN" altLang="en-US" sz="3200" b="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。</m:t>
                      </m:r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6115" y="4395557"/>
                <a:ext cx="6602695" cy="591060"/>
              </a:xfrm>
              <a:prstGeom prst="rect">
                <a:avLst/>
              </a:prstGeom>
              <a:blipFill rotWithShape="1">
                <a:blip r:embed="rId3"/>
                <a:stretch>
                  <a:fillRect l="-4" t="-15" r="-6200" b="-207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4697" y="947700"/>
            <a:ext cx="38877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探究比的意义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677" y="2841661"/>
            <a:ext cx="2230123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白色涂料与蓝色涂料质量的关系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053430" y="3383886"/>
            <a:ext cx="564121" cy="605183"/>
          </a:xfrm>
          <a:prstGeom prst="rect">
            <a:avLst/>
          </a:prstGeom>
          <a:noFill/>
        </p:spPr>
      </p:pic>
      <p:pic>
        <p:nvPicPr>
          <p:cNvPr id="14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79332" y="3389414"/>
            <a:ext cx="564121" cy="605183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7752080" y="3416888"/>
            <a:ext cx="273892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6:3=6÷3=2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肘形连接符 17"/>
          <p:cNvCxnSpPr/>
          <p:nvPr/>
        </p:nvCxnSpPr>
        <p:spPr>
          <a:xfrm rot="10800000" flipV="1">
            <a:off x="4037674" y="2807119"/>
            <a:ext cx="679117" cy="856832"/>
          </a:xfrm>
          <a:prstGeom prst="bentConnector2">
            <a:avLst/>
          </a:prstGeom>
          <a:ln w="38100">
            <a:solidFill>
              <a:srgbClr val="3EF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rot="10800000">
            <a:off x="4037499" y="3644555"/>
            <a:ext cx="679117" cy="856832"/>
          </a:xfrm>
          <a:prstGeom prst="bentConnector2">
            <a:avLst/>
          </a:prstGeom>
          <a:ln w="38100">
            <a:solidFill>
              <a:srgbClr val="3EF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/>
        </p:nvCxnSpPr>
        <p:spPr>
          <a:xfrm rot="10800000" flipH="1" flipV="1">
            <a:off x="5961424" y="2781178"/>
            <a:ext cx="679117" cy="856832"/>
          </a:xfrm>
          <a:prstGeom prst="bentConnector2">
            <a:avLst/>
          </a:prstGeom>
          <a:ln w="38100">
            <a:solidFill>
              <a:srgbClr val="3EF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rot="10800000" flipH="1">
            <a:off x="5961249" y="3618614"/>
            <a:ext cx="679117" cy="856832"/>
          </a:xfrm>
          <a:prstGeom prst="bentConnector2">
            <a:avLst/>
          </a:prstGeom>
          <a:ln w="38100">
            <a:solidFill>
              <a:srgbClr val="3EF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486496" y="4209002"/>
            <a:ext cx="166244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: 3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05297" y="2508188"/>
            <a:ext cx="166244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6÷3=2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6" grpId="0" animBg="1"/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4697" y="947700"/>
            <a:ext cx="38877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探究比的意义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677" y="2690934"/>
            <a:ext cx="2230123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蓝色涂料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与白色涂料质量的关系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053430" y="3233159"/>
            <a:ext cx="564121" cy="605183"/>
          </a:xfrm>
          <a:prstGeom prst="rect">
            <a:avLst/>
          </a:prstGeom>
          <a:noFill/>
        </p:spPr>
      </p:pic>
      <p:pic>
        <p:nvPicPr>
          <p:cNvPr id="14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79332" y="3238687"/>
            <a:ext cx="564121" cy="605183"/>
          </a:xfrm>
          <a:prstGeom prst="rect">
            <a:avLst/>
          </a:prstGeom>
          <a:noFill/>
        </p:spPr>
      </p:pic>
      <p:cxnSp>
        <p:nvCxnSpPr>
          <p:cNvPr id="18" name="肘形连接符 17"/>
          <p:cNvCxnSpPr/>
          <p:nvPr/>
        </p:nvCxnSpPr>
        <p:spPr>
          <a:xfrm rot="10800000" flipV="1">
            <a:off x="4037674" y="2656392"/>
            <a:ext cx="679117" cy="856832"/>
          </a:xfrm>
          <a:prstGeom prst="bentConnector2">
            <a:avLst/>
          </a:prstGeom>
          <a:ln w="38100">
            <a:solidFill>
              <a:srgbClr val="3EF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rot="10800000">
            <a:off x="4037499" y="3493828"/>
            <a:ext cx="679117" cy="856832"/>
          </a:xfrm>
          <a:prstGeom prst="bentConnector2">
            <a:avLst/>
          </a:prstGeom>
          <a:ln w="38100">
            <a:solidFill>
              <a:srgbClr val="3EF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/>
        </p:nvCxnSpPr>
        <p:spPr>
          <a:xfrm rot="10800000" flipH="1" flipV="1">
            <a:off x="5961424" y="2630451"/>
            <a:ext cx="679117" cy="856832"/>
          </a:xfrm>
          <a:prstGeom prst="bentConnector2">
            <a:avLst/>
          </a:prstGeom>
          <a:ln w="38100">
            <a:solidFill>
              <a:srgbClr val="3EF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rot="10800000" flipH="1">
            <a:off x="5961249" y="3467887"/>
            <a:ext cx="679117" cy="856832"/>
          </a:xfrm>
          <a:prstGeom prst="bentConnector2">
            <a:avLst/>
          </a:prstGeom>
          <a:ln w="38100">
            <a:solidFill>
              <a:srgbClr val="3EF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486496" y="4058275"/>
            <a:ext cx="166244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: 6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86497" y="1967374"/>
            <a:ext cx="1818327" cy="1323439"/>
            <a:chOff x="4486495" y="1655878"/>
            <a:chExt cx="1818327" cy="1323439"/>
          </a:xfrm>
        </p:grpSpPr>
        <p:sp>
          <p:nvSpPr>
            <p:cNvPr id="11" name="矩形 10"/>
            <p:cNvSpPr/>
            <p:nvPr/>
          </p:nvSpPr>
          <p:spPr>
            <a:xfrm>
              <a:off x="4486495" y="1655878"/>
              <a:ext cx="1689786" cy="13234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EF5F8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3÷6=   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</a:p>
          </p:txBody>
        </p:sp>
        <p:grpSp>
          <p:nvGrpSpPr>
            <p:cNvPr id="17" name="组合 11"/>
            <p:cNvGrpSpPr/>
            <p:nvPr/>
          </p:nvGrpSpPr>
          <p:grpSpPr>
            <a:xfrm>
              <a:off x="5671161" y="1819535"/>
              <a:ext cx="633661" cy="1014632"/>
              <a:chOff x="2954957" y="1079708"/>
              <a:chExt cx="633661" cy="1014632"/>
            </a:xfrm>
          </p:grpSpPr>
          <p:sp>
            <p:nvSpPr>
              <p:cNvPr id="19" name="TextBox 2"/>
              <p:cNvSpPr txBox="1"/>
              <p:nvPr/>
            </p:nvSpPr>
            <p:spPr>
              <a:xfrm>
                <a:off x="2954957" y="1079708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2972601" y="1509565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 flipV="1">
                <a:off x="2964581" y="1568918"/>
                <a:ext cx="413886" cy="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组合 12"/>
          <p:cNvGrpSpPr/>
          <p:nvPr/>
        </p:nvGrpSpPr>
        <p:grpSpPr>
          <a:xfrm>
            <a:off x="7690849" y="2949068"/>
            <a:ext cx="2765471" cy="1323439"/>
            <a:chOff x="7690847" y="2637572"/>
            <a:chExt cx="2765471" cy="1323439"/>
          </a:xfrm>
        </p:grpSpPr>
        <p:grpSp>
          <p:nvGrpSpPr>
            <p:cNvPr id="25" name="组合 24"/>
            <p:cNvGrpSpPr/>
            <p:nvPr/>
          </p:nvGrpSpPr>
          <p:grpSpPr>
            <a:xfrm>
              <a:off x="7690847" y="2637572"/>
              <a:ext cx="2765471" cy="1323439"/>
              <a:chOff x="4486495" y="1655878"/>
              <a:chExt cx="2727293" cy="132343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486495" y="1655878"/>
                <a:ext cx="2727293" cy="132343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3EF5F8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 : 6=    =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8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</a:p>
            </p:txBody>
          </p:sp>
          <p:grpSp>
            <p:nvGrpSpPr>
              <p:cNvPr id="27" name="组合 11"/>
              <p:cNvGrpSpPr/>
              <p:nvPr/>
            </p:nvGrpSpPr>
            <p:grpSpPr>
              <a:xfrm>
                <a:off x="5721401" y="1819535"/>
                <a:ext cx="633661" cy="1014632"/>
                <a:chOff x="3005197" y="1079708"/>
                <a:chExt cx="633661" cy="1014632"/>
              </a:xfrm>
            </p:grpSpPr>
            <p:sp>
              <p:nvSpPr>
                <p:cNvPr id="28" name="TextBox 2"/>
                <p:cNvSpPr txBox="1"/>
                <p:nvPr/>
              </p:nvSpPr>
              <p:spPr>
                <a:xfrm>
                  <a:off x="3005197" y="1079708"/>
                  <a:ext cx="6160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  <a:endParaRPr lang="zh-CN" altLang="en-US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TextBox 6"/>
                <p:cNvSpPr txBox="1"/>
                <p:nvPr/>
              </p:nvSpPr>
              <p:spPr>
                <a:xfrm>
                  <a:off x="3022841" y="1509565"/>
                  <a:ext cx="6160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6</a:t>
                  </a:r>
                  <a:endParaRPr lang="zh-CN" altLang="en-US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 flipV="1">
                  <a:off x="3014821" y="1568918"/>
                  <a:ext cx="413886" cy="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组合 8"/>
            <p:cNvGrpSpPr/>
            <p:nvPr/>
          </p:nvGrpSpPr>
          <p:grpSpPr>
            <a:xfrm>
              <a:off x="9822657" y="2791975"/>
              <a:ext cx="633661" cy="1014632"/>
              <a:chOff x="10363857" y="4248893"/>
              <a:chExt cx="633661" cy="1014632"/>
            </a:xfrm>
          </p:grpSpPr>
          <p:sp>
            <p:nvSpPr>
              <p:cNvPr id="31" name="TextBox 2"/>
              <p:cNvSpPr txBox="1"/>
              <p:nvPr/>
            </p:nvSpPr>
            <p:spPr>
              <a:xfrm>
                <a:off x="10363857" y="4248893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TextBox 6"/>
              <p:cNvSpPr txBox="1"/>
              <p:nvPr/>
            </p:nvSpPr>
            <p:spPr>
              <a:xfrm>
                <a:off x="10381501" y="4678750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 flipV="1">
                <a:off x="10373481" y="4738103"/>
                <a:ext cx="413886" cy="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68556" y="1919683"/>
            <a:ext cx="273892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6:3=6÷3=2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95094" y="1550350"/>
            <a:ext cx="2765471" cy="1323439"/>
            <a:chOff x="7690847" y="2637572"/>
            <a:chExt cx="2765471" cy="1323439"/>
          </a:xfrm>
        </p:grpSpPr>
        <p:grpSp>
          <p:nvGrpSpPr>
            <p:cNvPr id="8" name="组合 7"/>
            <p:cNvGrpSpPr/>
            <p:nvPr/>
          </p:nvGrpSpPr>
          <p:grpSpPr>
            <a:xfrm>
              <a:off x="7690847" y="2637572"/>
              <a:ext cx="2765471" cy="1323439"/>
              <a:chOff x="4486495" y="1655878"/>
              <a:chExt cx="2727293" cy="132343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486495" y="1655878"/>
                <a:ext cx="2727293" cy="132343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3EF5F8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 : 6=    =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8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</a:p>
            </p:txBody>
          </p:sp>
          <p:grpSp>
            <p:nvGrpSpPr>
              <p:cNvPr id="14" name="组合 11"/>
              <p:cNvGrpSpPr/>
              <p:nvPr/>
            </p:nvGrpSpPr>
            <p:grpSpPr>
              <a:xfrm>
                <a:off x="5721401" y="1819535"/>
                <a:ext cx="633661" cy="1014632"/>
                <a:chOff x="3005197" y="1079708"/>
                <a:chExt cx="633661" cy="1014632"/>
              </a:xfrm>
            </p:grpSpPr>
            <p:sp>
              <p:nvSpPr>
                <p:cNvPr id="15" name="TextBox 2"/>
                <p:cNvSpPr txBox="1"/>
                <p:nvPr/>
              </p:nvSpPr>
              <p:spPr>
                <a:xfrm>
                  <a:off x="3005197" y="1079708"/>
                  <a:ext cx="6160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  <a:endParaRPr lang="zh-CN" altLang="en-US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TextBox 6"/>
                <p:cNvSpPr txBox="1"/>
                <p:nvPr/>
              </p:nvSpPr>
              <p:spPr>
                <a:xfrm>
                  <a:off x="3022841" y="1509565"/>
                  <a:ext cx="6160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6</a:t>
                  </a:r>
                  <a:endParaRPr lang="zh-CN" altLang="en-US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3014821" y="1568918"/>
                  <a:ext cx="413886" cy="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组合 8"/>
            <p:cNvGrpSpPr/>
            <p:nvPr/>
          </p:nvGrpSpPr>
          <p:grpSpPr>
            <a:xfrm>
              <a:off x="9822657" y="2791975"/>
              <a:ext cx="633661" cy="1014632"/>
              <a:chOff x="10363857" y="4248893"/>
              <a:chExt cx="633661" cy="1014632"/>
            </a:xfrm>
          </p:grpSpPr>
          <p:sp>
            <p:nvSpPr>
              <p:cNvPr id="10" name="TextBox 2"/>
              <p:cNvSpPr txBox="1"/>
              <p:nvPr/>
            </p:nvSpPr>
            <p:spPr>
              <a:xfrm>
                <a:off x="10363857" y="4248893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6"/>
              <p:cNvSpPr txBox="1"/>
              <p:nvPr/>
            </p:nvSpPr>
            <p:spPr>
              <a:xfrm>
                <a:off x="10381501" y="4678750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0373481" y="4738103"/>
                <a:ext cx="413886" cy="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085818" y="3874570"/>
            <a:ext cx="5378753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表示两个数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相除。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085817" y="4775804"/>
            <a:ext cx="5378753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个数相除的结果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比值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74697" y="947700"/>
            <a:ext cx="38877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探究比的意义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48977" y="2163410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74475" y="2163409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28503" y="2163410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086711" y="2163409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96453" y="704930"/>
            <a:ext cx="38877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比的各部分名称</a:t>
            </a:r>
          </a:p>
        </p:txBody>
      </p:sp>
      <p:grpSp>
        <p:nvGrpSpPr>
          <p:cNvPr id="23" name="组合 11"/>
          <p:cNvGrpSpPr/>
          <p:nvPr/>
        </p:nvGrpSpPr>
        <p:grpSpPr>
          <a:xfrm>
            <a:off x="4804220" y="1913309"/>
            <a:ext cx="633661" cy="1146524"/>
            <a:chOff x="2954957" y="1009372"/>
            <a:chExt cx="633661" cy="1146524"/>
          </a:xfrm>
        </p:grpSpPr>
        <p:sp>
          <p:nvSpPr>
            <p:cNvPr id="24" name="TextBox 2"/>
            <p:cNvSpPr txBox="1"/>
            <p:nvPr/>
          </p:nvSpPr>
          <p:spPr>
            <a:xfrm>
              <a:off x="2954957" y="1009372"/>
              <a:ext cx="61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6"/>
            <p:cNvSpPr txBox="1"/>
            <p:nvPr/>
          </p:nvSpPr>
          <p:spPr>
            <a:xfrm>
              <a:off x="2972601" y="1509565"/>
              <a:ext cx="61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2964581" y="1568918"/>
              <a:ext cx="413886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6711" y="3064493"/>
            <a:ext cx="332867" cy="1137875"/>
          </a:xfrm>
          <a:prstGeom prst="rect">
            <a:avLst/>
          </a:prstGeom>
          <a:noFill/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544277" y="4384660"/>
            <a:ext cx="7542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比号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0853" y="3067167"/>
            <a:ext cx="332867" cy="1137875"/>
          </a:xfrm>
          <a:prstGeom prst="rect">
            <a:avLst/>
          </a:prstGeom>
          <a:noFill/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928419" y="4387336"/>
            <a:ext cx="7542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4949" y="3067167"/>
            <a:ext cx="332867" cy="1137875"/>
          </a:xfrm>
          <a:prstGeom prst="rect">
            <a:avLst/>
          </a:prstGeom>
          <a:noFill/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232516" y="4387336"/>
            <a:ext cx="7542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8336" y="3059835"/>
            <a:ext cx="332867" cy="1137875"/>
          </a:xfrm>
          <a:prstGeom prst="rect">
            <a:avLst/>
          </a:prstGeom>
          <a:noFill/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665901" y="4380002"/>
            <a:ext cx="7542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比值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BCF"/>
              </a:clrFrom>
              <a:clrTo>
                <a:srgbClr val="FFFB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3642" y="3059835"/>
            <a:ext cx="4538841" cy="2637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6" grpId="0" autoUpdateAnimBg="0"/>
      <p:bldP spid="28" grpId="0" autoUpdateAnimBg="0"/>
      <p:bldP spid="30" grpId="0" autoUpdateAnimBg="0"/>
      <p:bldP spid="32" grpId="0" autoUpdateAnimBg="0"/>
      <p:bldP spid="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48222" y="1287838"/>
            <a:ext cx="9604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比表示两个数相除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即两个数相除又叫做两个数的比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比值是一个数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没有单位。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8221" y="3927957"/>
            <a:ext cx="881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比值可以用分数表示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也可以用小数或整数表示。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296" y="434955"/>
            <a:ext cx="1895421" cy="55475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48222" y="899278"/>
            <a:ext cx="960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各部分和除法、分数的各部分有什么关系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3490" y="2201884"/>
            <a:ext cx="5543495" cy="4419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26961" y="1841870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52459" y="1841869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︰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06487" y="1841870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664695" y="1841869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098275" y="1345226"/>
            <a:ext cx="633661" cy="1749406"/>
            <a:chOff x="2954957" y="908892"/>
            <a:chExt cx="633661" cy="1749406"/>
          </a:xfrm>
        </p:grpSpPr>
        <p:sp>
          <p:nvSpPr>
            <p:cNvPr id="13" name="TextBox 2"/>
            <p:cNvSpPr txBox="1"/>
            <p:nvPr/>
          </p:nvSpPr>
          <p:spPr>
            <a:xfrm>
              <a:off x="2954957" y="908892"/>
              <a:ext cx="61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2972601" y="2011967"/>
              <a:ext cx="61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2994725" y="1729686"/>
              <a:ext cx="413886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4695" y="2742953"/>
            <a:ext cx="332867" cy="1137875"/>
          </a:xfrm>
          <a:prstGeom prst="rect">
            <a:avLst/>
          </a:prstGeom>
          <a:noFill/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122261" y="4063120"/>
            <a:ext cx="7542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比号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8837" y="2745629"/>
            <a:ext cx="332867" cy="1137875"/>
          </a:xfrm>
          <a:prstGeom prst="rect">
            <a:avLst/>
          </a:prstGeom>
          <a:noFill/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506402" y="4065794"/>
            <a:ext cx="7542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比的前项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2933" y="2745629"/>
            <a:ext cx="332867" cy="1137875"/>
          </a:xfrm>
          <a:prstGeom prst="rect">
            <a:avLst/>
          </a:prstGeom>
          <a:noFill/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810500" y="4065794"/>
            <a:ext cx="7542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比的后项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228123" y="1099454"/>
            <a:ext cx="332866" cy="1137875"/>
          </a:xfrm>
          <a:prstGeom prst="rect">
            <a:avLst/>
          </a:prstGeom>
          <a:noFill/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190457" y="1345228"/>
            <a:ext cx="1289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分子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451943" y="1841868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977440" y="1841867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731467" y="1841868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405848" y="1841867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</a:p>
        </p:txBody>
      </p:sp>
      <p:pic>
        <p:nvPicPr>
          <p:cNvPr id="28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4284" y="2736171"/>
            <a:ext cx="332867" cy="1137875"/>
          </a:xfrm>
          <a:prstGeom prst="rect">
            <a:avLst/>
          </a:prstGeom>
          <a:noFill/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971849" y="4056338"/>
            <a:ext cx="7542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除号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8425" y="2738847"/>
            <a:ext cx="332867" cy="1137875"/>
          </a:xfrm>
          <a:prstGeom prst="rect">
            <a:avLst/>
          </a:prstGeom>
          <a:noFill/>
        </p:spPr>
      </p:pic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355992" y="4059012"/>
            <a:ext cx="7542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被除数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2523" y="2738847"/>
            <a:ext cx="332867" cy="1137875"/>
          </a:xfrm>
          <a:prstGeom prst="rect">
            <a:avLst/>
          </a:prstGeom>
          <a:noFill/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660089" y="4059014"/>
            <a:ext cx="7542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216600" y="1624640"/>
            <a:ext cx="332866" cy="1137875"/>
          </a:xfrm>
          <a:prstGeom prst="rect">
            <a:avLst/>
          </a:prstGeom>
          <a:noFill/>
        </p:spPr>
      </p:pic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9178934" y="1870414"/>
            <a:ext cx="1656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分数线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Picture 2" descr="C:\Users\lianxiang\Desktop\解读做ppt图标\箭头1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248154" y="2199035"/>
            <a:ext cx="332866" cy="1137875"/>
          </a:xfrm>
          <a:prstGeom prst="rect">
            <a:avLst/>
          </a:prstGeom>
          <a:noFill/>
        </p:spPr>
      </p:pic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9210487" y="2444809"/>
            <a:ext cx="1656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分母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1" grpId="0" autoUpdateAnimBg="0"/>
      <p:bldP spid="17" grpId="0" autoUpdateAnimBg="0"/>
      <p:bldP spid="19" grpId="0" autoUpdateAnimBg="0"/>
      <p:bldP spid="21" grpId="0" autoUpdateAnimBg="0"/>
      <p:bldP spid="23" grpId="0"/>
      <p:bldP spid="24" grpId="0" autoUpdateAnimBg="0"/>
      <p:bldP spid="25" grpId="0" autoUpdateAnimBg="0"/>
      <p:bldP spid="26" grpId="0" autoUpdateAnimBg="0"/>
      <p:bldP spid="27" grpId="0" autoUpdateAnimBg="0"/>
      <p:bldP spid="29" grpId="0" autoUpdateAnimBg="0"/>
      <p:bldP spid="31" grpId="0" autoUpdateAnimBg="0"/>
      <p:bldP spid="33" grpId="0" autoUpdateAnimBg="0"/>
      <p:bldP spid="41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287649" y="1526062"/>
          <a:ext cx="11475217" cy="4295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5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5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1257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</a:t>
                      </a: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3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</a:t>
                      </a:r>
                      <a:endParaRPr lang="zh-CN" sz="32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2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32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除法</a:t>
                      </a: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9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32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分数</a:t>
                      </a: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8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区别</a:t>
                      </a:r>
                      <a:endParaRPr lang="zh-CN" sz="3200" b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32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829529" y="4230685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4128300" y="2358976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被除数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8267152" y="2390108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除数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0094684" y="2358977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E944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b="1" dirty="0">
                <a:solidFill>
                  <a:srgbClr val="E944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174346" y="2379082"/>
            <a:ext cx="26057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（除号）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094604" y="3191890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8267152" y="3172362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分母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10153495" y="3169226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E944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分数值 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5878941" y="3169227"/>
            <a:ext cx="2432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（分数线）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3933925" y="1630882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前项</a:t>
            </a: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8404588" y="1621038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后项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10004588" y="1627511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E944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>
                <a:solidFill>
                  <a:srgbClr val="E944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比值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6121059" y="1610012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(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比号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1630" y="108813"/>
            <a:ext cx="960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比、除法、分数之间的联系和区别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120026" y="3902891"/>
            <a:ext cx="6950942" cy="1146524"/>
            <a:chOff x="3120026" y="3902891"/>
            <a:chExt cx="6950941" cy="1146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3120026" y="4002139"/>
                  <a:ext cx="695094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用字母表示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  <a:r>
                    <a:rPr lang="en-US" altLang="zh-CN" sz="3200" b="1" i="1" dirty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 a 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∶</a:t>
                  </a:r>
                  <a:r>
                    <a:rPr lang="en-US" altLang="zh-CN" sz="3200" b="1" i="1" dirty="0" smtClean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b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=</a:t>
                  </a:r>
                  <a:r>
                    <a:rPr lang="en-US" altLang="zh-CN" sz="3200" b="1" i="1" dirty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a 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÷</a:t>
                  </a:r>
                  <a:r>
                    <a:rPr lang="en-US" altLang="zh-CN" sz="3200" b="1" i="1" dirty="0" smtClean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b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=    </a:t>
                  </a:r>
                  <a14:m>
                    <m:oMath xmlns:m="http://schemas.openxmlformats.org/officeDocument/2006/math">
                      <m:r>
                        <a:rPr lang="zh-CN" altLang="zh-CN" sz="3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</a:t>
                  </a:r>
                  <a:r>
                    <a:rPr lang="en-US" altLang="zh-CN" sz="3200" b="1" i="1" dirty="0" smtClean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b</a:t>
                  </a:r>
                  <a:r>
                    <a:rPr lang="zh-CN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不</a:t>
                  </a:r>
                  <a:r>
                    <a:rPr lang="zh-CN" altLang="zh-CN" sz="3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为</a:t>
                  </a:r>
                  <a:r>
                    <a:rPr lang="en-US" altLang="zh-CN" sz="3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0)</a:t>
                  </a:r>
                  <a:endParaRPr lang="zh-CN" altLang="zh-CN" sz="32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026" y="4002139"/>
                  <a:ext cx="6950941" cy="830997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组合 11"/>
            <p:cNvGrpSpPr/>
            <p:nvPr/>
          </p:nvGrpSpPr>
          <p:grpSpPr>
            <a:xfrm>
              <a:off x="7879672" y="3902891"/>
              <a:ext cx="633661" cy="1146524"/>
              <a:chOff x="5194360" y="-941420"/>
              <a:chExt cx="633661" cy="1146524"/>
            </a:xfrm>
          </p:grpSpPr>
          <p:sp>
            <p:nvSpPr>
              <p:cNvPr id="25" name="TextBox 2"/>
              <p:cNvSpPr txBox="1"/>
              <p:nvPr/>
            </p:nvSpPr>
            <p:spPr>
              <a:xfrm>
                <a:off x="5194360" y="-941420"/>
                <a:ext cx="616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endPara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Box 6"/>
              <p:cNvSpPr txBox="1"/>
              <p:nvPr/>
            </p:nvSpPr>
            <p:spPr>
              <a:xfrm>
                <a:off x="5212004" y="-441227"/>
                <a:ext cx="616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endParaRPr lang="zh-CN" altLang="en-US" sz="3600" b="1" dirty="0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 flipV="1">
                <a:off x="5203984" y="-381874"/>
                <a:ext cx="413886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矩形 30"/>
          <p:cNvSpPr/>
          <p:nvPr/>
        </p:nvSpPr>
        <p:spPr>
          <a:xfrm>
            <a:off x="2005066" y="4950167"/>
            <a:ext cx="10186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除法是一种运算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分数是一种数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而比表示两个量的关系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89970" y="48543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建筑工人在砌墙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41" y="1555737"/>
            <a:ext cx="4229249" cy="3174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17753" y="478150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砌墙用水泥砂浆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3172" y="5670502"/>
            <a:ext cx="5943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水泥砂浆的主要成分是什么？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977260" y="1560294"/>
            <a:ext cx="5013448" cy="316986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28634" y="585406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水泥和沙子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48221" y="1320675"/>
            <a:ext cx="11499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比表示两个数相除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两个数相除的结果叫做比值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比值是一个数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没有单位。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8671" y="2803326"/>
            <a:ext cx="11349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比号前面的数叫做比的前项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比号后面的数叫做比的后项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8672" y="5204360"/>
            <a:ext cx="8507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比与分数、除法的区别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比表示的是两个数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或量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的关系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除法是一种运算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分数是一种数。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2001" y="3726922"/>
            <a:ext cx="8776772" cy="1739535"/>
            <a:chOff x="618856" y="3615800"/>
            <a:chExt cx="10241105" cy="1739535"/>
          </a:xfrm>
        </p:grpSpPr>
        <p:sp>
          <p:nvSpPr>
            <p:cNvPr id="10" name="矩形 9"/>
            <p:cNvSpPr/>
            <p:nvPr/>
          </p:nvSpPr>
          <p:spPr>
            <a:xfrm>
              <a:off x="758298" y="3615800"/>
              <a:ext cx="101016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>
                <a:lnSpc>
                  <a:spcPct val="150000"/>
                </a:lnSpc>
              </a:pPr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比与分数、除法之间的关系可以表示为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zh-CN" sz="32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618856" y="4295890"/>
                  <a:ext cx="581934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3200" b="1" i="1" dirty="0" smtClean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   a 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∶</a:t>
                  </a:r>
                  <a:r>
                    <a:rPr lang="en-US" altLang="zh-CN" sz="3200" b="1" i="1" dirty="0" smtClean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b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=</a:t>
                  </a:r>
                  <a:r>
                    <a:rPr lang="en-US" altLang="zh-CN" sz="3200" b="1" i="1" dirty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a 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÷</a:t>
                  </a:r>
                  <a:r>
                    <a:rPr lang="en-US" altLang="zh-CN" sz="3200" b="1" i="1" dirty="0" smtClean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b</a:t>
                  </a:r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=    </a:t>
                  </a:r>
                  <a14:m>
                    <m:oMath xmlns:m="http://schemas.openxmlformats.org/officeDocument/2006/math">
                      <m:r>
                        <a:rPr lang="zh-CN" altLang="zh-CN" sz="3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</a:t>
                  </a:r>
                  <a:r>
                    <a:rPr lang="en-US" altLang="zh-CN" sz="3200" b="1" i="1" dirty="0" smtClean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b</a:t>
                  </a:r>
                  <a:r>
                    <a:rPr lang="zh-CN" altLang="zh-CN" sz="32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不</a:t>
                  </a:r>
                  <a:r>
                    <a:rPr lang="zh-CN" altLang="zh-CN" sz="3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为</a:t>
                  </a:r>
                  <a:r>
                    <a:rPr lang="en-US" altLang="zh-CN" sz="3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0)</a:t>
                  </a:r>
                  <a:endParaRPr lang="zh-CN" altLang="zh-CN" sz="32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56" y="4295890"/>
                  <a:ext cx="5819347" cy="83099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2"/>
            <p:cNvSpPr txBox="1"/>
            <p:nvPr/>
          </p:nvSpPr>
          <p:spPr>
            <a:xfrm>
              <a:off x="3905355" y="4208811"/>
              <a:ext cx="61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a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6"/>
            <p:cNvSpPr txBox="1"/>
            <p:nvPr/>
          </p:nvSpPr>
          <p:spPr>
            <a:xfrm>
              <a:off x="3922999" y="4709004"/>
              <a:ext cx="61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b</a:t>
              </a:r>
              <a:endParaRPr lang="zh-CN" altLang="en-US" sz="3600" b="1" dirty="0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3914979" y="4768357"/>
              <a:ext cx="413886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792643" y="4158470"/>
            <a:ext cx="3172760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94217" y="935491"/>
            <a:ext cx="296075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搅拌水泥沙浆</a:t>
            </a:r>
          </a:p>
        </p:txBody>
      </p:sp>
      <p:pic>
        <p:nvPicPr>
          <p:cNvPr id="8" name="Picture 2" descr="C:\Users\lianxiang\Desktop\解读做ppt图标\情景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79" y="484771"/>
            <a:ext cx="1914860" cy="560446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27305" y="2850706"/>
            <a:ext cx="6894576" cy="3048320"/>
          </a:xfrm>
          <a:prstGeom prst="rect">
            <a:avLst/>
          </a:prstGeom>
        </p:spPr>
      </p:pic>
      <p:sp>
        <p:nvSpPr>
          <p:cNvPr id="9" name="椭圆形标注 8"/>
          <p:cNvSpPr/>
          <p:nvPr/>
        </p:nvSpPr>
        <p:spPr>
          <a:xfrm>
            <a:off x="1304509" y="1729696"/>
            <a:ext cx="3535849" cy="1408176"/>
          </a:xfrm>
          <a:prstGeom prst="wedgeEllipseCallout">
            <a:avLst>
              <a:gd name="adj1" fmla="val -144"/>
              <a:gd name="adj2" fmla="val 77435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千克水泥对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千克沙子。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6540273" y="1609846"/>
            <a:ext cx="4703036" cy="1408176"/>
          </a:xfrm>
          <a:prstGeom prst="wedgeEllipseCallout">
            <a:avLst>
              <a:gd name="adj1" fmla="val -14532"/>
              <a:gd name="adj2" fmla="val 74838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还可以说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沙子对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水泥。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61466" y="6022472"/>
            <a:ext cx="1048418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还可以用其他方法来表示这句话中水泥和沙子的关系吗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804866" y="3967146"/>
            <a:ext cx="1532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</a:t>
            </a:r>
            <a:r>
              <a:rPr lang="en-US" altLang="zh-CN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64824" y="1132939"/>
            <a:ext cx="1048418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水泥和沙子的关系可以用比来表示。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06845" y="4750430"/>
            <a:ext cx="979634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千克水泥和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千克沙子的关系可以表示为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06846" y="5642078"/>
            <a:ext cx="266933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读</a:t>
            </a:r>
            <a:r>
              <a:rPr lang="zh-CN" altLang="zh-CN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</a:t>
            </a:r>
            <a:r>
              <a:rPr lang="zh-CN" altLang="en-US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3576181" y="1927623"/>
            <a:ext cx="3535849" cy="1408176"/>
          </a:xfrm>
          <a:prstGeom prst="wedgeEllipseCallout">
            <a:avLst>
              <a:gd name="adj1" fmla="val -144"/>
              <a:gd name="adj2" fmla="val 77435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千克水泥对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千克沙子。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6887" y="3967146"/>
            <a:ext cx="1532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方法二</a:t>
            </a:r>
            <a:r>
              <a:rPr lang="en-US" altLang="zh-CN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6844" y="1132939"/>
            <a:ext cx="1048418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水泥和沙子的关系可以用比来表示。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06845" y="4750430"/>
            <a:ext cx="979634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千克沙子和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千克水泥的关系可以表示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3∶1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06846" y="5642078"/>
            <a:ext cx="266933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读</a:t>
            </a:r>
            <a:r>
              <a:rPr lang="zh-CN" altLang="zh-CN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</a:t>
            </a:r>
            <a:r>
              <a:rPr lang="zh-CN" altLang="en-US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3196617" y="1851803"/>
            <a:ext cx="4703036" cy="1408176"/>
          </a:xfrm>
          <a:prstGeom prst="wedgeEllipseCallout">
            <a:avLst>
              <a:gd name="adj1" fmla="val 30122"/>
              <a:gd name="adj2" fmla="val 74838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还可以说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沙子对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水泥。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8947" y="1195462"/>
            <a:ext cx="233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的认识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8006" y="2690666"/>
            <a:ext cx="9639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1∶3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3∶1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这样的表示方法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叫做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328" y="4388456"/>
            <a:ext cx="9639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∶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”是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比号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表示两个数之间的一种关系。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 t="-20857"/>
          <a:stretch>
            <a:fillRect/>
          </a:stretch>
        </p:blipFill>
        <p:spPr>
          <a:xfrm>
            <a:off x="9692593" y="1958699"/>
            <a:ext cx="2069960" cy="448577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58271" y="1261423"/>
            <a:ext cx="960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比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表示两个数之间的一种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关系。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271" y="2471161"/>
            <a:ext cx="9118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读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比的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时候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先读比号前面的数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再读比号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最后读比号后面的数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:1∶3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读作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71221" y="5074649"/>
            <a:ext cx="7297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“∶”是比号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620" y="465100"/>
            <a:ext cx="1895421" cy="554757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3845" y="932934"/>
            <a:ext cx="893368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环卫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工人用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千克白色涂料和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千克蓝色涂料调成比较浅的蓝色涂料。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94793" y="5490422"/>
            <a:ext cx="1027849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白色涂料的质量和蓝色涂料的质量有什么关系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5F1EE"/>
              </a:clrFrom>
              <a:clrTo>
                <a:srgbClr val="F5F1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5355" y="2423465"/>
            <a:ext cx="8681987" cy="2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4696" y="1303299"/>
            <a:ext cx="38877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探究两者之间的关系</a:t>
            </a:r>
          </a:p>
        </p:txBody>
      </p:sp>
      <p:sp>
        <p:nvSpPr>
          <p:cNvPr id="8" name="矩形 7"/>
          <p:cNvSpPr/>
          <p:nvPr/>
        </p:nvSpPr>
        <p:spPr>
          <a:xfrm>
            <a:off x="1016178" y="2132762"/>
            <a:ext cx="24000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差的关系</a:t>
            </a:r>
            <a:endParaRPr lang="zh-CN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72876" y="3378016"/>
                <a:ext cx="2484976" cy="585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6-3=3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32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(千克)</m:t>
                    </m:r>
                  </m:oMath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76" y="3378016"/>
                <a:ext cx="2484976" cy="585673"/>
              </a:xfrm>
              <a:prstGeom prst="rect">
                <a:avLst/>
              </a:prstGeom>
              <a:blipFill rotWithShape="1">
                <a:blip r:embed="rId3"/>
                <a:stretch>
                  <a:fillRect l="-11" t="-77" r="-3558" b="-2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872878" y="4434776"/>
                <a:ext cx="2733441" cy="585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6−3=3</m:t>
                      </m:r>
                      <m:r>
                        <m:rPr>
                          <m:nor/>
                        </m:rPr>
                        <a:rPr lang="zh-CN" altLang="en-US" sz="3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(千克)</m:t>
                      </m:r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78" y="4434776"/>
                <a:ext cx="2733441" cy="585673"/>
              </a:xfrm>
              <a:prstGeom prst="rect">
                <a:avLst/>
              </a:prstGeom>
              <a:blipFill rotWithShape="1">
                <a:blip r:embed="rId4"/>
                <a:stretch>
                  <a:fillRect l="-10" t="-97" r="-1439" b="-21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/>
          <p:cNvSpPr/>
          <p:nvPr/>
        </p:nvSpPr>
        <p:spPr>
          <a:xfrm>
            <a:off x="1624332" y="3589020"/>
            <a:ext cx="182505" cy="1245912"/>
          </a:xfrm>
          <a:prstGeom prst="leftBrace">
            <a:avLst>
              <a:gd name="adj1" fmla="val 47328"/>
              <a:gd name="adj2" fmla="val 484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5048247" y="3397724"/>
                <a:ext cx="5594563" cy="586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3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白色涂料比蓝色涂料多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3</m:t>
                      </m:r>
                      <m:r>
                        <m:rPr>
                          <m:nor/>
                        </m:rPr>
                        <a:rPr lang="zh-CN" altLang="en-US" sz="3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千克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。</m:t>
                      </m:r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8247" y="3397724"/>
                <a:ext cx="5594563" cy="586957"/>
              </a:xfrm>
              <a:prstGeom prst="rect">
                <a:avLst/>
              </a:prstGeom>
              <a:blipFill rotWithShape="1">
                <a:blip r:embed="rId5"/>
                <a:stretch>
                  <a:fillRect l="-11" t="-81" r="-280" b="-215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4985245" y="4481185"/>
                <a:ext cx="5594563" cy="586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3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蓝色涂料比白色涂料少</m:t>
                      </m:r>
                      <m:r>
                        <m:rPr>
                          <m:nor/>
                        </m:rPr>
                        <a:rPr lang="en-US" altLang="zh-CN" sz="3200" b="0" i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3</m:t>
                      </m:r>
                      <m:r>
                        <m:rPr>
                          <m:nor/>
                        </m:rPr>
                        <a:rPr lang="zh-CN" altLang="en-US" sz="3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千克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。</m:t>
                      </m:r>
                    </m:oMath>
                  </m:oMathPara>
                </a14:m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5245" y="4481185"/>
                <a:ext cx="5594563" cy="586957"/>
              </a:xfrm>
              <a:prstGeom prst="rect">
                <a:avLst/>
              </a:prstGeom>
              <a:blipFill rotWithShape="1">
                <a:blip r:embed="rId6"/>
                <a:stretch>
                  <a:fillRect l="-9" t="-106" r="-282" b="-214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宽屏</PresentationFormat>
  <Paragraphs>141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2019-08-30T14:56:00Z</dcterms:created>
  <dcterms:modified xsi:type="dcterms:W3CDTF">2023-01-16T18:10:22Z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6134BCBB387D4D06AABD32C6A6DFD9AB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