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389" r:id="rId4"/>
    <p:sldId id="475" r:id="rId5"/>
    <p:sldId id="395" r:id="rId6"/>
    <p:sldId id="433" r:id="rId7"/>
    <p:sldId id="465" r:id="rId8"/>
    <p:sldId id="463" r:id="rId9"/>
    <p:sldId id="464" r:id="rId10"/>
    <p:sldId id="476" r:id="rId11"/>
    <p:sldId id="477" r:id="rId12"/>
    <p:sldId id="422" r:id="rId13"/>
    <p:sldId id="478" r:id="rId14"/>
    <p:sldId id="479" r:id="rId15"/>
    <p:sldId id="480" r:id="rId16"/>
    <p:sldId id="439" r:id="rId17"/>
    <p:sldId id="481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1">
          <p15:clr>
            <a:srgbClr val="A4A3A4"/>
          </p15:clr>
        </p15:guide>
        <p15:guide id="2" pos="29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3300"/>
    <a:srgbClr val="990000"/>
    <a:srgbClr val="4F855D"/>
    <a:srgbClr val="CC0000"/>
    <a:srgbClr val="CC3300"/>
    <a:srgbClr val="009999"/>
    <a:srgbClr val="009900"/>
    <a:srgbClr val="202020"/>
    <a:srgbClr val="F41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591"/>
        <p:guide pos="291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w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知识回顾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7841457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3.png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oleObject3.bin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wmf"/><Relationship Id="rId12" Type="http://schemas.openxmlformats.org/officeDocument/2006/relationships/image" Target="../media/image13.png"/><Relationship Id="rId17" Type="http://schemas.openxmlformats.org/officeDocument/2006/relationships/image" Target="../media/image9.wmf"/><Relationship Id="rId2" Type="http://schemas.openxmlformats.org/officeDocument/2006/relationships/tags" Target="../tags/tag12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wmf"/><Relationship Id="rId5" Type="http://schemas.openxmlformats.org/officeDocument/2006/relationships/image" Target="../media/image8.png"/><Relationship Id="rId15" Type="http://schemas.openxmlformats.org/officeDocument/2006/relationships/image" Target="../media/image15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22.png"/><Relationship Id="rId18" Type="http://schemas.openxmlformats.org/officeDocument/2006/relationships/oleObject" Target="../embeddings/oleObject10.bin"/><Relationship Id="rId3" Type="http://schemas.openxmlformats.org/officeDocument/2006/relationships/slideLayout" Target="../slideLayouts/slideLayout4.xml"/><Relationship Id="rId21" Type="http://schemas.openxmlformats.org/officeDocument/2006/relationships/image" Target="../media/image28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emf"/><Relationship Id="rId17" Type="http://schemas.openxmlformats.org/officeDocument/2006/relationships/image" Target="../media/image14.emf"/><Relationship Id="rId2" Type="http://schemas.openxmlformats.org/officeDocument/2006/relationships/tags" Target="../tags/tag13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27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image" Target="../media/image24.png"/><Relationship Id="rId10" Type="http://schemas.openxmlformats.org/officeDocument/2006/relationships/image" Target="../media/image12.emf"/><Relationship Id="rId19" Type="http://schemas.openxmlformats.org/officeDocument/2006/relationships/image" Target="../media/image15.e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3.png"/><Relationship Id="rId22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103645" y="337033"/>
            <a:ext cx="2712875" cy="31547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一章   整式的乘除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870208" y="433950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596349" y="432715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Rectangle 5"/>
          <p:cNvSpPr/>
          <p:nvPr/>
        </p:nvSpPr>
        <p:spPr>
          <a:xfrm>
            <a:off x="898292" y="1403369"/>
            <a:ext cx="7123578" cy="1731243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</a:t>
            </a:r>
            <a:r>
              <a:rPr lang="zh-CN" altLang="en-US" sz="48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全平方公式</a:t>
            </a:r>
            <a:r>
              <a:rPr lang="en-US" altLang="zh-CN" sz="48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4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en-US" altLang="zh-CN" sz="24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685" y="4151297"/>
            <a:ext cx="913331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920353" y="753667"/>
            <a:ext cx="5472113" cy="3929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kumimoji="1" lang="zh-CN" altLang="en-US" sz="21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en-US" altLang="zh-CN" sz="2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</a:t>
            </a:r>
            <a:r>
              <a:rPr kumimoji="1"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运用完全平方公式计算：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152525" y="1640682"/>
            <a:ext cx="22217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 (1)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(2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i="1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3)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2999184" y="2069306"/>
            <a:ext cx="9382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=4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1720453" y="1131094"/>
            <a:ext cx="465415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(1)(2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3)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(2)(4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+5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;  (3)(</a:t>
            </a:r>
            <a:r>
              <a:rPr lang="en-US" altLang="zh-CN" sz="2100" i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mn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endParaRPr lang="zh-CN" altLang="en-US" sz="2100" baseline="30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213497" y="1650206"/>
            <a:ext cx="129659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3699272" y="1650206"/>
            <a:ext cx="25062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i="1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2•(2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 •3</a:t>
            </a: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4995862" y="1643063"/>
            <a:ext cx="1088231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</a:rPr>
              <a:t>+3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3538537" y="2090738"/>
            <a:ext cx="107513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i="1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endParaRPr lang="en-US" altLang="zh-CN" sz="2100" i="1" baseline="3000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4293393" y="2090738"/>
            <a:ext cx="10191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</a:rPr>
              <a:t>+9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；</a:t>
            </a:r>
            <a:endParaRPr lang="zh-CN" altLang="en-US" sz="2100" baseline="30000">
              <a:solidFill>
                <a:srgbClr val="C0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1740693" y="2390775"/>
            <a:ext cx="5169694" cy="877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(2)(4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+5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=(4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+2  4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5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+(5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                   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=16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+40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+25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;</a:t>
            </a:r>
            <a:endParaRPr lang="en-US" altLang="zh-CN" sz="2100" baseline="3000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8" name="矩形 41"/>
          <p:cNvSpPr>
            <a:spLocks noChangeArrowheads="1"/>
          </p:cNvSpPr>
          <p:nvPr/>
        </p:nvSpPr>
        <p:spPr bwMode="auto">
          <a:xfrm>
            <a:off x="3952875" y="2469356"/>
            <a:ext cx="207169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•   </a:t>
            </a:r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59" name="矩形 42"/>
          <p:cNvSpPr>
            <a:spLocks noChangeArrowheads="1"/>
          </p:cNvSpPr>
          <p:nvPr/>
        </p:nvSpPr>
        <p:spPr bwMode="auto">
          <a:xfrm>
            <a:off x="4320778" y="2434829"/>
            <a:ext cx="201017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•</a:t>
            </a:r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1766887" y="3194448"/>
            <a:ext cx="5169694" cy="87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(3)(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mn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 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= (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mn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mna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                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=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amn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23" name="矩形 22"/>
          <p:cNvSpPr/>
          <p:nvPr/>
        </p:nvSpPr>
        <p:spPr>
          <a:xfrm>
            <a:off x="920353" y="754157"/>
            <a:ext cx="54245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defRPr/>
            </a:pPr>
            <a:r>
              <a:rPr lang="zh-CN" altLang="en-US" sz="21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en-US" altLang="zh-CN" sz="2100" b="1" noProof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+mn-ea"/>
                <a:sym typeface="+mn-ea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913058" y="695326"/>
            <a:ext cx="4752975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 err="1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-a-b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i="1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相等吗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相等吗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相等吗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为什么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1329652" y="2819927"/>
            <a:ext cx="58371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理由：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(-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a-b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=(-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(-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=(</a:t>
            </a:r>
            <a:r>
              <a:rPr lang="en-US" altLang="zh-CN" sz="21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en-US" sz="21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1329652" y="3283080"/>
            <a:ext cx="404181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b-a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=(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zh-CN" altLang="en-US" sz="2100" baseline="30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1329652" y="3736708"/>
            <a:ext cx="4850523" cy="84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a-b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不一定相等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只有当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=0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或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时，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endParaRPr lang="zh-CN" altLang="en-US" sz="2100" baseline="300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097" y="499118"/>
            <a:ext cx="811761" cy="3924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思考</a:t>
            </a:r>
            <a:r>
              <a:rPr lang="en-US" altLang="zh-CN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zh-CN" altLang="en-US" sz="21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773283" y="589244"/>
            <a:ext cx="5711735" cy="71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zh-CN" altLang="en-US" sz="2100" b="0" baseline="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在下列多项式的乘法中，能用完全平方公式计算的请填</a:t>
            </a:r>
            <a:r>
              <a:rPr lang="en-US" altLang="zh-CN" sz="2100" b="0" baseline="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Y,</a:t>
            </a:r>
            <a:r>
              <a:rPr lang="zh-CN" altLang="en-US" sz="2100" b="0" baseline="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不能用的请填</a:t>
            </a:r>
            <a:r>
              <a:rPr lang="en-US" altLang="zh-CN" sz="2100" b="0" baseline="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1584722" y="1541860"/>
                <a:ext cx="6863766" cy="3023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8252" tIns="34126" rIns="68252" bIns="34126">
                <a:spAutoFit/>
              </a:bodyPr>
              <a:lstStyle>
                <a:lvl1pPr marL="339725" indent="-339725"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(−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)2                 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 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−2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     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(1+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+1)           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</a:t>
                </a:r>
                <a:r>
                  <a:rPr lang="zh-CN" altLang="en-US" sz="27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</a:t>
                </a: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    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− 3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𝑎𝑐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−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)(3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𝑎𝑐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−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)(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𝑎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+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𝑏</m:t>
                    </m:r>
                    <m:r>
                      <a:rPr lang="en-US" altLang="zh-CN" sz="2700" b="0" i="1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2</m:t>
                    </m:r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)       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 </a:t>
                </a:r>
              </a:p>
              <a:p>
                <a:pPr>
                  <a:buFont typeface="Arial" panose="020B0604020202020204" pitchFamily="34" charset="0"/>
                  <a:buAutoNum type="arabicParenBoth"/>
                </a:pPr>
                <a:r>
                  <a:rPr lang="zh-CN" altLang="en-US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27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( 100−1)(100+1)         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(   )</a:t>
                </a:r>
              </a:p>
              <a:p>
                <a:r>
                  <a:rPr lang="zh-CN" altLang="en-US" sz="3000" b="0" baseline="7800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</a:t>
                </a:r>
                <a:r>
                  <a:rPr lang="en-US" altLang="zh-CN" sz="30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(7)   </a:t>
                </a:r>
                <a14:m>
                  <m:oMath xmlns:m="http://schemas.openxmlformats.org/officeDocument/2006/math">
                    <m:r>
                      <a:rPr lang="en-US" altLang="zh-CN" sz="30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(−</m:t>
                    </m:r>
                    <m:r>
                      <a:rPr lang="en-US" altLang="zh-CN" sz="3000" b="0" i="1" baseline="0" dirty="0" err="1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𝑎𝑏</m:t>
                    </m:r>
                    <m:r>
                      <a:rPr lang="en-US" altLang="zh-CN" sz="30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−</m:t>
                    </m:r>
                    <m:r>
                      <a:rPr lang="en-US" altLang="zh-CN" sz="30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𝑐</m:t>
                    </m:r>
                    <m:r>
                      <a:rPr lang="en-US" altLang="zh-CN" sz="30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)</m:t>
                    </m:r>
                    <m:r>
                      <a:rPr lang="en-US" altLang="zh-CN" b="0" i="1" baseline="5200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2 </m:t>
                    </m:r>
                    <m:r>
                      <a:rPr lang="zh-CN" altLang="en-US" sz="3000" b="0" i="1" baseline="52000" dirty="0">
                        <a:solidFill>
                          <a:schemeClr val="tx1"/>
                        </a:solidFill>
                        <a:latin typeface="Cambria Math" panose="02040503050406030204"/>
                        <a:ea typeface="华文中宋" panose="02010600040101010101" pitchFamily="2" charset="-122"/>
                      </a:rPr>
                      <m:t>                       </m:t>
                    </m:r>
                  </m:oMath>
                </a14:m>
                <a:r>
                  <a:rPr lang="en-US" altLang="zh-CN" sz="30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 (  </a:t>
                </a:r>
                <a:r>
                  <a:rPr lang="zh-CN" altLang="en-US" sz="30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 </a:t>
                </a:r>
                <a:r>
                  <a:rPr lang="en-US" altLang="zh-CN" sz="3000" b="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rPr>
                  <a:t>)                 </a:t>
                </a:r>
              </a:p>
            </p:txBody>
          </p:sp>
        </mc:Choice>
        <mc:Fallback xmlns="">
          <p:sp>
            <p:nvSpPr>
              <p:cNvPr id="1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4722" y="1541860"/>
                <a:ext cx="6863766" cy="3023573"/>
              </a:xfrm>
              <a:prstGeom prst="rect">
                <a:avLst/>
              </a:prstGeom>
              <a:blipFill rotWithShape="1">
                <a:blip r:embed="rId3"/>
                <a:stretch>
                  <a:fillRect l="-6" t="-3" r="-23159" b="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919789" y="1541859"/>
            <a:ext cx="37385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Y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910263" y="1974056"/>
            <a:ext cx="39290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N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877415" y="2395131"/>
            <a:ext cx="458599" cy="48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 Y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935742" y="2810758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N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935742" y="3177404"/>
            <a:ext cx="43934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 dirty="0">
                <a:latin typeface="Arial" panose="020B0604020202020204" pitchFamily="34" charset="0"/>
                <a:ea typeface="华文中宋" panose="02010600040101010101" pitchFamily="2" charset="-122"/>
              </a:rPr>
              <a:t>N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958960" y="3649265"/>
            <a:ext cx="39290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>
                <a:latin typeface="Arial" panose="020B0604020202020204" pitchFamily="34" charset="0"/>
                <a:ea typeface="华文中宋" panose="02010600040101010101" pitchFamily="2" charset="-122"/>
              </a:rPr>
              <a:t>N</a:t>
            </a:r>
          </a:p>
        </p:txBody>
      </p:sp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541" y="2325290"/>
            <a:ext cx="857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541" y="2325290"/>
            <a:ext cx="857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3541" y="2325290"/>
            <a:ext cx="857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896673" y="4079657"/>
            <a:ext cx="43934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en-US" altLang="zh-CN" sz="2700" b="0" baseline="0">
                <a:latin typeface="Arial" panose="020B0604020202020204" pitchFamily="34" charset="0"/>
                <a:ea typeface="宋体" panose="02010600030101010101" pitchFamily="2" charset="-122"/>
              </a:rPr>
              <a:t>Y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11672" y="472598"/>
            <a:ext cx="126161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700" b="1" dirty="0">
                <a:solidFill>
                  <a:srgbClr val="C00000"/>
                </a:solidFill>
                <a:latin typeface="Arial" panose="020B0604020202020204" pitchFamily="34" charset="0"/>
              </a:rPr>
              <a:t>判一判：</a:t>
            </a:r>
            <a:endParaRPr kumimoji="0" lang="en-US" altLang="zh-CN" sz="27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9"/>
          <p:cNvSpPr txBox="1">
            <a:spLocks noChangeArrowheads="1"/>
          </p:cNvSpPr>
          <p:nvPr/>
        </p:nvSpPr>
        <p:spPr bwMode="auto">
          <a:xfrm>
            <a:off x="1436238" y="511751"/>
            <a:ext cx="7126647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如果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36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m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1)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25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是一个完全平方式，求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m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的值．</a:t>
            </a: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1201393" y="1347787"/>
            <a:ext cx="5976938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</a:rPr>
              <a:t>∵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36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100" baseline="30000" dirty="0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1)</a:t>
            </a:r>
            <a:r>
              <a:rPr lang="en-US" altLang="zh-CN" sz="2100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xy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25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100" baseline="30000" dirty="0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    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(±6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1)</a:t>
            </a:r>
            <a:r>
              <a:rPr lang="en-US" altLang="zh-CN" sz="2100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xy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(±5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100" baseline="30000" dirty="0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</a:rPr>
              <a:t>    ∴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1)</a:t>
            </a:r>
            <a:r>
              <a:rPr lang="en-US" altLang="zh-CN" sz="2100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xy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±2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</a:rPr>
              <a:t>    ∴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±60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</a:rPr>
              <a:t>    ∴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59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或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61.</a:t>
            </a:r>
            <a:endParaRPr lang="en-US" altLang="zh-CN" sz="2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1201394" y="3758566"/>
            <a:ext cx="6597588" cy="754856"/>
            <a:chOff x="718" y="7555"/>
            <a:chExt cx="12492" cy="1585"/>
          </a:xfrm>
        </p:grpSpPr>
        <p:sp>
          <p:nvSpPr>
            <p:cNvPr id="5" name="圆角矩形 4"/>
            <p:cNvSpPr/>
            <p:nvPr/>
          </p:nvSpPr>
          <p:spPr>
            <a:xfrm>
              <a:off x="718" y="7555"/>
              <a:ext cx="12492" cy="1585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200" noProof="1"/>
            </a:p>
          </p:txBody>
        </p:sp>
        <p:sp>
          <p:nvSpPr>
            <p:cNvPr id="6" name="文本框 2"/>
            <p:cNvSpPr txBox="1">
              <a:spLocks noChangeArrowheads="1"/>
            </p:cNvSpPr>
            <p:nvPr/>
          </p:nvSpPr>
          <p:spPr bwMode="auto">
            <a:xfrm>
              <a:off x="910" y="7562"/>
              <a:ext cx="12125" cy="1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zh-CN" altLang="en-US" sz="1800" b="1" dirty="0">
                  <a:solidFill>
                    <a:schemeClr val="accent1">
                      <a:lumMod val="75000"/>
                    </a:schemeClr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方法总结：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两数的平方和加上或减去它们积的</a:t>
              </a:r>
              <a:r>
                <a:rPr lang="en-US" altLang="zh-CN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倍，就构成了一个完全平方式．注意积的</a:t>
              </a:r>
              <a:r>
                <a:rPr lang="en-US" altLang="zh-CN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倍的符号，避免漏解．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813419" y="534940"/>
            <a:ext cx="54245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defRPr/>
            </a:pPr>
            <a:r>
              <a:rPr lang="zh-CN" altLang="en-US" sz="21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en-US" altLang="zh-CN" sz="2100" b="1" noProof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+mn-ea"/>
                <a:sym typeface="+mn-ea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9" name="图片 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902314" y="1293292"/>
            <a:ext cx="415892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．下列计算正确的是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</a:t>
            </a:r>
            <a:r>
              <a:rPr lang="en-US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       )</a:t>
            </a:r>
            <a:endParaRPr lang="zh-CN" altLang="zh-CN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760"/>
              </a:lnSpc>
            </a:pPr>
            <a:endParaRPr lang="zh-CN" altLang="zh-CN" sz="2700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2150"/>
              </a:lnSpc>
            </a:pP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</a:t>
            </a:r>
            <a:r>
              <a:rPr lang="zh-CN" altLang="zh-CN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</a:p>
          <a:p>
            <a:pPr>
              <a:lnSpc>
                <a:spcPts val="760"/>
              </a:lnSpc>
            </a:pPr>
            <a:endParaRPr lang="zh-CN" altLang="zh-CN" sz="2700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760"/>
              </a:lnSpc>
            </a:pPr>
            <a:endParaRPr lang="zh-CN" altLang="zh-CN" sz="3000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2150"/>
              </a:lnSpc>
            </a:pP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B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s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t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s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t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632772" y="1358424"/>
            <a:ext cx="26789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495"/>
              </a:lnSpc>
            </a:pPr>
            <a:r>
              <a:rPr lang="zh-CN" altLang="zh-CN" sz="2700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912112" y="3120560"/>
            <a:ext cx="340477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zh-CN" altLang="zh-CN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D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．</a:t>
            </a:r>
            <a:r>
              <a:rPr lang="zh-CN" altLang="zh-CN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n</a:t>
            </a:r>
            <a:r>
              <a:rPr lang="zh-CN" altLang="zh-CN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</a:t>
            </a:r>
            <a:r>
              <a:rPr lang="zh-CN" altLang="zh-CN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mn</a:t>
            </a:r>
            <a:r>
              <a:rPr lang="zh-CN" altLang="en-US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n</a:t>
            </a:r>
            <a:r>
              <a:rPr lang="zh-CN" altLang="zh-CN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351173" y="2317317"/>
          <a:ext cx="732353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r:id="rId5" imgW="7632700" imgH="967740" progId="Word.Document.8">
                  <p:embed/>
                </p:oleObj>
              </mc:Choice>
              <mc:Fallback>
                <p:oleObj r:id="rId5" imgW="7632700" imgH="967740" progId="Word.Document.8">
                  <p:embed/>
                  <p:pic>
                    <p:nvPicPr>
                      <p:cNvPr id="0" name="图片 9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173" y="2317317"/>
                        <a:ext cx="732353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1477805" y="3551926"/>
                <a:ext cx="5713298" cy="95564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　2、若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latin typeface="Cambria Math" panose="02040503050406030204"/>
                      </a:rPr>
                      <m:t>𝑎</m:t>
                    </m:r>
                    <m:r>
                      <a:rPr lang="zh-CN" altLang="en-US" sz="2400" i="1" dirty="0">
                        <a:latin typeface="Cambria Math" panose="02040503050406030204"/>
                      </a:rPr>
                      <m:t>+</m:t>
                    </m:r>
                    <m:r>
                      <a:rPr lang="zh-CN" altLang="en-US" sz="2400" i="1" dirty="0">
                        <a:latin typeface="Cambria Math" panose="02040503050406030204"/>
                      </a:rPr>
                      <m:t>𝑏</m:t>
                    </m:r>
                  </m:oMath>
                </a14:m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=4，则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𝑎</m:t>
                    </m:r>
                    <m:r>
                      <a:rPr lang="zh-CN" altLang="en-US" sz="2400" i="1" baseline="30000" dirty="0">
                        <a:latin typeface="Cambria Math" panose="02040503050406030204"/>
                        <a:ea typeface="仿宋_GB2312" pitchFamily="49" charset="-122"/>
                      </a:rPr>
                      <m:t>2</m:t>
                    </m:r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+2</m:t>
                    </m:r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𝑎𝑏</m:t>
                    </m:r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+</m:t>
                    </m:r>
                    <m:r>
                      <a:rPr lang="zh-CN" altLang="en-US" sz="2400" i="1" dirty="0">
                        <a:latin typeface="Cambria Math" panose="02040503050406030204"/>
                        <a:ea typeface="仿宋_GB2312" pitchFamily="49" charset="-122"/>
                      </a:rPr>
                      <m:t>𝑏</m:t>
                    </m:r>
                    <m:r>
                      <a:rPr lang="zh-CN" altLang="en-US" sz="2400" i="1" baseline="30000" dirty="0">
                        <a:latin typeface="Cambria Math" panose="02040503050406030204"/>
                        <a:ea typeface="仿宋_GB2312" pitchFamily="49" charset="-122"/>
                      </a:rPr>
                      <m:t>2</m:t>
                    </m:r>
                  </m:oMath>
                </a14:m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的值</a:t>
                </a:r>
                <a:endParaRPr lang="en-US" altLang="zh-CN" sz="2400" dirty="0">
                  <a:latin typeface="仿宋_GB2312" pitchFamily="49" charset="-122"/>
                  <a:ea typeface="仿宋_GB2312" pitchFamily="49" charset="-122"/>
                </a:endParaRPr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是（    ）</a:t>
                </a:r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zh-CN" altLang="en-US" sz="2400" dirty="0">
                    <a:latin typeface="仿宋_GB2312" pitchFamily="49" charset="-122"/>
                    <a:ea typeface="仿宋_GB2312" pitchFamily="49" charset="-122"/>
                  </a:rPr>
                  <a:t>　　    A、8	  B、16	  C、2	D、4</a:t>
                </a: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805" y="3551926"/>
                <a:ext cx="5713298" cy="955646"/>
              </a:xfrm>
              <a:prstGeom prst="rect">
                <a:avLst/>
              </a:prstGeom>
              <a:blipFill rotWithShape="1">
                <a:blip r:embed="rId7"/>
                <a:stretch>
                  <a:fillRect l="-3" t="-8876" r="6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431618" y="4255990"/>
            <a:ext cx="26789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495"/>
              </a:lnSpc>
            </a:pPr>
            <a:r>
              <a:rPr lang="en-US" altLang="zh-CN" sz="2700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B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3"/>
              <p:cNvSpPr txBox="1">
                <a:spLocks noChangeArrowheads="1"/>
              </p:cNvSpPr>
              <p:nvPr/>
            </p:nvSpPr>
            <p:spPr bwMode="auto">
              <a:xfrm>
                <a:off x="1146351" y="510996"/>
                <a:ext cx="6892205" cy="1546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r>
                  <a:rPr lang="en-US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3.</a:t>
                </a:r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小兵计算一个二项整式的平方式时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得到</a:t>
                </a:r>
              </a:p>
              <a:p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正确结果是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4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</m:t>
                    </m:r>
                  </m:oMath>
                </a14:m>
                <a:r>
                  <a:rPr lang="zh-CN" altLang="zh-CN" b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        +25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𝑦</m:t>
                    </m:r>
                  </m:oMath>
                </a14:m>
                <a:r>
                  <a:rPr lang="zh-CN" altLang="zh-CN" b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但中间一项</a:t>
                </a:r>
              </a:p>
              <a:p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不慎被污染了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这一项应是</a:t>
                </a:r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     )</a:t>
                </a:r>
              </a:p>
              <a:p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A 10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 </m:t>
                    </m:r>
                  </m:oMath>
                </a14:m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B 20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</m:oMath>
                </a14:m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  C±10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</m:oMath>
                </a14:m>
                <a:r>
                  <a:rPr lang="zh-CN" altLang="zh-CN" b="0" baseline="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D±20</a:t>
                </a:r>
                <a14:m>
                  <m:oMath xmlns:m="http://schemas.openxmlformats.org/officeDocument/2006/math"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  <m:r>
                      <a:rPr lang="zh-CN" altLang="zh-CN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 </m:t>
                    </m:r>
                  </m:oMath>
                </a14:m>
                <a:endParaRPr lang="zh-CN" altLang="zh-CN" b="0" baseline="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6351" y="510996"/>
                <a:ext cx="6892205" cy="1546238"/>
              </a:xfrm>
              <a:prstGeom prst="rect">
                <a:avLst/>
              </a:prstGeom>
              <a:blipFill rotWithShape="1">
                <a:blip r:embed="rId4"/>
                <a:stretch>
                  <a:fillRect l="-3" t="-29" r="1" b="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510574" y="1007855"/>
            <a:ext cx="882296" cy="270272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</a:ln>
        </p:spPr>
        <p:txBody>
          <a:bodyPr wrap="none" lIns="68246" tIns="34122" rIns="68246" bIns="34122" anchor="ctr"/>
          <a:lstStyle/>
          <a:p>
            <a:endParaRPr lang="zh-CN" altLang="en-US" sz="27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109754" y="1185488"/>
            <a:ext cx="39290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46" tIns="34122" rIns="68246" bIns="34122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r>
              <a:rPr lang="zh-CN" altLang="zh-CN" sz="2700" b="0" baseline="0" dirty="0">
                <a:solidFill>
                  <a:srgbClr val="C0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46350" y="2163758"/>
            <a:ext cx="6647277" cy="99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252" tIns="34126" rIns="68252" bIns="34126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en-US" altLang="zh-CN" b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-6x+N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是一个完全平方式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那么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 )</a:t>
            </a:r>
          </a:p>
          <a:p>
            <a:pPr>
              <a:spcBef>
                <a:spcPct val="50000"/>
              </a:spcBef>
            </a:pP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11     B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     C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-11      D</a:t>
            </a:r>
            <a:r>
              <a:rPr lang="zh-CN" altLang="en-US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0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-9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8869" y="2318939"/>
            <a:ext cx="26789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495"/>
              </a:lnSpc>
            </a:pPr>
            <a:r>
              <a:rPr lang="en-US" altLang="zh-CN" sz="2700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B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365514" y="3317650"/>
          <a:ext cx="4543425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r:id="rId5" imgW="2134235" imgH="279400" progId="Equation.3">
                  <p:embed/>
                </p:oleObj>
              </mc:Choice>
              <mc:Fallback>
                <p:oleObj r:id="rId5" imgW="2134235" imgH="279400" progId="Equation.3">
                  <p:embed/>
                  <p:pic>
                    <p:nvPicPr>
                      <p:cNvPr id="0" name="图片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514" y="3317650"/>
                        <a:ext cx="4543425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1218120" y="3389421"/>
            <a:ext cx="1061829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6378426" y="3317651"/>
                <a:ext cx="627336" cy="438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i="1" dirty="0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8</m:t>
                      </m:r>
                    </m:oMath>
                  </m:oMathPara>
                </a14:m>
                <a:endParaRPr kumimoji="0" lang="en-US" altLang="zh-CN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8426" y="3317651"/>
                <a:ext cx="627336" cy="438581"/>
              </a:xfrm>
              <a:prstGeom prst="rect">
                <a:avLst/>
              </a:prstGeom>
              <a:blipFill rotWithShape="1">
                <a:blip r:embed="rId7"/>
                <a:stretch>
                  <a:fillRect l="-77" t="-94" r="70" b="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1040"/>
          <p:cNvSpPr txBox="1">
            <a:spLocks noChangeArrowheads="1"/>
          </p:cNvSpPr>
          <p:nvPr/>
        </p:nvSpPr>
        <p:spPr bwMode="auto">
          <a:xfrm>
            <a:off x="1029038" y="818641"/>
            <a:ext cx="4214813" cy="43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246" tIns="34122" rIns="68246" bIns="34122">
            <a:spAutoFit/>
          </a:bodyPr>
          <a:lstStyle>
            <a:lvl1pPr marL="454025" indent="-454025"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0" baseline="0" dirty="0">
                <a:solidFill>
                  <a:schemeClr val="tx1"/>
                </a:solidFill>
                <a:latin typeface="楷体_GB2312" pitchFamily="49" charset="-122"/>
              </a:rPr>
              <a:t>6.</a:t>
            </a:r>
            <a:r>
              <a:rPr lang="zh-CN" altLang="en-US" b="0" baseline="0" dirty="0">
                <a:solidFill>
                  <a:schemeClr val="tx1"/>
                </a:solidFill>
                <a:latin typeface="楷体_GB2312" pitchFamily="49" charset="-122"/>
              </a:rPr>
              <a:t>运用完全平方公式计算：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1041"/>
              <p:cNvSpPr txBox="1">
                <a:spLocks noChangeArrowheads="1"/>
              </p:cNvSpPr>
              <p:nvPr/>
            </p:nvSpPr>
            <p:spPr bwMode="auto">
              <a:xfrm>
                <a:off x="1267869" y="2661317"/>
                <a:ext cx="4479131" cy="43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baseline="0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解：</a:t>
                </a:r>
                <a:r>
                  <a:rPr lang="zh-CN" altLang="en-US" baseline="0" dirty="0">
                    <a:solidFill>
                      <a:srgbClr val="C00000"/>
                    </a:solidFill>
                    <a:ea typeface="黑体" panose="02010609060101010101" pitchFamily="2" charset="-122"/>
                    <a:sym typeface="Wingdings" panose="05000000000000000000" pitchFamily="2" charset="2"/>
                  </a:rPr>
                  <a:t>（</a:t>
                </a:r>
                <a:r>
                  <a:rPr lang="en-US" altLang="zh-CN" baseline="0" dirty="0">
                    <a:solidFill>
                      <a:srgbClr val="C00000"/>
                    </a:solidFill>
                    <a:ea typeface="黑体" panose="02010609060101010101" pitchFamily="2" charset="-122"/>
                    <a:sym typeface="Wingdings" panose="05000000000000000000" pitchFamily="2" charset="2"/>
                  </a:rPr>
                  <a:t>1</a:t>
                </a:r>
                <a:r>
                  <a:rPr lang="zh-CN" altLang="en-US" baseline="0" dirty="0">
                    <a:solidFill>
                      <a:srgbClr val="C00000"/>
                    </a:solidFill>
                    <a:ea typeface="黑体" panose="02010609060101010101" pitchFamily="2" charset="-122"/>
                    <a:sym typeface="Wingdings" panose="05000000000000000000" pitchFamily="2" charset="2"/>
                  </a:rPr>
                  <a:t>）</a:t>
                </a:r>
                <a:r>
                  <a:rPr lang="en-US" altLang="zh-CN" baseline="0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i="1" baseline="0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en-US" altLang="zh-CN" i="1" baseline="0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+2</m:t>
                    </m:r>
                    <m:r>
                      <a:rPr lang="en-US" altLang="zh-CN" i="1" baseline="0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</m:oMath>
                </a14:m>
                <a:r>
                  <a:rPr lang="en-US" altLang="zh-CN" baseline="0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)</a:t>
                </a:r>
                <a:r>
                  <a:rPr lang="en-US" altLang="zh-CN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2</a:t>
                </a:r>
                <a:r>
                  <a:rPr lang="en-US" altLang="zh-CN" baseline="0" dirty="0">
                    <a:solidFill>
                      <a:srgbClr val="C00000"/>
                    </a:solidFill>
                    <a:ea typeface="黑体" panose="02010609060101010101" pitchFamily="2" charset="-122"/>
                  </a:rPr>
                  <a:t>=</a:t>
                </a:r>
              </a:p>
            </p:txBody>
          </p:sp>
        </mc:Choice>
        <mc:Fallback xmlns="">
          <p:sp>
            <p:nvSpPr>
              <p:cNvPr id="38" name="Text Box 10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7869" y="2661317"/>
                <a:ext cx="4479131" cy="438242"/>
              </a:xfrm>
              <a:prstGeom prst="rect">
                <a:avLst/>
              </a:prstGeom>
              <a:blipFill rotWithShape="1">
                <a:blip r:embed="rId3"/>
                <a:stretch>
                  <a:fillRect l="-9" t="-9715" r="6" b="2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1042"/>
              <p:cNvSpPr txBox="1">
                <a:spLocks noChangeArrowheads="1"/>
              </p:cNvSpPr>
              <p:nvPr/>
            </p:nvSpPr>
            <p:spPr bwMode="auto">
              <a:xfrm>
                <a:off x="4029865" y="2661316"/>
                <a:ext cx="764381" cy="43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baseline="0" dirty="0">
                          <a:latin typeface="Cambria Math" panose="02040503050406030204"/>
                          <a:ea typeface="黑体" panose="02010609060101010101" pitchFamily="2" charset="-122"/>
                        </a:rPr>
                        <m:t>𝑥</m:t>
                      </m:r>
                      <m:r>
                        <a:rPr lang="en-US" altLang="zh-CN" i="1" dirty="0">
                          <a:latin typeface="Cambria Math" panose="02040503050406030204"/>
                          <a:ea typeface="黑体" panose="02010609060101010101" pitchFamily="2" charset="-122"/>
                        </a:rPr>
                        <m:t>2</m:t>
                      </m:r>
                    </m:oMath>
                  </m:oMathPara>
                </a14:m>
                <a:endParaRPr lang="en-US" altLang="zh-CN" dirty="0"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39" name="Text Box 10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9865" y="2661316"/>
                <a:ext cx="764381" cy="438242"/>
              </a:xfrm>
              <a:prstGeom prst="rect">
                <a:avLst/>
              </a:prstGeom>
              <a:blipFill rotWithShape="1">
                <a:blip r:embed="rId4"/>
                <a:stretch>
                  <a:fillRect l="-20" t="-9715" r="83" b="2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1043"/>
              <p:cNvSpPr txBox="1">
                <a:spLocks noChangeArrowheads="1"/>
              </p:cNvSpPr>
              <p:nvPr/>
            </p:nvSpPr>
            <p:spPr bwMode="auto">
              <a:xfrm>
                <a:off x="1947863" y="1376499"/>
                <a:ext cx="3455194" cy="484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700" b="0" baseline="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(1)(</a:t>
                </a:r>
                <a14:m>
                  <m:oMath xmlns:m="http://schemas.openxmlformats.org/officeDocument/2006/math">
                    <m:r>
                      <a:rPr lang="en-US" altLang="zh-CN" sz="21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en-US" altLang="zh-CN" sz="21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+2</m:t>
                    </m:r>
                    <m:r>
                      <a:rPr lang="en-US" altLang="zh-CN" sz="2100" b="0" i="1" baseline="0" dirty="0">
                        <a:solidFill>
                          <a:schemeClr val="tx1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</m:oMath>
                </a14:m>
                <a:r>
                  <a:rPr lang="en-US" altLang="zh-CN" sz="2700" b="0" baseline="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)</a:t>
                </a:r>
                <a:r>
                  <a:rPr lang="en-US" altLang="zh-CN" sz="2700" b="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2</a:t>
                </a:r>
                <a:endParaRPr lang="en-US" altLang="zh-CN" sz="2700" b="0" baseline="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40" name="Text Box 10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7863" y="1376499"/>
                <a:ext cx="3455194" cy="484409"/>
              </a:xfrm>
              <a:prstGeom prst="rect">
                <a:avLst/>
              </a:prstGeom>
              <a:blipFill rotWithShape="1">
                <a:blip r:embed="rId5"/>
                <a:stretch>
                  <a:fillRect l="-9" t="-10843" r="14" b="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049"/>
              <p:cNvSpPr txBox="1">
                <a:spLocks noChangeArrowheads="1"/>
              </p:cNvSpPr>
              <p:nvPr/>
            </p:nvSpPr>
            <p:spPr bwMode="auto">
              <a:xfrm>
                <a:off x="4490323" y="2688877"/>
                <a:ext cx="999530" cy="43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baseline="0" dirty="0">
                    <a:ea typeface="黑体" panose="02010609060101010101" pitchFamily="2" charset="-122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zh-CN" i="1" baseline="0" dirty="0">
                        <a:latin typeface="Cambria Math" panose="02040503050406030204"/>
                        <a:ea typeface="黑体" panose="02010609060101010101" pitchFamily="2" charset="-122"/>
                      </a:rPr>
                      <m:t>4</m:t>
                    </m:r>
                    <m:r>
                      <a:rPr lang="en-US" altLang="zh-CN" i="1" baseline="0" dirty="0">
                        <a:latin typeface="Cambria Math" panose="02040503050406030204"/>
                        <a:ea typeface="宋体" panose="02010600030101010101" pitchFamily="2" charset="-122"/>
                      </a:rPr>
                      <m:t>𝑥𝑦</m:t>
                    </m:r>
                  </m:oMath>
                </a14:m>
                <a:endParaRPr lang="en-US" altLang="zh-CN" baseline="0" dirty="0"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6" name="Text Box 10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0323" y="2688877"/>
                <a:ext cx="999530" cy="438242"/>
              </a:xfrm>
              <a:prstGeom prst="rect">
                <a:avLst/>
              </a:prstGeom>
              <a:blipFill rotWithShape="1">
                <a:blip r:embed="rId6"/>
                <a:stretch>
                  <a:fillRect l="-24" t="-65" r="28" b="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1050"/>
              <p:cNvSpPr txBox="1">
                <a:spLocks noChangeArrowheads="1"/>
              </p:cNvSpPr>
              <p:nvPr/>
            </p:nvSpPr>
            <p:spPr bwMode="auto">
              <a:xfrm>
                <a:off x="5188030" y="2688877"/>
                <a:ext cx="974645" cy="438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baseline="0" dirty="0">
                    <a:ea typeface="宋体" panose="02010600030101010101" pitchFamily="2" charset="-122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zh-CN" i="1" baseline="0" dirty="0">
                        <a:latin typeface="Cambria Math" panose="02040503050406030204"/>
                        <a:ea typeface="宋体" panose="02010600030101010101" pitchFamily="2" charset="-122"/>
                      </a:rPr>
                      <m:t>4</m:t>
                    </m:r>
                    <m:r>
                      <a:rPr lang="en-US" altLang="zh-CN" i="1" baseline="0" dirty="0">
                        <a:latin typeface="Cambria Math" panose="02040503050406030204"/>
                        <a:ea typeface="宋体" panose="02010600030101010101" pitchFamily="2" charset="-122"/>
                      </a:rPr>
                      <m:t>𝑦</m:t>
                    </m:r>
                    <m:r>
                      <a:rPr lang="en-US" altLang="zh-CN" i="1" dirty="0">
                        <a:latin typeface="Cambria Math" panose="02040503050406030204"/>
                        <a:ea typeface="黑体" panose="02010609060101010101" pitchFamily="2" charset="-122"/>
                      </a:rPr>
                      <m:t>2</m:t>
                    </m:r>
                  </m:oMath>
                </a14:m>
                <a:endParaRPr lang="en-US" altLang="zh-CN" dirty="0"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47" name="Text Box 10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8030" y="2688877"/>
                <a:ext cx="974645" cy="438242"/>
              </a:xfrm>
              <a:prstGeom prst="rect">
                <a:avLst/>
              </a:prstGeom>
              <a:blipFill rotWithShape="1">
                <a:blip r:embed="rId7"/>
                <a:stretch>
                  <a:fillRect l="-8" t="-9774" b="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2"/>
              <p:cNvSpPr txBox="1">
                <a:spLocks noChangeArrowheads="1"/>
              </p:cNvSpPr>
              <p:nvPr/>
            </p:nvSpPr>
            <p:spPr bwMode="auto">
              <a:xfrm>
                <a:off x="1851422" y="1951701"/>
                <a:ext cx="2743200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A0FEF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 dirty="0">
                    <a:latin typeface="宋体" panose="02010600030101010101" pitchFamily="2" charset="-122"/>
                  </a:rPr>
                  <a:t>(2)(-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latin typeface="Cambria Math" panose="02040503050406030204"/>
                      </a:rPr>
                      <m:t>𝑎</m:t>
                    </m:r>
                  </m:oMath>
                </a14:m>
                <a:r>
                  <a:rPr kumimoji="1" lang="en-US" altLang="zh-CN" sz="2400" b="1" baseline="30000" dirty="0">
                    <a:latin typeface="宋体" panose="02010600030101010101" pitchFamily="2" charset="-122"/>
                  </a:rPr>
                  <a:t>2</a:t>
                </a:r>
                <a:r>
                  <a:rPr kumimoji="1" lang="en-US" altLang="zh-CN" sz="2400" b="1" dirty="0">
                    <a:latin typeface="宋体" panose="02010600030101010101" pitchFamily="2" charset="-122"/>
                  </a:rPr>
                  <a:t>+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latin typeface="Cambria Math" panose="02040503050406030204"/>
                      </a:rPr>
                      <m:t>𝑏</m:t>
                    </m:r>
                  </m:oMath>
                </a14:m>
                <a:r>
                  <a:rPr kumimoji="1" lang="en-US" altLang="zh-CN" sz="2400" b="1" baseline="30000" dirty="0">
                    <a:latin typeface="宋体" panose="02010600030101010101" pitchFamily="2" charset="-122"/>
                  </a:rPr>
                  <a:t>3</a:t>
                </a:r>
                <a:r>
                  <a:rPr kumimoji="1" lang="en-US" altLang="zh-CN" sz="2400" b="1" dirty="0">
                    <a:latin typeface="宋体" panose="02010600030101010101" pitchFamily="2" charset="-122"/>
                  </a:rPr>
                  <a:t>)</a:t>
                </a:r>
                <a:r>
                  <a:rPr kumimoji="1" lang="en-US" altLang="zh-CN" sz="2400" b="1" baseline="30000" dirty="0">
                    <a:latin typeface="宋体" panose="02010600030101010101" pitchFamily="2" charset="-122"/>
                  </a:rPr>
                  <a:t>2</a:t>
                </a:r>
              </a:p>
            </p:txBody>
          </p:sp>
        </mc:Choice>
        <mc:Fallback xmlns="">
          <p:sp>
            <p:nvSpPr>
              <p:cNvPr id="5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1422" y="1951701"/>
                <a:ext cx="2743200" cy="438581"/>
              </a:xfrm>
              <a:prstGeom prst="rect">
                <a:avLst/>
              </a:prstGeom>
              <a:blipFill rotWithShape="1">
                <a:blip r:embed="rId8"/>
                <a:stretch>
                  <a:fillRect l="-14" t="-9635" r="14" b="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0FEF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3"/>
              <p:cNvSpPr txBox="1">
                <a:spLocks noChangeArrowheads="1"/>
              </p:cNvSpPr>
              <p:nvPr/>
            </p:nvSpPr>
            <p:spPr bwMode="auto">
              <a:xfrm>
                <a:off x="1851422" y="3283391"/>
                <a:ext cx="4400550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（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2</a:t>
                </a:r>
                <a:r>
                  <a:rPr kumimoji="1" lang="zh-CN" altLang="en-US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）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(-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</a:rPr>
                      <m:t>𝑎</m:t>
                    </m:r>
                  </m:oMath>
                </a14:m>
                <a:r>
                  <a:rPr kumimoji="1" lang="en-US" altLang="zh-CN" sz="2400" b="1" baseline="30000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2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+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</a:rPr>
                      <m:t>𝑏</m:t>
                    </m:r>
                  </m:oMath>
                </a14:m>
                <a:r>
                  <a:rPr kumimoji="1" lang="en-US" altLang="zh-CN" sz="2400" b="1" baseline="30000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3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)</a:t>
                </a:r>
                <a:r>
                  <a:rPr kumimoji="1" lang="en-US" altLang="zh-CN" sz="2400" b="1" baseline="30000" dirty="0">
                    <a:solidFill>
                      <a:srgbClr val="C00000"/>
                    </a:solidFill>
                    <a:latin typeface="宋体" panose="02010600030101010101" pitchFamily="2" charset="-122"/>
                  </a:rPr>
                  <a:t>2</a:t>
                </a:r>
                <a:r>
                  <a:rPr kumimoji="1" lang="en-US" altLang="zh-CN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= (</a:t>
                </a:r>
                <a14:m>
                  <m:oMath xmlns:m="http://schemas.openxmlformats.org/officeDocument/2006/math"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𝑏</m:t>
                    </m:r>
                    <m:r>
                      <a:rPr kumimoji="1" lang="en-US" altLang="zh-CN" sz="2400" i="1" baseline="30000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3</m:t>
                    </m:r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−</m:t>
                    </m:r>
                    <m:r>
                      <a:rPr kumimoji="1" lang="en-US" altLang="zh-CN" sz="2400" i="1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𝑎</m:t>
                    </m:r>
                    <m:r>
                      <a:rPr kumimoji="1" lang="en-US" altLang="zh-CN" sz="2400" i="1" baseline="30000" dirty="0">
                        <a:solidFill>
                          <a:srgbClr val="C0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2</m:t>
                    </m:r>
                  </m:oMath>
                </a14:m>
                <a:r>
                  <a:rPr kumimoji="1" lang="en-US" altLang="zh-CN" sz="2400" b="1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)</a:t>
                </a:r>
                <a:r>
                  <a:rPr kumimoji="1" lang="en-US" altLang="zh-CN" sz="2400" b="1" baseline="30000" dirty="0">
                    <a:solidFill>
                      <a:srgbClr val="C00000"/>
                    </a:solidFill>
                    <a:latin typeface="楷体_GB2312" pitchFamily="49" charset="-122"/>
                    <a:ea typeface="楷体_GB2312" pitchFamily="49" charset="-122"/>
                  </a:rPr>
                  <a:t>2</a:t>
                </a:r>
              </a:p>
            </p:txBody>
          </p:sp>
        </mc:Choice>
        <mc:Fallback xmlns="">
          <p:sp>
            <p:nvSpPr>
              <p:cNvPr id="5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1422" y="3283391"/>
                <a:ext cx="4400550" cy="438581"/>
              </a:xfrm>
              <a:prstGeom prst="rect">
                <a:avLst/>
              </a:prstGeom>
              <a:blipFill rotWithShape="1">
                <a:blip r:embed="rId9"/>
                <a:stretch>
                  <a:fillRect l="-9" t="-9656" r="9" b="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"/>
              <p:cNvSpPr txBox="1">
                <a:spLocks noChangeArrowheads="1"/>
              </p:cNvSpPr>
              <p:nvPr/>
            </p:nvSpPr>
            <p:spPr bwMode="auto">
              <a:xfrm>
                <a:off x="3460450" y="3726876"/>
                <a:ext cx="3455160" cy="4300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=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𝑏</m:t>
                      </m:r>
                      <m:r>
                        <a:rPr kumimoji="1" lang="en-US" altLang="zh-CN" sz="2400" i="1" baseline="30000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6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−2 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𝑎</m:t>
                      </m:r>
                      <m:r>
                        <a:rPr kumimoji="1" lang="en-US" altLang="zh-CN" sz="2400" i="1" baseline="30000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2 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𝑏</m:t>
                      </m:r>
                      <m:r>
                        <a:rPr kumimoji="1" lang="en-US" altLang="zh-CN" sz="2400" i="1" baseline="30000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3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+</m:t>
                      </m:r>
                      <m:r>
                        <a:rPr kumimoji="1" lang="en-US" altLang="zh-CN" sz="2400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𝑎</m:t>
                      </m:r>
                      <m:r>
                        <a:rPr kumimoji="1" lang="en-US" altLang="zh-CN" sz="2400" i="1" baseline="30000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4</m:t>
                      </m:r>
                    </m:oMath>
                  </m:oMathPara>
                </a14:m>
                <a:endParaRPr kumimoji="1" lang="en-US" altLang="zh-CN" sz="2400" baseline="30000" dirty="0">
                  <a:solidFill>
                    <a:srgbClr val="C00000"/>
                  </a:solidFill>
                  <a:latin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0450" y="3726876"/>
                <a:ext cx="3455160" cy="430070"/>
              </a:xfrm>
              <a:prstGeom prst="rect">
                <a:avLst/>
              </a:prstGeom>
              <a:blipFill rotWithShape="1">
                <a:blip r:embed="rId10"/>
                <a:stretch>
                  <a:fillRect l="-10" t="-9759" r="13" b="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851422" y="4212767"/>
            <a:ext cx="489500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  (3) (4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=16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en-US" altLang="zh-CN" sz="2400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24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xy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+9</a:t>
            </a:r>
            <a:r>
              <a:rPr lang="en-US" altLang="zh-CN" sz="2400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y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；</a:t>
            </a:r>
          </a:p>
        </p:txBody>
      </p:sp>
      <p:sp>
        <p:nvSpPr>
          <p:cNvPr id="2" name="矩形 1"/>
          <p:cNvSpPr/>
          <p:nvPr/>
        </p:nvSpPr>
        <p:spPr>
          <a:xfrm>
            <a:off x="4215219" y="1950715"/>
            <a:ext cx="2231621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</a:rPr>
              <a:t>(3) (4</a:t>
            </a:r>
            <a:r>
              <a:rPr lang="en-US" altLang="zh-CN" sz="2400" i="1" dirty="0">
                <a:latin typeface="Times New Roman" panose="02020603050405020304" pitchFamily="18" charset="0"/>
              </a:rPr>
              <a:t>x</a:t>
            </a:r>
            <a:r>
              <a:rPr lang="en-US" altLang="zh-CN" sz="2400" dirty="0">
                <a:latin typeface="宋体" panose="0201060003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</a:rPr>
              <a:t>3</a:t>
            </a:r>
            <a:r>
              <a:rPr lang="en-US" altLang="zh-CN" sz="2400" i="1" dirty="0">
                <a:latin typeface="Times New Roman" panose="02020603050405020304" pitchFamily="18" charset="0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r>
              <a:rPr lang="en-US" altLang="zh-CN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sym typeface="Arial" panose="020B0604020202020204" pitchFamily="34" charset="0"/>
              </a:rPr>
              <a:t>；</a:t>
            </a:r>
            <a:endParaRPr lang="zh-CN" altLang="en-US" sz="2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6" grpId="0"/>
      <p:bldP spid="47" grpId="0"/>
      <p:bldP spid="57" grpId="0"/>
      <p:bldP spid="58" grpId="0" autoUpdateAnimBg="0"/>
      <p:bldP spid="59" grpId="0" autoUpdateAnimBg="0"/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64555" y="215132"/>
            <a:ext cx="2316458" cy="647224"/>
            <a:chOff x="3327445" y="196489"/>
            <a:chExt cx="3088610" cy="1003300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组合 17"/>
          <p:cNvGrpSpPr/>
          <p:nvPr/>
        </p:nvGrpSpPr>
        <p:grpSpPr>
          <a:xfrm>
            <a:off x="1806292" y="1300936"/>
            <a:ext cx="2970563" cy="901767"/>
            <a:chOff x="1259632" y="1917261"/>
            <a:chExt cx="3959355" cy="1201030"/>
          </a:xfrm>
        </p:grpSpPr>
        <p:sp>
          <p:nvSpPr>
            <p:cNvPr id="17" name="TextBox 13"/>
            <p:cNvSpPr txBox="1"/>
            <p:nvPr/>
          </p:nvSpPr>
          <p:spPr>
            <a:xfrm>
              <a:off x="1268016" y="1946449"/>
              <a:ext cx="3950971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                      </a:t>
              </a:r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18" name="TextBox 14"/>
            <p:cNvSpPr txBox="1"/>
            <p:nvPr/>
          </p:nvSpPr>
          <p:spPr>
            <a:xfrm>
              <a:off x="2730864" y="1917261"/>
              <a:ext cx="1793021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" name="TextBox 15"/>
            <p:cNvSpPr txBox="1"/>
            <p:nvPr/>
          </p:nvSpPr>
          <p:spPr>
            <a:xfrm>
              <a:off x="1259632" y="2564904"/>
              <a:ext cx="3953109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                          .</a:t>
              </a:r>
            </a:p>
          </p:txBody>
        </p:sp>
        <p:sp>
          <p:nvSpPr>
            <p:cNvPr id="20" name="TextBox 16"/>
            <p:cNvSpPr txBox="1"/>
            <p:nvPr/>
          </p:nvSpPr>
          <p:spPr>
            <a:xfrm>
              <a:off x="2691409" y="2535287"/>
              <a:ext cx="1707558" cy="5533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938756" y="862356"/>
            <a:ext cx="318083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0" lang="zh-CN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一、完全平方公式</a:t>
            </a:r>
            <a:r>
              <a:rPr kumimoji="0" lang="en-US" altLang="zh-CN" b="1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2" name="Text Box 4"/>
          <p:cNvSpPr txBox="1"/>
          <p:nvPr/>
        </p:nvSpPr>
        <p:spPr>
          <a:xfrm>
            <a:off x="938757" y="4240402"/>
            <a:ext cx="7041994" cy="48936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公式中的字母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可以表示数、单项式或多项式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23" name="Text Box 6"/>
          <p:cNvSpPr txBox="1"/>
          <p:nvPr/>
        </p:nvSpPr>
        <p:spPr>
          <a:xfrm>
            <a:off x="938757" y="2789041"/>
            <a:ext cx="7036084" cy="7155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两个公式的左边都是一个二项式的平方，两者仅有一个“符号”不同；</a:t>
            </a:r>
          </a:p>
        </p:txBody>
      </p:sp>
      <p:sp>
        <p:nvSpPr>
          <p:cNvPr id="24" name="Text Box 6"/>
          <p:cNvSpPr txBox="1"/>
          <p:nvPr/>
        </p:nvSpPr>
        <p:spPr>
          <a:xfrm>
            <a:off x="938757" y="3504622"/>
            <a:ext cx="7036084" cy="7155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右边都是二次三项式，其中两项为左边两数的平方和，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另一项是左边两数积的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倍，且与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两数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中间的符号相同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938756" y="2228520"/>
            <a:ext cx="318083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0" lang="zh-CN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二、公式特点</a:t>
            </a:r>
            <a:r>
              <a:rPr kumimoji="0" lang="en-US" altLang="zh-CN" b="1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/>
      <p:bldP spid="2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831669" y="714306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957" cy="1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内容占位符 2"/>
          <p:cNvSpPr txBox="1">
            <a:spLocks noChangeArrowheads="1"/>
          </p:cNvSpPr>
          <p:nvPr/>
        </p:nvSpPr>
        <p:spPr bwMode="auto">
          <a:xfrm>
            <a:off x="1064861" y="1790221"/>
            <a:ext cx="6429954" cy="126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1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4861" y="1512094"/>
            <a:ext cx="7173285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理解并掌握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完全平方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公式的推导过程、结构特点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;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（重点）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会运用公式进行简单的运算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难点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57" name="图片 5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复习旧知</a:t>
                </a: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 Box 32"/>
          <p:cNvSpPr txBox="1"/>
          <p:nvPr/>
        </p:nvSpPr>
        <p:spPr>
          <a:xfrm>
            <a:off x="1605439" y="4747053"/>
            <a:ext cx="3012281" cy="346472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957880" y="1017374"/>
            <a:ext cx="439075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sz="2100" b="1" dirty="0">
                <a:solidFill>
                  <a:srgbClr val="C41654"/>
                </a:solidFill>
              </a:rPr>
              <a:t>1.</a:t>
            </a:r>
            <a:r>
              <a:rPr kumimoji="0" lang="zh-CN" altLang="en-US" sz="2100" b="1" dirty="0">
                <a:solidFill>
                  <a:srgbClr val="C41654"/>
                </a:solidFill>
              </a:rPr>
              <a:t>多项式与多项式的乘法法则</a:t>
            </a:r>
            <a:endParaRPr kumimoji="0" lang="en-US" altLang="zh-CN" sz="2100" b="1" dirty="0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461309" y="1398183"/>
            <a:ext cx="382905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CN" b="1" dirty="0">
                <a:solidFill>
                  <a:srgbClr val="C00000"/>
                </a:solidFill>
              </a:rPr>
              <a:t>(</a:t>
            </a:r>
            <a:r>
              <a:rPr kumimoji="0" lang="en-US" altLang="zh-CN" b="1" i="1" dirty="0" err="1">
                <a:solidFill>
                  <a:srgbClr val="C00000"/>
                </a:solidFill>
              </a:rPr>
              <a:t>a+b</a:t>
            </a:r>
            <a:r>
              <a:rPr kumimoji="0" lang="en-US" altLang="zh-CN" b="1" dirty="0">
                <a:solidFill>
                  <a:srgbClr val="C00000"/>
                </a:solidFill>
              </a:rPr>
              <a:t>)(</a:t>
            </a:r>
            <a:r>
              <a:rPr kumimoji="0" lang="en-US" altLang="zh-CN" b="1" i="1" dirty="0" err="1">
                <a:solidFill>
                  <a:srgbClr val="C00000"/>
                </a:solidFill>
              </a:rPr>
              <a:t>m+n</a:t>
            </a:r>
            <a:r>
              <a:rPr kumimoji="0" lang="en-US" altLang="zh-CN" b="1" dirty="0">
                <a:solidFill>
                  <a:srgbClr val="C00000"/>
                </a:solidFill>
              </a:rPr>
              <a:t>)=</a:t>
            </a:r>
            <a:r>
              <a:rPr kumimoji="0" lang="en-US" altLang="zh-CN" b="1" i="1" dirty="0" err="1">
                <a:solidFill>
                  <a:srgbClr val="C00000"/>
                </a:solidFill>
              </a:rPr>
              <a:t>am+an+bm+bn</a:t>
            </a:r>
            <a:r>
              <a:rPr kumimoji="0" lang="en-US" altLang="zh-CN" b="1" i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2" name="内容占位符 2"/>
          <p:cNvSpPr txBox="1">
            <a:spLocks noChangeArrowheads="1"/>
          </p:cNvSpPr>
          <p:nvPr/>
        </p:nvSpPr>
        <p:spPr>
          <a:xfrm>
            <a:off x="4549477" y="3311409"/>
            <a:ext cx="4006355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kumimoji="0" sz="32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1"/>
            <a:r>
              <a:rPr lang="zh-CN" altLang="zh-CN" b="1" dirty="0">
                <a:solidFill>
                  <a:srgbClr val="C00000"/>
                </a:solidFill>
              </a:rPr>
              <a:t>平方差公式：</a:t>
            </a:r>
            <a:r>
              <a:rPr lang="en-US" altLang="zh-CN" b="1" dirty="0">
                <a:solidFill>
                  <a:srgbClr val="C00000"/>
                </a:solidFill>
              </a:rPr>
              <a:t> (</a:t>
            </a:r>
            <a:r>
              <a:rPr lang="en-US" altLang="zh-CN" b="1" dirty="0" err="1">
                <a:solidFill>
                  <a:srgbClr val="C00000"/>
                </a:solidFill>
              </a:rPr>
              <a:t>a+b</a:t>
            </a:r>
            <a:r>
              <a:rPr lang="en-US" altLang="zh-CN" b="1" dirty="0">
                <a:solidFill>
                  <a:srgbClr val="C00000"/>
                </a:solidFill>
              </a:rPr>
              <a:t>)(a</a:t>
            </a:r>
            <a:r>
              <a:rPr lang="zh-CN" altLang="en-US" b="1" dirty="0">
                <a:solidFill>
                  <a:srgbClr val="C00000"/>
                </a:solidFill>
              </a:rPr>
              <a:t>－</a:t>
            </a:r>
            <a:r>
              <a:rPr lang="en-US" altLang="zh-CN" b="1" dirty="0">
                <a:solidFill>
                  <a:srgbClr val="C00000"/>
                </a:solidFill>
              </a:rPr>
              <a:t>b)=a</a:t>
            </a:r>
            <a:r>
              <a:rPr lang="en-US" altLang="zh-CN" b="1" baseline="30000" dirty="0">
                <a:solidFill>
                  <a:srgbClr val="C00000"/>
                </a:solidFill>
              </a:rPr>
              <a:t>2</a:t>
            </a:r>
            <a:r>
              <a:rPr lang="zh-CN" altLang="en-US" b="1" dirty="0">
                <a:solidFill>
                  <a:srgbClr val="C00000"/>
                </a:solidFill>
              </a:rPr>
              <a:t>－</a:t>
            </a:r>
            <a:r>
              <a:rPr lang="en-US" altLang="zh-CN" b="1" dirty="0">
                <a:solidFill>
                  <a:srgbClr val="C00000"/>
                </a:solidFill>
              </a:rPr>
              <a:t>b</a:t>
            </a:r>
            <a:r>
              <a:rPr lang="en-US" altLang="zh-CN" b="1" baseline="30000" dirty="0">
                <a:solidFill>
                  <a:srgbClr val="C00000"/>
                </a:solidFill>
              </a:rPr>
              <a:t>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72698" y="4129126"/>
            <a:ext cx="8250063" cy="42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lnSpc>
                <a:spcPct val="130000"/>
              </a:lnSpc>
            </a:pPr>
            <a:r>
              <a:rPr kumimoji="1" lang="zh-CN" altLang="en-US" sz="1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左边是两个二项式的乘积，即两数和与这两数差的积；右边是两数的平方差</a:t>
            </a:r>
            <a:r>
              <a:rPr kumimoji="1" lang="en-US" altLang="zh-CN" sz="1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26" name="Picture 7" descr="p37a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5697" y="2362038"/>
            <a:ext cx="1178719" cy="131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 descr="p37b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7144" y="2359657"/>
            <a:ext cx="1458515" cy="129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957880" y="1907522"/>
            <a:ext cx="498598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C4165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100" b="1" dirty="0">
                <a:solidFill>
                  <a:srgbClr val="C4165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由下面的两个图形你能得到哪个公式？</a:t>
            </a:r>
          </a:p>
        </p:txBody>
      </p:sp>
      <p:sp>
        <p:nvSpPr>
          <p:cNvPr id="2" name="矩形 1"/>
          <p:cNvSpPr/>
          <p:nvPr/>
        </p:nvSpPr>
        <p:spPr>
          <a:xfrm>
            <a:off x="597835" y="3672917"/>
            <a:ext cx="311597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lvl="1" fontAlgn="auto"/>
            <a:r>
              <a:rPr lang="en-US" altLang="zh-CN" sz="2100" b="1" dirty="0">
                <a:solidFill>
                  <a:srgbClr val="C4165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sz="2100" b="1" dirty="0">
                <a:solidFill>
                  <a:srgbClr val="C41654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公式的结构特点：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3" grpId="0" autoUpdateAnimBg="0"/>
      <p:bldP spid="22" grpId="0"/>
      <p:bldP spid="25" grpId="0"/>
      <p:bldP spid="2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57" name="图片 5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 Box 32"/>
          <p:cNvSpPr txBox="1"/>
          <p:nvPr/>
        </p:nvSpPr>
        <p:spPr>
          <a:xfrm>
            <a:off x="1297097" y="4070498"/>
            <a:ext cx="3012281" cy="346472"/>
          </a:xfrm>
          <a:prstGeom prst="rect">
            <a:avLst/>
          </a:prstGeom>
          <a:noFill/>
          <a:ln w="12700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896023" y="1227407"/>
            <a:ext cx="61722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计算下列各题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" name="Text Box 7"/>
          <p:cNvSpPr txBox="1"/>
          <p:nvPr/>
        </p:nvSpPr>
        <p:spPr>
          <a:xfrm>
            <a:off x="896023" y="3954986"/>
            <a:ext cx="6165983" cy="39241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想一想：</a:t>
            </a:r>
            <a:r>
              <a:rPr lang="zh-CN" altLang="en-US" sz="2100" noProof="1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这些计算结果有什么规律和特点？</a:t>
            </a:r>
            <a:endParaRPr lang="zh-CN" altLang="en-US" sz="2100" noProof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68" name="TextBox 72"/>
          <p:cNvSpPr txBox="1"/>
          <p:nvPr/>
        </p:nvSpPr>
        <p:spPr>
          <a:xfrm>
            <a:off x="929727" y="1755745"/>
            <a:ext cx="522322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+1)(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+1)=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69" name="TextBox 76"/>
          <p:cNvSpPr txBox="1"/>
          <p:nvPr/>
        </p:nvSpPr>
        <p:spPr>
          <a:xfrm>
            <a:off x="4249569" y="1728614"/>
            <a:ext cx="107465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</a:t>
            </a:r>
          </a:p>
        </p:txBody>
      </p:sp>
      <p:sp>
        <p:nvSpPr>
          <p:cNvPr id="370" name="TextBox 77"/>
          <p:cNvSpPr txBox="1"/>
          <p:nvPr/>
        </p:nvSpPr>
        <p:spPr>
          <a:xfrm>
            <a:off x="979398" y="2293223"/>
            <a:ext cx="5449249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+2)(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+2)=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71" name="TextBox 78"/>
          <p:cNvSpPr txBox="1"/>
          <p:nvPr/>
        </p:nvSpPr>
        <p:spPr>
          <a:xfrm>
            <a:off x="4464834" y="2252776"/>
            <a:ext cx="122533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+4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+4</a:t>
            </a:r>
          </a:p>
        </p:txBody>
      </p:sp>
      <p:sp>
        <p:nvSpPr>
          <p:cNvPr id="372" name="TextBox 80"/>
          <p:cNvSpPr txBox="1"/>
          <p:nvPr/>
        </p:nvSpPr>
        <p:spPr>
          <a:xfrm>
            <a:off x="990481" y="2826264"/>
            <a:ext cx="4963538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-1)(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-1)=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73" name="TextBox 81"/>
          <p:cNvSpPr txBox="1"/>
          <p:nvPr/>
        </p:nvSpPr>
        <p:spPr>
          <a:xfrm>
            <a:off x="4244807" y="2808866"/>
            <a:ext cx="101053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</a:t>
            </a:r>
          </a:p>
        </p:txBody>
      </p:sp>
      <p:sp>
        <p:nvSpPr>
          <p:cNvPr id="374" name="TextBox 82"/>
          <p:cNvSpPr txBox="1"/>
          <p:nvPr/>
        </p:nvSpPr>
        <p:spPr>
          <a:xfrm>
            <a:off x="990481" y="3318964"/>
            <a:ext cx="4918654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-2)(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-2)=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.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5" name="TextBox 83"/>
          <p:cNvSpPr txBox="1"/>
          <p:nvPr/>
        </p:nvSpPr>
        <p:spPr>
          <a:xfrm>
            <a:off x="4307204" y="3311533"/>
            <a:ext cx="116121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-4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+4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9" grpId="0"/>
      <p:bldP spid="368" grpId="0"/>
      <p:bldP spid="369" grpId="0"/>
      <p:bldP spid="370" grpId="0"/>
      <p:bldP spid="371" grpId="0"/>
      <p:bldP spid="372" grpId="0"/>
      <p:bldP spid="373" grpId="0"/>
      <p:bldP spid="374" grpId="0"/>
      <p:bldP spid="3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85"/>
          <p:cNvSpPr txBox="1"/>
          <p:nvPr/>
        </p:nvSpPr>
        <p:spPr>
          <a:xfrm>
            <a:off x="1186509" y="1423002"/>
            <a:ext cx="3187411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12" name="TextBox 86"/>
          <p:cNvSpPr txBox="1"/>
          <p:nvPr/>
        </p:nvSpPr>
        <p:spPr>
          <a:xfrm>
            <a:off x="2388836" y="1423002"/>
            <a:ext cx="1299074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Box 87"/>
          <p:cNvSpPr txBox="1"/>
          <p:nvPr/>
        </p:nvSpPr>
        <p:spPr>
          <a:xfrm>
            <a:off x="4111569" y="1423002"/>
            <a:ext cx="291971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21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.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88"/>
          <p:cNvSpPr txBox="1"/>
          <p:nvPr/>
        </p:nvSpPr>
        <p:spPr>
          <a:xfrm>
            <a:off x="5259994" y="1423001"/>
            <a:ext cx="123495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</a:t>
            </a:r>
            <a:r>
              <a:rPr lang="en-US" altLang="zh-CN" sz="21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100" b="1" baseline="30000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TextBox 84"/>
          <p:cNvSpPr txBox="1"/>
          <p:nvPr/>
        </p:nvSpPr>
        <p:spPr>
          <a:xfrm>
            <a:off x="1186509" y="800229"/>
            <a:ext cx="4447371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根据你发现的规律，计算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下列式子：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376922" y="2434297"/>
                <a:ext cx="7068671" cy="87716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𝒃𝒂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+2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)(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-2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𝒂𝒃</m:t>
                    </m:r>
                  </m:oMath>
                </a14:m>
                <a:r>
                  <a:rPr lang="zh-CN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zh-CN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  <a:ea typeface="黑体" panose="02010609060101010101" pitchFamily="2" charset="-122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zh-CN" altLang="zh-CN" sz="21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1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922" y="2434297"/>
                <a:ext cx="7068671" cy="877163"/>
              </a:xfrm>
              <a:prstGeom prst="rect">
                <a:avLst/>
              </a:prstGeom>
              <a:blipFill rotWithShape="1">
                <a:blip r:embed="rId3"/>
                <a:stretch>
                  <a:fillRect l="-3" t="-3731" r="1" b="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86"/>
          <p:cNvSpPr txBox="1"/>
          <p:nvPr/>
        </p:nvSpPr>
        <p:spPr>
          <a:xfrm>
            <a:off x="1186509" y="1952704"/>
            <a:ext cx="94641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证明：</a:t>
            </a:r>
            <a:endParaRPr lang="zh-CN" altLang="en-US" sz="2100" b="1" baseline="30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" grpId="0" bldLvl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17"/>
          <p:cNvGrpSpPr/>
          <p:nvPr/>
        </p:nvGrpSpPr>
        <p:grpSpPr>
          <a:xfrm>
            <a:off x="2522885" y="1606710"/>
            <a:ext cx="3239868" cy="902088"/>
            <a:chOff x="1259632" y="1916832"/>
            <a:chExt cx="4318303" cy="1201459"/>
          </a:xfrm>
        </p:grpSpPr>
        <p:sp>
          <p:nvSpPr>
            <p:cNvPr id="9" name="TextBox 13"/>
            <p:cNvSpPr txBox="1"/>
            <p:nvPr/>
          </p:nvSpPr>
          <p:spPr>
            <a:xfrm>
              <a:off x="1268016" y="1946449"/>
              <a:ext cx="4309919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sz="2100" b="1" u="sng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                    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</a:t>
              </a:r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12" name="TextBox 14"/>
            <p:cNvSpPr txBox="1"/>
            <p:nvPr/>
          </p:nvSpPr>
          <p:spPr>
            <a:xfrm>
              <a:off x="2699791" y="1916832"/>
              <a:ext cx="1793022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" name="TextBox 15"/>
            <p:cNvSpPr txBox="1"/>
            <p:nvPr/>
          </p:nvSpPr>
          <p:spPr>
            <a:xfrm>
              <a:off x="1259632" y="2564904"/>
              <a:ext cx="3953110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</a:t>
              </a:r>
              <a:r>
                <a:rPr lang="en-US" altLang="zh-CN" sz="2100" b="1" u="sng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                    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.</a:t>
              </a: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2691408" y="2535287"/>
              <a:ext cx="1707559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157247" y="2703159"/>
            <a:ext cx="6265069" cy="1522571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    两个数的和（或差）的平方，等于它们的平方和，加上（或减去）它们的积的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倍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这两个公式叫做（乘法的）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完全平方公式</a:t>
            </a:r>
            <a:r>
              <a:rPr lang="en-US" altLang="zh-CN" sz="2100" dirty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157247" y="1107830"/>
            <a:ext cx="318083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一、完全平方公式</a:t>
            </a:r>
            <a:r>
              <a:rPr kumimoji="0" lang="en-US" altLang="zh-CN" b="1" dirty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11" name="图片 10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8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95964" y="713915"/>
            <a:ext cx="449797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100" b="1" dirty="0">
                <a:solidFill>
                  <a:srgbClr val="C00000"/>
                </a:solidFill>
                <a:latin typeface="Arial" panose="020B0604020202020204" pitchFamily="34" charset="0"/>
              </a:rPr>
              <a:t>二、完全平方公式的特征</a:t>
            </a:r>
            <a:endParaRPr kumimoji="0" lang="en-US" altLang="zh-CN" sz="21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组合 17"/>
          <p:cNvGrpSpPr/>
          <p:nvPr/>
        </p:nvGrpSpPr>
        <p:grpSpPr>
          <a:xfrm>
            <a:off x="2626428" y="1218193"/>
            <a:ext cx="2768585" cy="902088"/>
            <a:chOff x="1259632" y="1916832"/>
            <a:chExt cx="3690146" cy="1201459"/>
          </a:xfrm>
        </p:grpSpPr>
        <p:sp>
          <p:nvSpPr>
            <p:cNvPr id="9" name="TextBox 13"/>
            <p:cNvSpPr txBox="1"/>
            <p:nvPr/>
          </p:nvSpPr>
          <p:spPr>
            <a:xfrm>
              <a:off x="1268016" y="1946449"/>
              <a:ext cx="3681762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                   </a:t>
              </a:r>
              <a:r>
                <a:rPr lang="zh-CN" altLang="en-US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</a:p>
          </p:txBody>
        </p:sp>
        <p:sp>
          <p:nvSpPr>
            <p:cNvPr id="10" name="TextBox 14"/>
            <p:cNvSpPr txBox="1"/>
            <p:nvPr/>
          </p:nvSpPr>
          <p:spPr>
            <a:xfrm>
              <a:off x="2699792" y="1916832"/>
              <a:ext cx="1793021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" name="TextBox 15"/>
            <p:cNvSpPr txBox="1"/>
            <p:nvPr/>
          </p:nvSpPr>
          <p:spPr>
            <a:xfrm>
              <a:off x="1259632" y="2564904"/>
              <a:ext cx="3324953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100" b="1" i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en-US" altLang="zh-CN" sz="2100" b="1" i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en-US" altLang="zh-CN" sz="2100" b="1" baseline="300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                   .</a:t>
              </a:r>
              <a:endParaRPr lang="zh-CN" altLang="en-US" sz="21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Box 16"/>
            <p:cNvSpPr txBox="1"/>
            <p:nvPr/>
          </p:nvSpPr>
          <p:spPr>
            <a:xfrm>
              <a:off x="2691407" y="2535287"/>
              <a:ext cx="1707558" cy="5533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+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100" b="1" baseline="30000" dirty="0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3" name="Text Box 4"/>
          <p:cNvSpPr txBox="1"/>
          <p:nvPr/>
        </p:nvSpPr>
        <p:spPr>
          <a:xfrm>
            <a:off x="795964" y="3882612"/>
            <a:ext cx="7041994" cy="48936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公式中的字母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可以表示数、单项式或多项式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4" name="Text Box 6"/>
          <p:cNvSpPr txBox="1"/>
          <p:nvPr/>
        </p:nvSpPr>
        <p:spPr>
          <a:xfrm>
            <a:off x="795964" y="2431252"/>
            <a:ext cx="7036084" cy="7155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两个公式的左边都是一个二项式的平方，两者仅有一个“符号”不同；</a:t>
            </a:r>
          </a:p>
        </p:txBody>
      </p:sp>
      <p:sp>
        <p:nvSpPr>
          <p:cNvPr id="16" name="Text Box 6"/>
          <p:cNvSpPr txBox="1"/>
          <p:nvPr/>
        </p:nvSpPr>
        <p:spPr>
          <a:xfrm>
            <a:off x="795964" y="3146832"/>
            <a:ext cx="7036084" cy="7155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右边都是二次三项式，其中两项为左边两数的平方和，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另一项是左边两数积的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倍，且与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两数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中间的符号相同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5633357" y="951568"/>
            <a:ext cx="3132534" cy="925236"/>
          </a:xfrm>
          <a:prstGeom prst="wedgeRectCallout">
            <a:avLst>
              <a:gd name="adj1" fmla="val -67077"/>
              <a:gd name="adj2" fmla="val 42205"/>
            </a:avLst>
          </a:prstGeom>
          <a:noFill/>
          <a:ln w="9525">
            <a:solidFill>
              <a:srgbClr val="C00000"/>
            </a:solidFill>
            <a:miter lim="800000"/>
          </a:ln>
          <a:effectLst/>
        </p:spPr>
        <p:txBody>
          <a:bodyPr lIns="68580" tIns="34290" rIns="68580" bIns="34290"/>
          <a:lstStyle/>
          <a:p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速记口诀：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首平方，尾平方，积的</a:t>
            </a: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倍在中央，符号确定看前方</a:t>
            </a: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en-US" sz="18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3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3568304" y="1174910"/>
            <a:ext cx="2114550" cy="2114550"/>
            <a:chOff x="1824" y="624"/>
            <a:chExt cx="1776" cy="1776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1824" y="624"/>
              <a:ext cx="1776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2496" y="1315"/>
              <a:ext cx="432" cy="3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2764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7336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1908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6480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zh-CN" altLang="zh-CN" b="0" baseline="0">
                <a:solidFill>
                  <a:schemeClr val="bg2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7"/>
          <p:cNvGrpSpPr/>
          <p:nvPr/>
        </p:nvGrpSpPr>
        <p:grpSpPr bwMode="auto">
          <a:xfrm>
            <a:off x="3339704" y="1174910"/>
            <a:ext cx="2343150" cy="2343150"/>
            <a:chOff x="1632" y="624"/>
            <a:chExt cx="1968" cy="1968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1632" y="24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" name="Group 9"/>
            <p:cNvGrpSpPr/>
            <p:nvPr/>
          </p:nvGrpSpPr>
          <p:grpSpPr bwMode="auto">
            <a:xfrm>
              <a:off x="1632" y="624"/>
              <a:ext cx="1968" cy="1968"/>
              <a:chOff x="1632" y="624"/>
              <a:chExt cx="1968" cy="1968"/>
            </a:xfrm>
          </p:grpSpPr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 flipH="1">
                <a:off x="1632" y="134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 rot="5400000" flipH="1">
                <a:off x="1992" y="24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 rot="10800000">
                <a:off x="1632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 rot="10800000" flipV="1">
                <a:off x="1632" y="11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 flipH="1">
                <a:off x="1632" y="6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rot="16200000" flipH="1">
                <a:off x="1728" y="249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 rot="16200000" flipH="1">
                <a:off x="2784" y="249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 rot="16200000" flipH="1">
                <a:off x="3504" y="249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0800000" flipH="1">
                <a:off x="1632" y="134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0800000" flipH="1" flipV="1">
                <a:off x="1632" y="206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-5400000">
                <a:off x="2712" y="24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-5400000">
                <a:off x="3480" y="24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5400000">
                <a:off x="3000" y="24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1" name="Group 23"/>
          <p:cNvGrpSpPr/>
          <p:nvPr/>
        </p:nvGrpSpPr>
        <p:grpSpPr bwMode="auto">
          <a:xfrm>
            <a:off x="3165056" y="1317785"/>
            <a:ext cx="2421732" cy="2444353"/>
            <a:chOff x="1406" y="744"/>
            <a:chExt cx="2034" cy="20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06" y="744"/>
                  <a:ext cx="443" cy="5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2764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7336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1908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6480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300" b="0" i="1" baseline="0" dirty="0">
                            <a:solidFill>
                              <a:srgbClr val="C0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𝑏</m:t>
                        </m:r>
                      </m:oMath>
                    </m:oMathPara>
                  </a14:m>
                  <a:endParaRPr lang="en-US" altLang="zh-CN" sz="3300" b="0" baseline="0" dirty="0">
                    <a:solidFill>
                      <a:srgbClr val="C00000"/>
                    </a:solidFill>
                    <a:ea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2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06" y="744"/>
                  <a:ext cx="443" cy="504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97" y="2293"/>
                  <a:ext cx="443" cy="5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2764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7336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1908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6480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300" b="0" i="1" baseline="0" dirty="0">
                            <a:solidFill>
                              <a:srgbClr val="C0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𝑏</m:t>
                        </m:r>
                      </m:oMath>
                    </m:oMathPara>
                  </a14:m>
                  <a:endParaRPr lang="en-US" altLang="zh-CN" sz="3300" b="0" baseline="0" dirty="0">
                    <a:solidFill>
                      <a:srgbClr val="C00000"/>
                    </a:solidFill>
                    <a:ea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3" name="Text 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97" y="2293"/>
                  <a:ext cx="443" cy="504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132" y="2293"/>
                  <a:ext cx="451" cy="5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2764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7336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1908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6480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300" b="0" i="1" baseline="0" dirty="0">
                            <a:solidFill>
                              <a:srgbClr val="C0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𝑎</m:t>
                        </m:r>
                      </m:oMath>
                    </m:oMathPara>
                  </a14:m>
                  <a:endParaRPr lang="en-US" altLang="zh-CN" sz="3300" b="0" baseline="0" dirty="0">
                    <a:solidFill>
                      <a:srgbClr val="C00000"/>
                    </a:solidFill>
                    <a:ea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4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32" y="2293"/>
                  <a:ext cx="451" cy="504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406" y="1573"/>
                  <a:ext cx="451" cy="5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1pPr>
                  <a:lvl2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2pPr>
                  <a:lvl3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3pPr>
                  <a:lvl4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4pPr>
                  <a:lvl5pPr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5pPr>
                  <a:lvl6pPr marL="22764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6pPr>
                  <a:lvl7pPr marL="27336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7pPr>
                  <a:lvl8pPr marL="31908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8pPr>
                  <a:lvl9pPr marL="3648075" indent="9525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sz="2400" b="1" baseline="30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楷体_GB2312" pitchFamily="49" charset="-122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3300" b="0" i="1" baseline="0" dirty="0">
                            <a:solidFill>
                              <a:srgbClr val="C00000"/>
                            </a:solidFill>
                            <a:latin typeface="Cambria Math" panose="02040503050406030204"/>
                            <a:ea typeface="宋体" panose="02010600030101010101" pitchFamily="2" charset="-122"/>
                          </a:rPr>
                          <m:t>𝑎</m:t>
                        </m:r>
                      </m:oMath>
                    </m:oMathPara>
                  </a14:m>
                  <a:endParaRPr lang="en-US" altLang="zh-CN" sz="3300" b="0" baseline="0" dirty="0">
                    <a:solidFill>
                      <a:srgbClr val="C00000"/>
                    </a:solidFill>
                    <a:ea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25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06" y="1573"/>
                  <a:ext cx="451" cy="504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6" name="Object 28"/>
          <p:cNvGraphicFramePr/>
          <p:nvPr/>
        </p:nvGraphicFramePr>
        <p:xfrm>
          <a:off x="3720704" y="3888955"/>
          <a:ext cx="1809750" cy="577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r:id="rId6" imgW="1193165" imgH="381000" progId="Equation.DSMT4">
                  <p:embed/>
                </p:oleObj>
              </mc:Choice>
              <mc:Fallback>
                <p:oleObj r:id="rId6" imgW="1193165" imgH="381000" progId="Equation.DSMT4">
                  <p:embed/>
                  <p:pic>
                    <p:nvPicPr>
                      <p:cNvPr id="0" name="图片 107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0704" y="3888955"/>
                        <a:ext cx="1809750" cy="577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9"/>
              <p:cNvSpPr txBox="1">
                <a:spLocks noChangeArrowheads="1"/>
              </p:cNvSpPr>
              <p:nvPr/>
            </p:nvSpPr>
            <p:spPr bwMode="auto">
              <a:xfrm>
                <a:off x="3971926" y="1975010"/>
                <a:ext cx="1344217" cy="43824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b="0" baseline="0" dirty="0">
                    <a:solidFill>
                      <a:schemeClr val="tx2"/>
                    </a:solidFill>
                    <a:ea typeface="宋体" panose="02010600030101010101" pitchFamily="2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b="0" i="1" baseline="0" dirty="0">
                        <a:solidFill>
                          <a:schemeClr val="tx2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𝑎</m:t>
                    </m:r>
                    <m:r>
                      <a:rPr lang="en-US" altLang="zh-CN" b="0" i="1" baseline="0" dirty="0">
                        <a:solidFill>
                          <a:schemeClr val="tx2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+</m:t>
                    </m:r>
                    <m:r>
                      <a:rPr lang="en-US" altLang="zh-CN" b="0" i="1" baseline="0" dirty="0">
                        <a:solidFill>
                          <a:schemeClr val="tx2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𝑏</m:t>
                    </m:r>
                  </m:oMath>
                </a14:m>
                <a:r>
                  <a:rPr lang="en-US" altLang="zh-CN" b="0" baseline="0" dirty="0">
                    <a:solidFill>
                      <a:schemeClr val="tx2"/>
                    </a:solidFill>
                    <a:ea typeface="宋体" panose="02010600030101010101" pitchFamily="2" charset="-122"/>
                  </a:rPr>
                  <a:t>)²</a:t>
                </a:r>
              </a:p>
            </p:txBody>
          </p:sp>
        </mc:Choice>
        <mc:Fallback xmlns="">
          <p:sp>
            <p:nvSpPr>
              <p:cNvPr id="27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1926" y="1975010"/>
                <a:ext cx="1344217" cy="438242"/>
              </a:xfrm>
              <a:prstGeom prst="rect">
                <a:avLst/>
              </a:prstGeom>
              <a:blipFill rotWithShape="1">
                <a:blip r:embed="rId8"/>
                <a:stretch>
                  <a:fillRect t="-37" r="42" b="58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30"/>
          <p:cNvGrpSpPr/>
          <p:nvPr/>
        </p:nvGrpSpPr>
        <p:grpSpPr bwMode="auto">
          <a:xfrm>
            <a:off x="3568304" y="1174910"/>
            <a:ext cx="2114550" cy="2114550"/>
            <a:chOff x="2064" y="624"/>
            <a:chExt cx="1776" cy="1776"/>
          </a:xfrm>
        </p:grpSpPr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2064" y="1344"/>
              <a:ext cx="17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 rot="-5400000">
              <a:off x="2232" y="1512"/>
              <a:ext cx="17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568304" y="2029745"/>
            <a:ext cx="1257300" cy="12573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68246" tIns="34122" rIns="68246" bIns="34122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34"/>
              <p:cNvSpPr txBox="1">
                <a:spLocks noChangeArrowheads="1"/>
              </p:cNvSpPr>
              <p:nvPr/>
            </p:nvSpPr>
            <p:spPr bwMode="auto">
              <a:xfrm>
                <a:off x="3907632" y="2314337"/>
                <a:ext cx="689372" cy="62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600" i="1" baseline="0" dirty="0">
                          <a:solidFill>
                            <a:schemeClr val="hlink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𝑎</m:t>
                      </m:r>
                      <m:r>
                        <a:rPr lang="en-US" altLang="zh-CN" sz="3600" i="1" baseline="0" dirty="0">
                          <a:solidFill>
                            <a:schemeClr val="hlink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²</m:t>
                      </m:r>
                    </m:oMath>
                  </m:oMathPara>
                </a14:m>
                <a:endParaRPr lang="en-US" altLang="zh-CN" sz="3600" baseline="0" dirty="0">
                  <a:solidFill>
                    <a:schemeClr val="hlink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2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7632" y="2314337"/>
                <a:ext cx="689372" cy="623888"/>
              </a:xfrm>
              <a:prstGeom prst="rect">
                <a:avLst/>
              </a:prstGeom>
              <a:blipFill rotWithShape="1">
                <a:blip r:embed="rId9"/>
                <a:stretch>
                  <a:fillRect l="-69" t="-64" r="35" b="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3" name="Object 35"/>
          <p:cNvGraphicFramePr/>
          <p:nvPr/>
        </p:nvGraphicFramePr>
        <p:xfrm>
          <a:off x="5538788" y="3856809"/>
          <a:ext cx="445294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r:id="rId10" imgW="292100" imgH="317500" progId="Equation.DSMT4">
                  <p:embed/>
                </p:oleObj>
              </mc:Choice>
              <mc:Fallback>
                <p:oleObj r:id="rId10" imgW="292100" imgH="317500" progId="Equation.DSMT4">
                  <p:embed/>
                  <p:pic>
                    <p:nvPicPr>
                      <p:cNvPr id="0" name="图片 107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3856809"/>
                        <a:ext cx="445294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4825604" y="1174910"/>
            <a:ext cx="857250" cy="8572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</p:spPr>
        <p:txBody>
          <a:bodyPr wrap="none" lIns="68246" tIns="34122" rIns="68246" bIns="34122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7"/>
              <p:cNvSpPr txBox="1">
                <a:spLocks noChangeArrowheads="1"/>
              </p:cNvSpPr>
              <p:nvPr/>
            </p:nvSpPr>
            <p:spPr bwMode="auto">
              <a:xfrm>
                <a:off x="4904185" y="1317785"/>
                <a:ext cx="711994" cy="5774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68246" tIns="34122" rIns="68246" bIns="34122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300" i="1" baseline="0" dirty="0">
                          <a:solidFill>
                            <a:srgbClr val="FFFF00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𝑏</m:t>
                      </m:r>
                      <m:r>
                        <a:rPr lang="en-US" altLang="zh-CN" sz="3300" i="1" baseline="0" dirty="0">
                          <a:solidFill>
                            <a:srgbClr val="FFFF00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²</m:t>
                      </m:r>
                    </m:oMath>
                  </m:oMathPara>
                </a14:m>
                <a:endParaRPr lang="en-US" altLang="zh-CN" sz="3300" baseline="0" dirty="0">
                  <a:solidFill>
                    <a:srgbClr val="FFFF00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4185" y="1317785"/>
                <a:ext cx="711994" cy="577453"/>
              </a:xfrm>
              <a:prstGeom prst="rect">
                <a:avLst/>
              </a:prstGeom>
              <a:blipFill rotWithShape="1">
                <a:blip r:embed="rId12"/>
                <a:stretch>
                  <a:fillRect l="-11" t="-28" r="34" b="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6" name="Object 38"/>
          <p:cNvGraphicFramePr/>
          <p:nvPr/>
        </p:nvGraphicFramePr>
        <p:xfrm>
          <a:off x="7096125" y="3891337"/>
          <a:ext cx="426244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r:id="rId13" imgW="279400" imgH="317500" progId="Equation.3">
                  <p:embed/>
                </p:oleObj>
              </mc:Choice>
              <mc:Fallback>
                <p:oleObj r:id="rId13" imgW="279400" imgH="317500" progId="Equation.3">
                  <p:embed/>
                  <p:pic>
                    <p:nvPicPr>
                      <p:cNvPr id="0" name="图片 1075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25" y="3891337"/>
                        <a:ext cx="426244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9"/>
          <p:cNvGrpSpPr/>
          <p:nvPr/>
        </p:nvGrpSpPr>
        <p:grpSpPr bwMode="auto">
          <a:xfrm>
            <a:off x="3568304" y="1174910"/>
            <a:ext cx="2114550" cy="2114550"/>
            <a:chOff x="2064" y="624"/>
            <a:chExt cx="1776" cy="1776"/>
          </a:xfrm>
          <a:solidFill>
            <a:srgbClr val="99CCFF"/>
          </a:solidFill>
        </p:grpSpPr>
        <p:sp>
          <p:nvSpPr>
            <p:cNvPr id="38" name="Rectangle 40"/>
            <p:cNvSpPr>
              <a:spLocks noChangeArrowheads="1"/>
            </p:cNvSpPr>
            <p:nvPr/>
          </p:nvSpPr>
          <p:spPr bwMode="auto">
            <a:xfrm>
              <a:off x="2064" y="624"/>
              <a:ext cx="1056" cy="7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Rectangle 41"/>
            <p:cNvSpPr>
              <a:spLocks noChangeArrowheads="1"/>
            </p:cNvSpPr>
            <p:nvPr/>
          </p:nvSpPr>
          <p:spPr bwMode="auto">
            <a:xfrm rot="-5400000">
              <a:off x="2952" y="1512"/>
              <a:ext cx="1056" cy="7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43"/>
              <p:cNvSpPr txBox="1">
                <a:spLocks noChangeArrowheads="1"/>
              </p:cNvSpPr>
              <p:nvPr/>
            </p:nvSpPr>
            <p:spPr bwMode="auto">
              <a:xfrm>
                <a:off x="3907603" y="1305879"/>
                <a:ext cx="621530" cy="57864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300" i="1" baseline="0" dirty="0">
                          <a:solidFill>
                            <a:srgbClr val="FF66FF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𝑎𝑏</m:t>
                      </m:r>
                    </m:oMath>
                  </m:oMathPara>
                </a14:m>
                <a:endParaRPr lang="en-US" altLang="zh-CN" sz="3300" baseline="0" dirty="0">
                  <a:solidFill>
                    <a:srgbClr val="FF66FF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41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7603" y="1305879"/>
                <a:ext cx="621530" cy="578644"/>
              </a:xfrm>
              <a:prstGeom prst="rect">
                <a:avLst/>
              </a:prstGeom>
              <a:blipFill rotWithShape="1">
                <a:blip r:embed="rId15"/>
                <a:stretch>
                  <a:fillRect l="-72" t="-55" r="50" b="83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" name="Object 45"/>
          <p:cNvGraphicFramePr/>
          <p:nvPr/>
        </p:nvGraphicFramePr>
        <p:xfrm>
          <a:off x="6099573" y="3953249"/>
          <a:ext cx="77271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r:id="rId16" imgW="508000" imgH="279400" progId="Equation.3">
                  <p:embed/>
                </p:oleObj>
              </mc:Choice>
              <mc:Fallback>
                <p:oleObj r:id="rId16" imgW="508000" imgH="279400" progId="Equation.3">
                  <p:embed/>
                  <p:pic>
                    <p:nvPicPr>
                      <p:cNvPr id="0" name="图片 1076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573" y="3953249"/>
                        <a:ext cx="77271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6"/>
          <p:cNvGrpSpPr/>
          <p:nvPr/>
        </p:nvGrpSpPr>
        <p:grpSpPr bwMode="auto">
          <a:xfrm>
            <a:off x="5795040" y="3872285"/>
            <a:ext cx="1432161" cy="646510"/>
            <a:chOff x="2771" y="2982"/>
            <a:chExt cx="915" cy="543"/>
          </a:xfrm>
        </p:grpSpPr>
        <p:sp>
          <p:nvSpPr>
            <p:cNvPr id="45" name="Text Box 47"/>
            <p:cNvSpPr txBox="1">
              <a:spLocks noChangeArrowheads="1"/>
            </p:cNvSpPr>
            <p:nvPr/>
          </p:nvSpPr>
          <p:spPr bwMode="auto">
            <a:xfrm>
              <a:off x="2771" y="2982"/>
              <a:ext cx="28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2764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7336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1908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6480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3600" baseline="0" dirty="0">
                  <a:ea typeface="宋体" panose="02010600030101010101" pitchFamily="2" charset="-122"/>
                </a:rPr>
                <a:t>+</a:t>
              </a:r>
            </a:p>
          </p:txBody>
        </p:sp>
        <p:sp>
          <p:nvSpPr>
            <p:cNvPr id="46" name="Text Box 48"/>
            <p:cNvSpPr txBox="1">
              <a:spLocks noChangeArrowheads="1"/>
            </p:cNvSpPr>
            <p:nvPr/>
          </p:nvSpPr>
          <p:spPr bwMode="auto">
            <a:xfrm>
              <a:off x="3400" y="2982"/>
              <a:ext cx="28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1pPr>
              <a:lvl2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2pPr>
              <a:lvl3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3pPr>
              <a:lvl4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4pPr>
              <a:lvl5pPr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5pPr>
              <a:lvl6pPr marL="22764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6pPr>
              <a:lvl7pPr marL="27336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7pPr>
              <a:lvl8pPr marL="31908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8pPr>
              <a:lvl9pPr marL="3648075" indent="9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 baseline="30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3600" baseline="0" dirty="0">
                  <a:ea typeface="宋体" panose="02010600030101010101" pitchFamily="2" charset="-122"/>
                </a:rPr>
                <a:t>+</a:t>
              </a:r>
            </a:p>
          </p:txBody>
        </p:sp>
      </p:grp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795337" y="3942622"/>
            <a:ext cx="3257550" cy="4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246" tIns="34122" rIns="68246" bIns="34122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700" b="0" baseline="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完全平方和公式：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3"/>
              <p:cNvSpPr txBox="1">
                <a:spLocks noChangeArrowheads="1"/>
              </p:cNvSpPr>
              <p:nvPr/>
            </p:nvSpPr>
            <p:spPr bwMode="auto">
              <a:xfrm>
                <a:off x="4970020" y="2371488"/>
                <a:ext cx="621530" cy="57864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1pPr>
                <a:lvl2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2pPr>
                <a:lvl3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3pPr>
                <a:lvl4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4pPr>
                <a:lvl5pPr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5pPr>
                <a:lvl6pPr marL="22764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6pPr>
                <a:lvl7pPr marL="27336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7pPr>
                <a:lvl8pPr marL="31908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8pPr>
                <a:lvl9pPr marL="3648075" indent="9525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300" i="1" baseline="0" dirty="0">
                          <a:solidFill>
                            <a:srgbClr val="FF66FF"/>
                          </a:solidFill>
                          <a:latin typeface="Cambria Math" panose="02040503050406030204"/>
                          <a:ea typeface="宋体" panose="02010600030101010101" pitchFamily="2" charset="-122"/>
                        </a:rPr>
                        <m:t>𝑎𝑏</m:t>
                      </m:r>
                    </m:oMath>
                  </m:oMathPara>
                </a14:m>
                <a:endParaRPr lang="en-US" altLang="zh-CN" sz="3300" baseline="0" dirty="0">
                  <a:solidFill>
                    <a:srgbClr val="FF66FF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1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0020" y="2371488"/>
                <a:ext cx="621530" cy="578644"/>
              </a:xfrm>
              <a:prstGeom prst="rect">
                <a:avLst/>
              </a:prstGeom>
              <a:blipFill rotWithShape="1">
                <a:blip r:embed="rId15"/>
                <a:stretch>
                  <a:fillRect l="-82" t="-69" r="60" b="96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795338" y="521900"/>
            <a:ext cx="449797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CN" altLang="en-US" sz="2100" b="1" dirty="0">
                <a:solidFill>
                  <a:srgbClr val="C00000"/>
                </a:solidFill>
                <a:latin typeface="Arial" panose="020B0604020202020204" pitchFamily="34" charset="0"/>
              </a:rPr>
              <a:t>三、完全平方公式的几何解释</a:t>
            </a:r>
            <a:endParaRPr kumimoji="0" lang="en-US" altLang="zh-CN" sz="21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32" grpId="0"/>
      <p:bldP spid="34" grpId="0" animBg="1"/>
      <p:bldP spid="35" grpId="0"/>
      <p:bldP spid="41" grpId="0"/>
      <p:bldP spid="47" grpId="0"/>
      <p:bldP spid="51" grpId="0"/>
      <p:bldP spid="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644503" y="972639"/>
            <a:ext cx="2114550" cy="2114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ctr"/>
            <a:endParaRPr kumimoji="1" lang="zh-CN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3"/>
          <p:cNvGrpSpPr/>
          <p:nvPr/>
        </p:nvGrpSpPr>
        <p:grpSpPr bwMode="auto">
          <a:xfrm>
            <a:off x="3358753" y="972639"/>
            <a:ext cx="2400300" cy="2407444"/>
            <a:chOff x="1584" y="624"/>
            <a:chExt cx="2016" cy="2022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 flipH="1">
              <a:off x="1584" y="624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>
              <a:off x="1584" y="240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rot="-5400000">
              <a:off x="1704" y="252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rot="-5400000">
              <a:off x="3480" y="252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632" y="168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1632" y="62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rot="5400000">
              <a:off x="2184" y="223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5400000" flipH="1" flipV="1">
              <a:off x="3240" y="223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12"/>
          <p:cNvGrpSpPr/>
          <p:nvPr/>
        </p:nvGrpSpPr>
        <p:grpSpPr bwMode="auto">
          <a:xfrm>
            <a:off x="3233737" y="1715589"/>
            <a:ext cx="1806179" cy="1910954"/>
            <a:chOff x="1475" y="1262"/>
            <a:chExt cx="1517" cy="16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475" y="1262"/>
                  <a:ext cx="451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300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𝑎</m:t>
                        </m:r>
                      </m:oMath>
                    </m:oMathPara>
                  </a14:m>
                  <a:endParaRPr kumimoji="1" lang="en-US" altLang="zh-CN" sz="3300" dirty="0">
                    <a:solidFill>
                      <a:srgbClr val="C000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" name="Text 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75" y="1262"/>
                  <a:ext cx="451" cy="504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541" y="2363"/>
                  <a:ext cx="451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300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𝑎</m:t>
                        </m:r>
                      </m:oMath>
                    </m:oMathPara>
                  </a14:m>
                  <a:endParaRPr kumimoji="1" lang="en-US" altLang="zh-CN" sz="3300" dirty="0">
                    <a:solidFill>
                      <a:srgbClr val="C000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41" y="2363"/>
                  <a:ext cx="451" cy="504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5"/>
          <p:cNvGrpSpPr/>
          <p:nvPr/>
        </p:nvGrpSpPr>
        <p:grpSpPr bwMode="auto">
          <a:xfrm>
            <a:off x="3473053" y="972639"/>
            <a:ext cx="2286000" cy="2286000"/>
            <a:chOff x="1680" y="624"/>
            <a:chExt cx="1920" cy="1920"/>
          </a:xfrm>
        </p:grpSpPr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728" y="1152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1680" y="1344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H="1">
              <a:off x="2808" y="247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5400000">
              <a:off x="2976" y="24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 flipH="1">
              <a:off x="3504" y="240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0800000" flipH="1">
              <a:off x="1728" y="624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644503" y="1829889"/>
            <a:ext cx="1257300" cy="12573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ctr"/>
            <a:endParaRPr kumimoji="1" lang="zh-CN" altLang="zh-CN" sz="1800">
              <a:latin typeface="Times New Roman" panose="02020603050405020304" pitchFamily="18" charset="0"/>
            </a:endParaRPr>
          </a:p>
        </p:txBody>
      </p:sp>
      <p:graphicFrame>
        <p:nvGraphicFramePr>
          <p:cNvPr id="26" name="Object 26"/>
          <p:cNvGraphicFramePr>
            <a:graphicFrameLocks noChangeAspect="1"/>
          </p:cNvGraphicFramePr>
          <p:nvPr/>
        </p:nvGraphicFramePr>
        <p:xfrm>
          <a:off x="3644503" y="3719776"/>
          <a:ext cx="976801" cy="45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5" imgW="11887200" imgH="5486400" progId="Equation.DSMT4">
                  <p:embed/>
                </p:oleObj>
              </mc:Choice>
              <mc:Fallback>
                <p:oleObj name="Equation" r:id="rId5" imgW="11887200" imgH="5486400" progId="Equation.DSMT4">
                  <p:embed/>
                  <p:pic>
                    <p:nvPicPr>
                      <p:cNvPr id="0" name="图片 2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503" y="3719776"/>
                        <a:ext cx="976801" cy="451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7"/>
          <p:cNvGraphicFramePr>
            <a:graphicFrameLocks noChangeAspect="1"/>
          </p:cNvGraphicFramePr>
          <p:nvPr/>
        </p:nvGraphicFramePr>
        <p:xfrm>
          <a:off x="4901803" y="3695763"/>
          <a:ext cx="361950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7" imgW="262255" imgH="279400" progId="Equation.3">
                  <p:embed/>
                </p:oleObj>
              </mc:Choice>
              <mc:Fallback>
                <p:oleObj name="Equation" r:id="rId7" imgW="262255" imgH="279400" progId="Equation.3">
                  <p:embed/>
                  <p:pic>
                    <p:nvPicPr>
                      <p:cNvPr id="0" name="图片 2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803" y="3695763"/>
                        <a:ext cx="361950" cy="392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8"/>
          <p:cNvGraphicFramePr>
            <a:graphicFrameLocks noChangeAspect="1"/>
          </p:cNvGraphicFramePr>
          <p:nvPr/>
        </p:nvGraphicFramePr>
        <p:xfrm>
          <a:off x="5317332" y="3773155"/>
          <a:ext cx="645319" cy="31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9" imgW="508000" imgH="245745" progId="Equation.3">
                  <p:embed/>
                </p:oleObj>
              </mc:Choice>
              <mc:Fallback>
                <p:oleObj name="Equation" r:id="rId9" imgW="508000" imgH="245745" progId="Equation.3">
                  <p:embed/>
                  <p:pic>
                    <p:nvPicPr>
                      <p:cNvPr id="0" name="图片 2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332" y="3773155"/>
                        <a:ext cx="645319" cy="315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9"/>
          <p:cNvGraphicFramePr>
            <a:graphicFrameLocks noChangeAspect="1"/>
          </p:cNvGraphicFramePr>
          <p:nvPr/>
        </p:nvGraphicFramePr>
        <p:xfrm>
          <a:off x="4691339" y="4254406"/>
          <a:ext cx="1959769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11" imgW="838200" imgH="177800" progId="Equation.DSMT4">
                  <p:embed/>
                </p:oleObj>
              </mc:Choice>
              <mc:Fallback>
                <p:oleObj name="Equation" r:id="rId11" imgW="838200" imgH="177800" progId="Equation.DSMT4">
                  <p:embed/>
                  <p:pic>
                    <p:nvPicPr>
                      <p:cNvPr id="0" name="图片 2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339" y="4254406"/>
                        <a:ext cx="1959769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30"/>
          <p:cNvGrpSpPr/>
          <p:nvPr/>
        </p:nvGrpSpPr>
        <p:grpSpPr bwMode="auto">
          <a:xfrm>
            <a:off x="3644503" y="972639"/>
            <a:ext cx="2114550" cy="2114550"/>
            <a:chOff x="1824" y="624"/>
            <a:chExt cx="1776" cy="1776"/>
          </a:xfrm>
        </p:grpSpPr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824" y="624"/>
              <a:ext cx="1776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496" y="1315"/>
                  <a:ext cx="432" cy="543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600" i="1" dirty="0">
                            <a:solidFill>
                              <a:srgbClr val="FFFF00"/>
                            </a:solidFill>
                            <a:latin typeface="Cambria Math" panose="02040503050406030204"/>
                          </a:rPr>
                          <m:t>𝑎</m:t>
                        </m:r>
                        <m:r>
                          <a:rPr kumimoji="1" lang="en-US" altLang="zh-CN" sz="3600" i="1" dirty="0">
                            <a:solidFill>
                              <a:srgbClr val="FFFF00"/>
                            </a:solidFill>
                            <a:latin typeface="Cambria Math" panose="02040503050406030204"/>
                            <a:cs typeface="Times New Roman" panose="02020603050405020304" pitchFamily="18" charset="0"/>
                          </a:rPr>
                          <m:t>²</m:t>
                        </m:r>
                      </m:oMath>
                    </m:oMathPara>
                  </a14:m>
                  <a:endParaRPr kumimoji="1" lang="en-US" altLang="zh-CN" sz="3600" dirty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Text 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96" y="1315"/>
                  <a:ext cx="432" cy="543"/>
                </a:xfrm>
                <a:prstGeom prst="rect">
                  <a:avLst/>
                </a:prstGeom>
                <a:blipFill rotWithShape="1">
                  <a:blip r:embed="rId13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3"/>
          <p:cNvGrpSpPr/>
          <p:nvPr/>
        </p:nvGrpSpPr>
        <p:grpSpPr bwMode="auto">
          <a:xfrm>
            <a:off x="3644503" y="972639"/>
            <a:ext cx="2114550" cy="857250"/>
            <a:chOff x="2064" y="1026"/>
            <a:chExt cx="1776" cy="720"/>
          </a:xfrm>
          <a:solidFill>
            <a:schemeClr val="accent3">
              <a:lumMod val="75000"/>
            </a:schemeClr>
          </a:solidFill>
        </p:grpSpPr>
        <p:sp>
          <p:nvSpPr>
            <p:cNvPr id="34" name="Rectangle 34" descr="浅色上对角线"/>
            <p:cNvSpPr>
              <a:spLocks noChangeArrowheads="1"/>
            </p:cNvSpPr>
            <p:nvPr/>
          </p:nvSpPr>
          <p:spPr bwMode="auto">
            <a:xfrm>
              <a:off x="2064" y="1026"/>
              <a:ext cx="1776" cy="7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35" descr="浅色上对角线"/>
                <p:cNvSpPr txBox="1">
                  <a:spLocks noChangeArrowheads="1"/>
                </p:cNvSpPr>
                <p:nvPr/>
              </p:nvSpPr>
              <p:spPr bwMode="auto">
                <a:xfrm>
                  <a:off x="2810" y="1185"/>
                  <a:ext cx="358" cy="38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2400" i="1" dirty="0">
                            <a:solidFill>
                              <a:srgbClr val="FFFF00"/>
                            </a:solidFill>
                            <a:latin typeface="Cambria Math" panose="02040503050406030204"/>
                          </a:rPr>
                          <m:t>𝑎𝑏</m:t>
                        </m:r>
                      </m:oMath>
                    </m:oMathPara>
                  </a14:m>
                  <a:endParaRPr kumimoji="1" lang="en-US" altLang="zh-CN" sz="2400" dirty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" name="Text Box 35" descr="浅色上对角线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10" y="1185"/>
                  <a:ext cx="358" cy="388"/>
                </a:xfrm>
                <a:prstGeom prst="rect">
                  <a:avLst/>
                </a:prstGeom>
                <a:blipFill rotWithShape="1">
                  <a:blip r:embed="rId14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6"/>
          <p:cNvGrpSpPr/>
          <p:nvPr/>
        </p:nvGrpSpPr>
        <p:grpSpPr bwMode="auto">
          <a:xfrm>
            <a:off x="4901803" y="972639"/>
            <a:ext cx="857250" cy="2114550"/>
            <a:chOff x="3120" y="1026"/>
            <a:chExt cx="720" cy="177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7" name="Rectangle 37" descr="浅色下对角线"/>
            <p:cNvSpPr>
              <a:spLocks noChangeArrowheads="1"/>
            </p:cNvSpPr>
            <p:nvPr/>
          </p:nvSpPr>
          <p:spPr bwMode="auto">
            <a:xfrm rot="5400000">
              <a:off x="2592" y="1554"/>
              <a:ext cx="1776" cy="7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 Box 38" descr="浅色下对角线"/>
                <p:cNvSpPr txBox="1">
                  <a:spLocks noChangeArrowheads="1"/>
                </p:cNvSpPr>
                <p:nvPr/>
              </p:nvSpPr>
              <p:spPr bwMode="auto">
                <a:xfrm>
                  <a:off x="3306" y="1747"/>
                  <a:ext cx="358" cy="38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2400" i="1" dirty="0">
                            <a:solidFill>
                              <a:srgbClr val="FFFF00"/>
                            </a:solidFill>
                            <a:latin typeface="Cambria Math" panose="02040503050406030204"/>
                          </a:rPr>
                          <m:t>𝑎𝑏</m:t>
                        </m:r>
                      </m:oMath>
                    </m:oMathPara>
                  </a14:m>
                  <a:endParaRPr kumimoji="1" lang="en-US" altLang="zh-CN" sz="2400" dirty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8" name="Text Box 38" descr="浅色下对角线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06" y="1747"/>
                  <a:ext cx="358" cy="388"/>
                </a:xfrm>
                <a:prstGeom prst="rect">
                  <a:avLst/>
                </a:prstGeom>
                <a:blipFill rotWithShape="1">
                  <a:blip r:embed="rId15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39" name="Object 39"/>
          <p:cNvGraphicFramePr>
            <a:graphicFrameLocks noChangeAspect="1"/>
          </p:cNvGraphicFramePr>
          <p:nvPr/>
        </p:nvGraphicFramePr>
        <p:xfrm>
          <a:off x="6059091" y="3773155"/>
          <a:ext cx="645319" cy="31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16" imgW="508000" imgH="245745" progId="Equation.3">
                  <p:embed/>
                </p:oleObj>
              </mc:Choice>
              <mc:Fallback>
                <p:oleObj name="Equation" r:id="rId16" imgW="508000" imgH="245745" progId="Equation.3">
                  <p:embed/>
                  <p:pic>
                    <p:nvPicPr>
                      <p:cNvPr id="0" name="图片 2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091" y="3773155"/>
                        <a:ext cx="645319" cy="315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40" descr="小网格"/>
          <p:cNvSpPr>
            <a:spLocks noChangeArrowheads="1"/>
          </p:cNvSpPr>
          <p:nvPr/>
        </p:nvSpPr>
        <p:spPr bwMode="auto">
          <a:xfrm>
            <a:off x="4901803" y="972639"/>
            <a:ext cx="857250" cy="857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2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graphicFrame>
        <p:nvGraphicFramePr>
          <p:cNvPr id="41" name="Object 41"/>
          <p:cNvGraphicFramePr>
            <a:graphicFrameLocks noChangeAspect="1"/>
          </p:cNvGraphicFramePr>
          <p:nvPr/>
        </p:nvGraphicFramePr>
        <p:xfrm>
          <a:off x="6834188" y="3756485"/>
          <a:ext cx="532209" cy="332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18" imgW="448945" imgH="279400" progId="Equation.3">
                  <p:embed/>
                </p:oleObj>
              </mc:Choice>
              <mc:Fallback>
                <p:oleObj name="Equation" r:id="rId18" imgW="448945" imgH="279400" progId="Equation.3">
                  <p:embed/>
                  <p:pic>
                    <p:nvPicPr>
                      <p:cNvPr id="0" name="图片 2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188" y="3756485"/>
                        <a:ext cx="532209" cy="332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42"/>
              <p:cNvSpPr txBox="1">
                <a:spLocks noChangeArrowheads="1"/>
              </p:cNvSpPr>
              <p:nvPr/>
            </p:nvSpPr>
            <p:spPr bwMode="auto">
              <a:xfrm>
                <a:off x="5130403" y="1201239"/>
                <a:ext cx="457200" cy="43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i="1" dirty="0">
                          <a:solidFill>
                            <a:srgbClr val="FFFF00"/>
                          </a:solidFill>
                          <a:latin typeface="Cambria Math" panose="02040503050406030204"/>
                        </a:rPr>
                        <m:t>𝑏</m:t>
                      </m:r>
                      <m:r>
                        <a:rPr kumimoji="1" lang="en-US" altLang="zh-CN" sz="2400" i="1" dirty="0">
                          <a:solidFill>
                            <a:srgbClr val="FFFF00"/>
                          </a:solidFill>
                          <a:latin typeface="Cambria Math" panose="02040503050406030204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kumimoji="1" lang="en-US" altLang="zh-CN" sz="2400" dirty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30403" y="1201239"/>
                <a:ext cx="457200" cy="434579"/>
              </a:xfrm>
              <a:prstGeom prst="rect">
                <a:avLst/>
              </a:prstGeom>
              <a:blipFill rotWithShape="1">
                <a:blip r:embed="rId20"/>
                <a:stretch>
                  <a:fillRect l="-52" t="-104" r="52" b="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3"/>
          <p:cNvGrpSpPr/>
          <p:nvPr/>
        </p:nvGrpSpPr>
        <p:grpSpPr bwMode="auto">
          <a:xfrm>
            <a:off x="3293270" y="1085749"/>
            <a:ext cx="2359819" cy="2438401"/>
            <a:chOff x="3345" y="1405"/>
            <a:chExt cx="1982" cy="20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345" y="1405"/>
                  <a:ext cx="446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300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𝑏</m:t>
                        </m:r>
                      </m:oMath>
                    </m:oMathPara>
                  </a14:m>
                  <a:endParaRPr kumimoji="1" lang="en-US" altLang="zh-CN" sz="3300" dirty="0">
                    <a:solidFill>
                      <a:srgbClr val="C000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4" name="Text 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5" y="1405"/>
                  <a:ext cx="446" cy="504"/>
                </a:xfrm>
                <a:prstGeom prst="rect">
                  <a:avLst/>
                </a:prstGeom>
                <a:blipFill rotWithShape="1">
                  <a:blip r:embed="rId21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884" y="2949"/>
                  <a:ext cx="443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zh-CN" sz="3300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𝑏</m:t>
                        </m:r>
                      </m:oMath>
                    </m:oMathPara>
                  </a14:m>
                  <a:endParaRPr kumimoji="1" lang="en-US" altLang="zh-CN" sz="3300" dirty="0">
                    <a:solidFill>
                      <a:srgbClr val="C0000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5" name="Text 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84" y="2949"/>
                  <a:ext cx="443" cy="504"/>
                </a:xfrm>
                <a:prstGeom prst="rect">
                  <a:avLst/>
                </a:prstGeom>
                <a:blipFill rotWithShape="1">
                  <a:blip r:embed="rId21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999206" y="3646372"/>
            <a:ext cx="255957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7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完全平方差公式：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558760" y="3784871"/>
                <a:ext cx="374141" cy="34624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b="1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=</m:t>
                      </m:r>
                    </m:oMath>
                  </m:oMathPara>
                </a14:m>
                <a:endParaRPr lang="zh-CN" altLang="en-US" sz="1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760" y="3784871"/>
                <a:ext cx="374141" cy="346249"/>
              </a:xfrm>
              <a:prstGeom prst="rect">
                <a:avLst/>
              </a:prstGeom>
              <a:blipFill rotWithShape="1">
                <a:blip r:embed="rId22"/>
                <a:stretch>
                  <a:fillRect l="-25" t="-78" r="59" b="1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25" grpId="0" animBg="1" autoUpdateAnimBg="0"/>
      <p:bldP spid="40" grpId="0" animBg="1"/>
      <p:bldP spid="42" grpId="0" autoUpdateAnimBg="0"/>
      <p:bldP spid="46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1216</Words>
  <Application>Microsoft Office PowerPoint</Application>
  <PresentationFormat>全屏显示(16:9)</PresentationFormat>
  <Paragraphs>166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等线</vt:lpstr>
      <vt:lpstr>仿宋_GB2312</vt:lpstr>
      <vt:lpstr>黑体</vt:lpstr>
      <vt:lpstr>华文中宋</vt:lpstr>
      <vt:lpstr>楷体_GB2312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Equation.DSMT4</vt:lpstr>
      <vt:lpstr>Equation.3</vt:lpstr>
      <vt:lpstr>Equation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2023-01-16T18:10:30Z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F330B8242F7B4AD883FF62C5D1FB07DF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