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88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9239506-3E4F-4E55-A4ED-C25184D1F937}"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BFDBFC1-F0E6-40D0-8E01-9741ED09A40D}"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DA47288-2A1A-4AB1-BEC7-EAB7FF9DF774}"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EF3A0E8-18B6-40F0-BC8A-B9A5D92F72DC}"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5E4B3A49-5B70-49C2-848B-F7451768A686}"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76D60D4F-24B0-4D9F-B690-8A4BDFD6A835}"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45502A21-69CA-4731-8588-2DEC0F6B2ACE}"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5EDABC53-001C-4A72-A1BD-6E49B67DDE4A}"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487949E-4B85-4672-BD21-243AEE30DA97}"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075F1187-7365-4D45-991A-5B7D30DA5FBA}"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32191989-F319-4FCF-90E5-CD3461A9061D}"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标题 3"/>
          <p:cNvSpPr txBox="1">
            <a:spLocks noChangeArrowheads="1"/>
          </p:cNvSpPr>
          <p:nvPr/>
        </p:nvSpPr>
        <p:spPr bwMode="auto">
          <a:xfrm>
            <a:off x="1803400" y="3810000"/>
            <a:ext cx="55467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20000"/>
              </a:spcBef>
            </a:pPr>
            <a:r>
              <a:rPr lang="en-US" altLang="zh-CN" sz="3600" b="1" dirty="0">
                <a:latin typeface="Times New Roman" panose="02020603050405020304" pitchFamily="18" charset="0"/>
              </a:rPr>
              <a:t>Section B   </a:t>
            </a:r>
            <a:r>
              <a:rPr lang="zh-CN" altLang="en-US" sz="3600" b="1" dirty="0" smtClean="0">
                <a:latin typeface="Times New Roman" panose="02020603050405020304" pitchFamily="18" charset="0"/>
              </a:rPr>
              <a:t>第</a:t>
            </a:r>
            <a:r>
              <a:rPr lang="en-US" altLang="zh-CN" sz="3600" b="1" dirty="0" smtClean="0">
                <a:latin typeface="Times New Roman" panose="02020603050405020304" pitchFamily="18" charset="0"/>
              </a:rPr>
              <a:t>3</a:t>
            </a:r>
            <a:r>
              <a:rPr lang="zh-CN" altLang="en-US" sz="3600" b="1" dirty="0" smtClean="0">
                <a:latin typeface="Times New Roman" panose="02020603050405020304" pitchFamily="18" charset="0"/>
              </a:rPr>
              <a:t>课</a:t>
            </a:r>
            <a:r>
              <a:rPr lang="zh-CN" altLang="en-US" sz="3600" b="1" dirty="0">
                <a:latin typeface="Times New Roman" panose="02020603050405020304" pitchFamily="18" charset="0"/>
              </a:rPr>
              <a:t>时</a:t>
            </a:r>
            <a:endParaRPr lang="en-US" altLang="zh-CN" sz="3600" b="1" dirty="0">
              <a:latin typeface="Times New Roman" panose="02020603050405020304" pitchFamily="18" charset="0"/>
            </a:endParaRPr>
          </a:p>
        </p:txBody>
      </p:sp>
      <p:sp>
        <p:nvSpPr>
          <p:cNvPr id="7" name="标题 4"/>
          <p:cNvSpPr txBox="1">
            <a:spLocks noChangeArrowheads="1"/>
          </p:cNvSpPr>
          <p:nvPr/>
        </p:nvSpPr>
        <p:spPr bwMode="auto">
          <a:xfrm>
            <a:off x="762000" y="1981200"/>
            <a:ext cx="784860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800" b="1">
                <a:latin typeface="Times New Roman" panose="02020603050405020304" pitchFamily="18" charset="0"/>
                <a:cs typeface="Times New Roman" panose="02020603050405020304" pitchFamily="18" charset="0"/>
              </a:rPr>
              <a:t>Unit 6</a:t>
            </a:r>
            <a:br>
              <a:rPr lang="en-US" altLang="zh-CN" sz="4800" b="1">
                <a:latin typeface="Times New Roman" panose="02020603050405020304" pitchFamily="18" charset="0"/>
                <a:cs typeface="Times New Roman" panose="02020603050405020304" pitchFamily="18" charset="0"/>
              </a:rPr>
            </a:br>
            <a:r>
              <a:rPr lang="en-US" altLang="zh-CN" sz="4800" b="1">
                <a:latin typeface="Times New Roman" panose="02020603050405020304" pitchFamily="18" charset="0"/>
                <a:cs typeface="Times New Roman" panose="02020603050405020304" pitchFamily="18" charset="0"/>
              </a:rPr>
              <a:t>An old man tried to move the mountains.</a:t>
            </a:r>
          </a:p>
        </p:txBody>
      </p:sp>
      <p:sp>
        <p:nvSpPr>
          <p:cNvPr id="8" name="矩形 7"/>
          <p:cNvSpPr/>
          <p:nvPr/>
        </p:nvSpPr>
        <p:spPr>
          <a:xfrm>
            <a:off x="9525" y="5843588"/>
            <a:ext cx="9134475" cy="429895"/>
          </a:xfrm>
          <a:prstGeom prst="rect">
            <a:avLst/>
          </a:prstGeom>
        </p:spPr>
        <p:txBody>
          <a:bodyPr>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2098" name="矩形 210945"/>
          <p:cNvSpPr>
            <a:spLocks noChangeArrowheads="1"/>
          </p:cNvSpPr>
          <p:nvPr/>
        </p:nvSpPr>
        <p:spPr bwMode="auto">
          <a:xfrm>
            <a:off x="384175" y="1179513"/>
            <a:ext cx="8534400" cy="4976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buFont typeface="Arial" panose="020B0604020202020204" pitchFamily="34" charset="0"/>
              <a:buNone/>
            </a:pPr>
            <a:r>
              <a:rPr lang="en-US" altLang="zh-CN" sz="3600" b="1" dirty="0">
                <a:solidFill>
                  <a:srgbClr val="FF0000"/>
                </a:solidFill>
                <a:latin typeface="宋体" panose="02010600030101010101" pitchFamily="2" charset="-122"/>
              </a:rPr>
              <a:t>2)</a:t>
            </a:r>
            <a:r>
              <a:rPr lang="en-US" altLang="zh-CN" sz="3600" b="1" dirty="0">
                <a:solidFill>
                  <a:srgbClr val="FF0000"/>
                </a:solidFill>
                <a:latin typeface="Times New Roman" panose="02020603050405020304" pitchFamily="18" charset="0"/>
              </a:rPr>
              <a:t> What</a:t>
            </a:r>
            <a:r>
              <a:rPr lang="zh-CN" altLang="en-US" sz="3600" b="1" dirty="0">
                <a:solidFill>
                  <a:srgbClr val="FF0000"/>
                </a:solidFill>
                <a:latin typeface="Times New Roman" panose="02020603050405020304" pitchFamily="18" charset="0"/>
              </a:rPr>
              <a:t>＋名词＋主语＋谓语！</a:t>
            </a:r>
          </a:p>
          <a:p>
            <a:pPr>
              <a:lnSpc>
                <a:spcPct val="115000"/>
              </a:lnSpc>
              <a:buFont typeface="Arial" panose="020B0604020202020204" pitchFamily="34" charset="0"/>
              <a:buNone/>
            </a:pPr>
            <a:r>
              <a:rPr lang="zh-CN" altLang="en-US" sz="2800" b="1" dirty="0">
                <a:solidFill>
                  <a:srgbClr val="000000"/>
                </a:solidFill>
                <a:latin typeface="Times New Roman" panose="02020603050405020304" pitchFamily="18" charset="0"/>
              </a:rPr>
              <a:t>多大的一个盒子啊！</a:t>
            </a:r>
          </a:p>
          <a:p>
            <a:pPr>
              <a:lnSpc>
                <a:spcPct val="115000"/>
              </a:lnSpc>
              <a:buFont typeface="Arial" panose="020B0604020202020204" pitchFamily="34" charset="0"/>
              <a:buNone/>
            </a:pPr>
            <a:r>
              <a:rPr lang="en-US" altLang="zh-CN" sz="2800" b="1" dirty="0">
                <a:solidFill>
                  <a:srgbClr val="000000"/>
                </a:solidFill>
                <a:latin typeface="Times New Roman" panose="02020603050405020304" pitchFamily="18" charset="0"/>
              </a:rPr>
              <a:t>What a big box it is!</a:t>
            </a:r>
            <a:endParaRPr lang="en-US" altLang="zh-CN" dirty="0">
              <a:latin typeface="Times New Roman" panose="02020603050405020304" pitchFamily="18" charset="0"/>
            </a:endParaRPr>
          </a:p>
          <a:p>
            <a:pPr>
              <a:lnSpc>
                <a:spcPct val="115000"/>
              </a:lnSpc>
              <a:buFont typeface="Arial" panose="020B0604020202020204" pitchFamily="34" charset="0"/>
              <a:buNone/>
            </a:pPr>
            <a:r>
              <a:rPr lang="en-US" altLang="zh-CN" sz="3600" b="1" dirty="0">
                <a:solidFill>
                  <a:srgbClr val="FF0000"/>
                </a:solidFill>
                <a:latin typeface="宋体" panose="02010600030101010101" pitchFamily="2" charset="-122"/>
              </a:rPr>
              <a:t>3)</a:t>
            </a:r>
            <a:r>
              <a:rPr lang="zh-CN" altLang="en-US" sz="3600" b="1" dirty="0">
                <a:solidFill>
                  <a:srgbClr val="FF0000"/>
                </a:solidFill>
                <a:latin typeface="宋体" panose="02010600030101010101" pitchFamily="2" charset="-122"/>
              </a:rPr>
              <a:t>在口语中，感叹句中的主语和谓语经常略去不说。</a:t>
            </a:r>
          </a:p>
          <a:p>
            <a:pPr>
              <a:lnSpc>
                <a:spcPct val="115000"/>
              </a:lnSpc>
              <a:buFont typeface="Arial" panose="020B0604020202020204" pitchFamily="34" charset="0"/>
              <a:buNone/>
            </a:pPr>
            <a:r>
              <a:rPr lang="zh-CN" altLang="en-US" sz="2800" b="1" dirty="0">
                <a:solidFill>
                  <a:srgbClr val="000000"/>
                </a:solidFill>
                <a:latin typeface="Times New Roman" panose="02020603050405020304" pitchFamily="18" charset="0"/>
                <a:sym typeface="幼圆" panose="02010509060101010101" pitchFamily="49" charset="-122"/>
              </a:rPr>
              <a:t>好热啊！</a:t>
            </a:r>
          </a:p>
          <a:p>
            <a:pPr>
              <a:lnSpc>
                <a:spcPct val="115000"/>
              </a:lnSpc>
              <a:buFont typeface="Arial" panose="020B0604020202020204" pitchFamily="34" charset="0"/>
              <a:buNone/>
            </a:pPr>
            <a:r>
              <a:rPr lang="en-US" altLang="zh-CN" sz="2800" b="1" dirty="0">
                <a:solidFill>
                  <a:srgbClr val="000000"/>
                </a:solidFill>
                <a:latin typeface="Times New Roman" panose="02020603050405020304" pitchFamily="18" charset="0"/>
              </a:rPr>
              <a:t>How hot (it is)! </a:t>
            </a:r>
          </a:p>
          <a:p>
            <a:pPr>
              <a:lnSpc>
                <a:spcPct val="115000"/>
              </a:lnSpc>
              <a:buFont typeface="Arial" panose="020B0604020202020204" pitchFamily="34" charset="0"/>
              <a:buNone/>
            </a:pPr>
            <a:r>
              <a:rPr lang="zh-CN" altLang="en-US" sz="2800" b="1" dirty="0">
                <a:solidFill>
                  <a:srgbClr val="000000"/>
                </a:solidFill>
                <a:latin typeface="Times New Roman" panose="02020603050405020304" pitchFamily="18" charset="0"/>
              </a:rPr>
              <a:t>问得多妙！</a:t>
            </a:r>
          </a:p>
          <a:p>
            <a:pPr>
              <a:lnSpc>
                <a:spcPct val="115000"/>
              </a:lnSpc>
              <a:buFont typeface="Arial" panose="020B0604020202020204" pitchFamily="34" charset="0"/>
              <a:buNone/>
            </a:pPr>
            <a:r>
              <a:rPr lang="en-US" altLang="zh-CN" sz="2800" b="1" dirty="0">
                <a:solidFill>
                  <a:srgbClr val="000000"/>
                </a:solidFill>
                <a:latin typeface="Times New Roman" panose="02020603050405020304" pitchFamily="18" charset="0"/>
                <a:sym typeface="幼圆" panose="02010509060101010101" pitchFamily="49" charset="-122"/>
              </a:rPr>
              <a:t>What a question!</a:t>
            </a:r>
            <a:endParaRPr lang="en-US" altLang="zh-CN" sz="2800" b="1" dirty="0">
              <a:solidFill>
                <a:srgbClr val="00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412098">
                                            <p:txEl>
                                              <p:charRg st="92" end="118"/>
                                            </p:txEl>
                                          </p:spTgt>
                                        </p:tgtEl>
                                        <p:attrNameLst>
                                          <p:attrName>style.visibility</p:attrName>
                                        </p:attrNameLst>
                                      </p:cBhvr>
                                      <p:to>
                                        <p:strVal val="visible"/>
                                      </p:to>
                                    </p:set>
                                    <p:animEffect transition="in" filter="strips(downLeft)">
                                      <p:cBhvr>
                                        <p:cTn id="7" dur="500"/>
                                        <p:tgtEl>
                                          <p:spTgt spid="1412098">
                                            <p:txEl>
                                              <p:charRg st="92" end="1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22" name="文本框 206849"/>
          <p:cNvSpPr txBox="1">
            <a:spLocks noChangeArrowheads="1"/>
          </p:cNvSpPr>
          <p:nvPr/>
        </p:nvSpPr>
        <p:spPr bwMode="auto">
          <a:xfrm>
            <a:off x="127000" y="1504950"/>
            <a:ext cx="8497888"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600" b="1">
                <a:solidFill>
                  <a:srgbClr val="000000"/>
                </a:solidFill>
                <a:latin typeface="Times New Roman" panose="02020603050405020304" pitchFamily="18" charset="0"/>
              </a:rPr>
              <a:t>3. It's leading us to that wonderful house </a:t>
            </a:r>
          </a:p>
          <a:p>
            <a:pPr>
              <a:buFont typeface="Arial" panose="020B0604020202020204" pitchFamily="34" charset="0"/>
              <a:buNone/>
            </a:pPr>
            <a:r>
              <a:rPr lang="en-US" altLang="zh-CN" sz="3600" b="1">
                <a:solidFill>
                  <a:srgbClr val="000000"/>
                </a:solidFill>
                <a:latin typeface="Times New Roman" panose="02020603050405020304" pitchFamily="18" charset="0"/>
              </a:rPr>
              <a:t>    made of bread, cake and candy.</a:t>
            </a:r>
          </a:p>
        </p:txBody>
      </p:sp>
      <p:sp>
        <p:nvSpPr>
          <p:cNvPr id="1413123" name="文本框 206850"/>
          <p:cNvSpPr txBox="1">
            <a:spLocks noChangeArrowheads="1"/>
          </p:cNvSpPr>
          <p:nvPr/>
        </p:nvSpPr>
        <p:spPr bwMode="auto">
          <a:xfrm>
            <a:off x="588963" y="2724150"/>
            <a:ext cx="7850187"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600" b="1" dirty="0">
                <a:solidFill>
                  <a:srgbClr val="FF0000"/>
                </a:solidFill>
                <a:latin typeface="Times New Roman" panose="02020603050405020304" pitchFamily="18" charset="0"/>
              </a:rPr>
              <a:t>lead to </a:t>
            </a:r>
            <a:r>
              <a:rPr lang="zh-CN" altLang="en-US" sz="3600" b="1" dirty="0">
                <a:solidFill>
                  <a:srgbClr val="FF0000"/>
                </a:solidFill>
                <a:latin typeface="Times New Roman" panose="02020603050405020304" pitchFamily="18" charset="0"/>
              </a:rPr>
              <a:t>表示</a:t>
            </a:r>
            <a:r>
              <a:rPr lang="zh-CN" altLang="en-US" sz="3600" b="1" dirty="0">
                <a:solidFill>
                  <a:srgbClr val="FF0000"/>
                </a:solidFill>
                <a:latin typeface="宋体" panose="02010600030101010101" pitchFamily="2" charset="-122"/>
              </a:rPr>
              <a:t>“把</a:t>
            </a:r>
            <a:r>
              <a:rPr lang="en-US" altLang="zh-CN" sz="3600" b="1" dirty="0">
                <a:solidFill>
                  <a:srgbClr val="FF0000"/>
                </a:solidFill>
                <a:latin typeface="宋体" panose="02010600030101010101" pitchFamily="2" charset="-122"/>
              </a:rPr>
              <a:t>…</a:t>
            </a:r>
            <a:r>
              <a:rPr lang="zh-CN" altLang="en-US" sz="3600" b="1" dirty="0">
                <a:solidFill>
                  <a:srgbClr val="FF0000"/>
                </a:solidFill>
                <a:latin typeface="宋体" panose="02010600030101010101" pitchFamily="2" charset="-122"/>
              </a:rPr>
              <a:t>带到；领到；（道路）通向；导致”。</a:t>
            </a:r>
          </a:p>
        </p:txBody>
      </p:sp>
      <p:sp>
        <p:nvSpPr>
          <p:cNvPr id="1413124" name="矩形 206856"/>
          <p:cNvSpPr>
            <a:spLocks noChangeArrowheads="1"/>
          </p:cNvSpPr>
          <p:nvPr/>
        </p:nvSpPr>
        <p:spPr bwMode="auto">
          <a:xfrm>
            <a:off x="533400" y="4051300"/>
            <a:ext cx="731361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800" b="1">
                <a:solidFill>
                  <a:srgbClr val="000000"/>
                </a:solidFill>
                <a:latin typeface="Times New Roman" panose="02020603050405020304" pitchFamily="18" charset="0"/>
              </a:rPr>
              <a:t>这种行为会导致严重的后果。</a:t>
            </a:r>
          </a:p>
          <a:p>
            <a:pPr>
              <a:buFont typeface="Arial" panose="020B0604020202020204" pitchFamily="34" charset="0"/>
              <a:buNone/>
            </a:pPr>
            <a:r>
              <a:rPr lang="en-US" altLang="zh-CN" sz="2800" b="1">
                <a:solidFill>
                  <a:srgbClr val="000000"/>
                </a:solidFill>
                <a:latin typeface="Times New Roman" panose="02020603050405020304" pitchFamily="18" charset="0"/>
              </a:rPr>
              <a:t>This activity can lead to serious consequences.</a:t>
            </a:r>
            <a:endParaRPr lang="en-US" altLang="zh-CN"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13123"/>
                                        </p:tgtEl>
                                        <p:attrNameLst>
                                          <p:attrName>style.visibility</p:attrName>
                                        </p:attrNameLst>
                                      </p:cBhvr>
                                      <p:to>
                                        <p:strVal val="visible"/>
                                      </p:to>
                                    </p:set>
                                    <p:animEffect transition="in" filter="box(in)">
                                      <p:cBhvr>
                                        <p:cTn id="7" dur="500"/>
                                        <p:tgtEl>
                                          <p:spTgt spid="141312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413124">
                                            <p:txEl>
                                              <p:pRg st="0" end="0"/>
                                            </p:txEl>
                                          </p:spTgt>
                                        </p:tgtEl>
                                        <p:attrNameLst>
                                          <p:attrName>style.visibility</p:attrName>
                                        </p:attrNameLst>
                                      </p:cBhvr>
                                      <p:to>
                                        <p:strVal val="visible"/>
                                      </p:to>
                                    </p:set>
                                    <p:animEffect transition="in" filter="box(in)">
                                      <p:cBhvr>
                                        <p:cTn id="12" dur="500"/>
                                        <p:tgtEl>
                                          <p:spTgt spid="14131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413124">
                                            <p:txEl>
                                              <p:pRg st="1" end="1"/>
                                            </p:txEl>
                                          </p:spTgt>
                                        </p:tgtEl>
                                        <p:attrNameLst>
                                          <p:attrName>style.visibility</p:attrName>
                                        </p:attrNameLst>
                                      </p:cBhvr>
                                      <p:to>
                                        <p:strVal val="visible"/>
                                      </p:to>
                                    </p:set>
                                    <p:animEffect transition="in" filter="box(in)">
                                      <p:cBhvr>
                                        <p:cTn id="17" dur="500"/>
                                        <p:tgtEl>
                                          <p:spTgt spid="14131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23" grpId="0" bldLvl="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945130" y="1143000"/>
            <a:ext cx="3326130" cy="914400"/>
          </a:xfrm>
          <a:prstGeom prst="rect">
            <a:avLst/>
          </a:prstGeom>
          <a:noFill/>
          <a:ln>
            <a:noFill/>
          </a:ln>
        </p:spPr>
        <p:txBody>
          <a:bodyPr wrap="none">
            <a:prstTxWarp prst="textCanUp">
              <a:avLst/>
            </a:prstTxWarp>
            <a:spAutoFit/>
          </a:bodyPr>
          <a:lstStyle/>
          <a:p>
            <a:pPr algn="ctr" fontAlgn="auto"/>
            <a:r>
              <a:rPr lang="en-US" altLang="zh-CN" sz="5400" b="1" noProof="1">
                <a:ln w="22225">
                  <a:solidFill>
                    <a:schemeClr val="accent2"/>
                  </a:solidFill>
                  <a:prstDash val="solid"/>
                </a:ln>
                <a:solidFill>
                  <a:schemeClr val="accent2">
                    <a:lumMod val="40000"/>
                    <a:lumOff val="60000"/>
                  </a:schemeClr>
                </a:solidFill>
                <a:effectLst>
                  <a:glow rad="228600">
                    <a:schemeClr val="accent5">
                      <a:satMod val="175000"/>
                      <a:alpha val="40000"/>
                    </a:schemeClr>
                  </a:glow>
                </a:effectLst>
                <a:latin typeface="Times New Roman" panose="02020603050405020304" pitchFamily="18" charset="0"/>
                <a:ea typeface="+mn-ea"/>
              </a:rPr>
              <a:t>Self Check</a:t>
            </a:r>
            <a:endParaRPr lang="en-US" altLang="zh-CN" sz="5400" b="1" noProof="1">
              <a:ln w="22225">
                <a:solidFill>
                  <a:schemeClr val="accent2"/>
                </a:solidFill>
                <a:prstDash val="solid"/>
              </a:ln>
              <a:solidFill>
                <a:schemeClr val="accent2">
                  <a:lumMod val="40000"/>
                  <a:lumOff val="60000"/>
                </a:schemeClr>
              </a:solidFill>
              <a:effectLst>
                <a:glow rad="228600">
                  <a:schemeClr val="accent5">
                    <a:satMod val="175000"/>
                    <a:alpha val="40000"/>
                  </a:schemeClr>
                </a:glow>
              </a:effectLst>
              <a:latin typeface="Times New Roman" panose="02020603050405020304" pitchFamily="18" charset="0"/>
            </a:endParaRPr>
          </a:p>
        </p:txBody>
      </p:sp>
      <p:sp>
        <p:nvSpPr>
          <p:cNvPr id="1414147" name="文本框 8"/>
          <p:cNvSpPr txBox="1">
            <a:spLocks noChangeArrowheads="1"/>
          </p:cNvSpPr>
          <p:nvPr/>
        </p:nvSpPr>
        <p:spPr bwMode="auto">
          <a:xfrm>
            <a:off x="230188" y="2343150"/>
            <a:ext cx="8501062"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200" b="1" dirty="0">
                <a:solidFill>
                  <a:srgbClr val="000000"/>
                </a:solidFill>
                <a:latin typeface="Times New Roman" panose="02020603050405020304" pitchFamily="18" charset="0"/>
                <a:ea typeface="幼圆" panose="02010509060101010101" pitchFamily="49" charset="-122"/>
              </a:rPr>
              <a:t>1. Use your own ideas to complete the sentences.</a:t>
            </a:r>
          </a:p>
        </p:txBody>
      </p:sp>
      <p:sp>
        <p:nvSpPr>
          <p:cNvPr id="1414148" name="矩形 77825"/>
          <p:cNvSpPr>
            <a:spLocks noChangeArrowheads="1"/>
          </p:cNvSpPr>
          <p:nvPr/>
        </p:nvSpPr>
        <p:spPr bwMode="auto">
          <a:xfrm>
            <a:off x="1706563" y="2852738"/>
            <a:ext cx="6180137" cy="354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5000"/>
              </a:lnSpc>
              <a:buFont typeface="Arial" panose="020B0604020202020204" pitchFamily="34" charset="0"/>
              <a:buNone/>
            </a:pPr>
            <a:r>
              <a:rPr lang="en-US" altLang="zh-CN" sz="28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1. We will be late unless ...</a:t>
            </a:r>
          </a:p>
          <a:p>
            <a:pPr>
              <a:lnSpc>
                <a:spcPct val="135000"/>
              </a:lnSpc>
              <a:buFont typeface="Arial" panose="020B0604020202020204" pitchFamily="34" charset="0"/>
              <a:buNone/>
            </a:pPr>
            <a:r>
              <a:rPr lang="en-US" altLang="zh-CN" sz="28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2. You won't be successful unless …</a:t>
            </a:r>
          </a:p>
          <a:p>
            <a:pPr>
              <a:lnSpc>
                <a:spcPct val="135000"/>
              </a:lnSpc>
              <a:buFont typeface="Arial" panose="020B0604020202020204" pitchFamily="34" charset="0"/>
              <a:buNone/>
            </a:pPr>
            <a:r>
              <a:rPr lang="en-US" altLang="zh-CN" sz="28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3. As soon as I got to the bus stop…</a:t>
            </a:r>
          </a:p>
          <a:p>
            <a:pPr>
              <a:lnSpc>
                <a:spcPct val="135000"/>
              </a:lnSpc>
              <a:buFont typeface="Arial" panose="020B0604020202020204" pitchFamily="34" charset="0"/>
              <a:buNone/>
            </a:pPr>
            <a:r>
              <a:rPr lang="en-US" altLang="zh-CN" sz="28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4. Bill opened his book as soon as ...</a:t>
            </a:r>
          </a:p>
          <a:p>
            <a:pPr>
              <a:lnSpc>
                <a:spcPct val="135000"/>
              </a:lnSpc>
              <a:buFont typeface="Arial" panose="020B0604020202020204" pitchFamily="34" charset="0"/>
              <a:buNone/>
            </a:pPr>
            <a:r>
              <a:rPr lang="en-US" altLang="zh-CN" sz="28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5. The movie was so touching that …</a:t>
            </a:r>
          </a:p>
          <a:p>
            <a:pPr>
              <a:lnSpc>
                <a:spcPct val="135000"/>
              </a:lnSpc>
              <a:buFont typeface="Arial" panose="020B0604020202020204" pitchFamily="34" charset="0"/>
              <a:buNone/>
            </a:pPr>
            <a:r>
              <a:rPr lang="en-US" altLang="zh-CN" sz="28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6. The boy was so excited that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5170" name="文本框 2"/>
          <p:cNvSpPr txBox="1">
            <a:spLocks noChangeArrowheads="1"/>
          </p:cNvSpPr>
          <p:nvPr/>
        </p:nvSpPr>
        <p:spPr bwMode="auto">
          <a:xfrm>
            <a:off x="594473" y="838200"/>
            <a:ext cx="7858125"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b="1" dirty="0">
                <a:solidFill>
                  <a:srgbClr val="000000"/>
                </a:solidFill>
                <a:latin typeface="Times New Roman" panose="02020603050405020304" pitchFamily="18" charset="0"/>
                <a:ea typeface="幼圆" panose="02010509060101010101" pitchFamily="49" charset="-122"/>
              </a:rPr>
              <a:t>2. Fill in the blanks with the correct forms of the </a:t>
            </a:r>
          </a:p>
          <a:p>
            <a:pPr>
              <a:buFont typeface="Arial" panose="020B0604020202020204" pitchFamily="34" charset="0"/>
              <a:buNone/>
            </a:pPr>
            <a:r>
              <a:rPr lang="en-US" altLang="zh-CN" sz="2800" b="1" dirty="0">
                <a:solidFill>
                  <a:srgbClr val="000000"/>
                </a:solidFill>
                <a:latin typeface="Times New Roman" panose="02020603050405020304" pitchFamily="18" charset="0"/>
                <a:ea typeface="幼圆" panose="02010509060101010101" pitchFamily="49" charset="-122"/>
              </a:rPr>
              <a:t>    words in brackets.</a:t>
            </a:r>
          </a:p>
        </p:txBody>
      </p:sp>
      <p:sp>
        <p:nvSpPr>
          <p:cNvPr id="1415171" name="矩形 32769"/>
          <p:cNvSpPr>
            <a:spLocks noChangeArrowheads="1"/>
          </p:cNvSpPr>
          <p:nvPr/>
        </p:nvSpPr>
        <p:spPr bwMode="auto">
          <a:xfrm>
            <a:off x="574675" y="1858963"/>
            <a:ext cx="8534400"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Once upon a time, there_____ (be) an emperor. </a:t>
            </a:r>
          </a:p>
          <a:p>
            <a:pPr>
              <a:lnSpc>
                <a:spcPct val="125000"/>
              </a:lnSpc>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He ______(love) buying and looking at clothes. One day, two brothers _____(come) to the city. They ______ (tell) the emperor that they could make beautiful clothes for him, but he must ______ (give) them silk and gold. The brothers_____(be) bad people. They</a:t>
            </a:r>
          </a:p>
          <a:p>
            <a:pPr>
              <a:lnSpc>
                <a:spcPct val="125000"/>
              </a:lnSpc>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______ (keep) all the silk and gold for themselves. They told the </a:t>
            </a: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sym typeface="幼圆" panose="02010509060101010101" pitchFamily="49" charset="-122"/>
              </a:rPr>
              <a:t>emperor the clothes they made ______</a:t>
            </a:r>
            <a:endPar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endParaRPr>
          </a:p>
        </p:txBody>
      </p:sp>
      <p:sp>
        <p:nvSpPr>
          <p:cNvPr id="1415172" name="矩形 32772"/>
          <p:cNvSpPr>
            <a:spLocks noChangeArrowheads="1"/>
          </p:cNvSpPr>
          <p:nvPr/>
        </p:nvSpPr>
        <p:spPr bwMode="auto">
          <a:xfrm>
            <a:off x="4343400" y="1957388"/>
            <a:ext cx="7556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was</a:t>
            </a:r>
          </a:p>
        </p:txBody>
      </p:sp>
      <p:sp>
        <p:nvSpPr>
          <p:cNvPr id="1415173" name="矩形 32773"/>
          <p:cNvSpPr>
            <a:spLocks noChangeArrowheads="1"/>
          </p:cNvSpPr>
          <p:nvPr/>
        </p:nvSpPr>
        <p:spPr bwMode="auto">
          <a:xfrm>
            <a:off x="1222375" y="2498725"/>
            <a:ext cx="9937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loved</a:t>
            </a:r>
          </a:p>
        </p:txBody>
      </p:sp>
      <p:sp>
        <p:nvSpPr>
          <p:cNvPr id="1415174" name="矩形 32774"/>
          <p:cNvSpPr>
            <a:spLocks noChangeArrowheads="1"/>
          </p:cNvSpPr>
          <p:nvPr/>
        </p:nvSpPr>
        <p:spPr bwMode="auto">
          <a:xfrm>
            <a:off x="3355975" y="3017838"/>
            <a:ext cx="9731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came</a:t>
            </a:r>
          </a:p>
        </p:txBody>
      </p:sp>
      <p:sp>
        <p:nvSpPr>
          <p:cNvPr id="1415175" name="矩形 32775"/>
          <p:cNvSpPr>
            <a:spLocks noChangeArrowheads="1"/>
          </p:cNvSpPr>
          <p:nvPr/>
        </p:nvSpPr>
        <p:spPr bwMode="auto">
          <a:xfrm>
            <a:off x="8047038" y="3013075"/>
            <a:ext cx="77628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told</a:t>
            </a:r>
          </a:p>
        </p:txBody>
      </p:sp>
      <p:sp>
        <p:nvSpPr>
          <p:cNvPr id="1415176" name="矩形 32776"/>
          <p:cNvSpPr>
            <a:spLocks noChangeArrowheads="1"/>
          </p:cNvSpPr>
          <p:nvPr/>
        </p:nvSpPr>
        <p:spPr bwMode="auto">
          <a:xfrm>
            <a:off x="5156200" y="4040188"/>
            <a:ext cx="7953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give</a:t>
            </a:r>
          </a:p>
        </p:txBody>
      </p:sp>
      <p:sp>
        <p:nvSpPr>
          <p:cNvPr id="1415177" name="矩形 32777"/>
          <p:cNvSpPr>
            <a:spLocks noChangeArrowheads="1"/>
          </p:cNvSpPr>
          <p:nvPr/>
        </p:nvSpPr>
        <p:spPr bwMode="auto">
          <a:xfrm>
            <a:off x="4122738" y="4635500"/>
            <a:ext cx="9064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were</a:t>
            </a:r>
          </a:p>
        </p:txBody>
      </p:sp>
      <p:sp>
        <p:nvSpPr>
          <p:cNvPr id="1415178" name="矩形 32778"/>
          <p:cNvSpPr>
            <a:spLocks noChangeArrowheads="1"/>
          </p:cNvSpPr>
          <p:nvPr/>
        </p:nvSpPr>
        <p:spPr bwMode="auto">
          <a:xfrm>
            <a:off x="768350" y="5100638"/>
            <a:ext cx="8540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kept</a:t>
            </a:r>
          </a:p>
        </p:txBody>
      </p:sp>
      <p:sp>
        <p:nvSpPr>
          <p:cNvPr id="1415179" name="矩形 30725"/>
          <p:cNvSpPr>
            <a:spLocks noChangeArrowheads="1"/>
          </p:cNvSpPr>
          <p:nvPr/>
        </p:nvSpPr>
        <p:spPr bwMode="auto">
          <a:xfrm>
            <a:off x="7499350" y="5648325"/>
            <a:ext cx="974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were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15172"/>
                                        </p:tgtEl>
                                        <p:attrNameLst>
                                          <p:attrName>style.visibility</p:attrName>
                                        </p:attrNameLst>
                                      </p:cBhvr>
                                      <p:to>
                                        <p:strVal val="visible"/>
                                      </p:to>
                                    </p:set>
                                    <p:anim calcmode="lin" valueType="num">
                                      <p:cBhvr>
                                        <p:cTn id="7" dur="500" fill="hold"/>
                                        <p:tgtEl>
                                          <p:spTgt spid="1415172"/>
                                        </p:tgtEl>
                                        <p:attrNameLst>
                                          <p:attrName>ppt_x</p:attrName>
                                        </p:attrNameLst>
                                      </p:cBhvr>
                                      <p:tavLst>
                                        <p:tav tm="0">
                                          <p:val>
                                            <p:strVal val="#ppt_x"/>
                                          </p:val>
                                        </p:tav>
                                        <p:tav tm="100000">
                                          <p:val>
                                            <p:strVal val="#ppt_x"/>
                                          </p:val>
                                        </p:tav>
                                      </p:tavLst>
                                    </p:anim>
                                    <p:anim calcmode="lin" valueType="num">
                                      <p:cBhvr>
                                        <p:cTn id="8" dur="500" fill="hold"/>
                                        <p:tgtEl>
                                          <p:spTgt spid="14151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15173"/>
                                        </p:tgtEl>
                                        <p:attrNameLst>
                                          <p:attrName>style.visibility</p:attrName>
                                        </p:attrNameLst>
                                      </p:cBhvr>
                                      <p:to>
                                        <p:strVal val="visible"/>
                                      </p:to>
                                    </p:set>
                                    <p:anim calcmode="lin" valueType="num">
                                      <p:cBhvr>
                                        <p:cTn id="13" dur="500" fill="hold"/>
                                        <p:tgtEl>
                                          <p:spTgt spid="1415173"/>
                                        </p:tgtEl>
                                        <p:attrNameLst>
                                          <p:attrName>ppt_x</p:attrName>
                                        </p:attrNameLst>
                                      </p:cBhvr>
                                      <p:tavLst>
                                        <p:tav tm="0">
                                          <p:val>
                                            <p:strVal val="#ppt_x"/>
                                          </p:val>
                                        </p:tav>
                                        <p:tav tm="100000">
                                          <p:val>
                                            <p:strVal val="#ppt_x"/>
                                          </p:val>
                                        </p:tav>
                                      </p:tavLst>
                                    </p:anim>
                                    <p:anim calcmode="lin" valueType="num">
                                      <p:cBhvr>
                                        <p:cTn id="14" dur="500" fill="hold"/>
                                        <p:tgtEl>
                                          <p:spTgt spid="141517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15174"/>
                                        </p:tgtEl>
                                        <p:attrNameLst>
                                          <p:attrName>style.visibility</p:attrName>
                                        </p:attrNameLst>
                                      </p:cBhvr>
                                      <p:to>
                                        <p:strVal val="visible"/>
                                      </p:to>
                                    </p:set>
                                    <p:anim calcmode="lin" valueType="num">
                                      <p:cBhvr>
                                        <p:cTn id="19" dur="500" fill="hold"/>
                                        <p:tgtEl>
                                          <p:spTgt spid="1415174"/>
                                        </p:tgtEl>
                                        <p:attrNameLst>
                                          <p:attrName>ppt_x</p:attrName>
                                        </p:attrNameLst>
                                      </p:cBhvr>
                                      <p:tavLst>
                                        <p:tav tm="0">
                                          <p:val>
                                            <p:strVal val="#ppt_x"/>
                                          </p:val>
                                        </p:tav>
                                        <p:tav tm="100000">
                                          <p:val>
                                            <p:strVal val="#ppt_x"/>
                                          </p:val>
                                        </p:tav>
                                      </p:tavLst>
                                    </p:anim>
                                    <p:anim calcmode="lin" valueType="num">
                                      <p:cBhvr>
                                        <p:cTn id="20" dur="500" fill="hold"/>
                                        <p:tgtEl>
                                          <p:spTgt spid="141517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15175"/>
                                        </p:tgtEl>
                                        <p:attrNameLst>
                                          <p:attrName>style.visibility</p:attrName>
                                        </p:attrNameLst>
                                      </p:cBhvr>
                                      <p:to>
                                        <p:strVal val="visible"/>
                                      </p:to>
                                    </p:set>
                                    <p:anim calcmode="lin" valueType="num">
                                      <p:cBhvr>
                                        <p:cTn id="25" dur="500" fill="hold"/>
                                        <p:tgtEl>
                                          <p:spTgt spid="1415175"/>
                                        </p:tgtEl>
                                        <p:attrNameLst>
                                          <p:attrName>ppt_x</p:attrName>
                                        </p:attrNameLst>
                                      </p:cBhvr>
                                      <p:tavLst>
                                        <p:tav tm="0">
                                          <p:val>
                                            <p:strVal val="#ppt_x"/>
                                          </p:val>
                                        </p:tav>
                                        <p:tav tm="100000">
                                          <p:val>
                                            <p:strVal val="#ppt_x"/>
                                          </p:val>
                                        </p:tav>
                                      </p:tavLst>
                                    </p:anim>
                                    <p:anim calcmode="lin" valueType="num">
                                      <p:cBhvr>
                                        <p:cTn id="26" dur="500" fill="hold"/>
                                        <p:tgtEl>
                                          <p:spTgt spid="141517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15176"/>
                                        </p:tgtEl>
                                        <p:attrNameLst>
                                          <p:attrName>style.visibility</p:attrName>
                                        </p:attrNameLst>
                                      </p:cBhvr>
                                      <p:to>
                                        <p:strVal val="visible"/>
                                      </p:to>
                                    </p:set>
                                    <p:anim calcmode="lin" valueType="num">
                                      <p:cBhvr>
                                        <p:cTn id="31" dur="500" fill="hold"/>
                                        <p:tgtEl>
                                          <p:spTgt spid="1415176"/>
                                        </p:tgtEl>
                                        <p:attrNameLst>
                                          <p:attrName>ppt_x</p:attrName>
                                        </p:attrNameLst>
                                      </p:cBhvr>
                                      <p:tavLst>
                                        <p:tav tm="0">
                                          <p:val>
                                            <p:strVal val="#ppt_x"/>
                                          </p:val>
                                        </p:tav>
                                        <p:tav tm="100000">
                                          <p:val>
                                            <p:strVal val="#ppt_x"/>
                                          </p:val>
                                        </p:tav>
                                      </p:tavLst>
                                    </p:anim>
                                    <p:anim calcmode="lin" valueType="num">
                                      <p:cBhvr>
                                        <p:cTn id="32" dur="500" fill="hold"/>
                                        <p:tgtEl>
                                          <p:spTgt spid="141517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15177"/>
                                        </p:tgtEl>
                                        <p:attrNameLst>
                                          <p:attrName>style.visibility</p:attrName>
                                        </p:attrNameLst>
                                      </p:cBhvr>
                                      <p:to>
                                        <p:strVal val="visible"/>
                                      </p:to>
                                    </p:set>
                                    <p:anim calcmode="lin" valueType="num">
                                      <p:cBhvr>
                                        <p:cTn id="37" dur="500" fill="hold"/>
                                        <p:tgtEl>
                                          <p:spTgt spid="1415177"/>
                                        </p:tgtEl>
                                        <p:attrNameLst>
                                          <p:attrName>ppt_x</p:attrName>
                                        </p:attrNameLst>
                                      </p:cBhvr>
                                      <p:tavLst>
                                        <p:tav tm="0">
                                          <p:val>
                                            <p:strVal val="#ppt_x"/>
                                          </p:val>
                                        </p:tav>
                                        <p:tav tm="100000">
                                          <p:val>
                                            <p:strVal val="#ppt_x"/>
                                          </p:val>
                                        </p:tav>
                                      </p:tavLst>
                                    </p:anim>
                                    <p:anim calcmode="lin" valueType="num">
                                      <p:cBhvr>
                                        <p:cTn id="38" dur="500" fill="hold"/>
                                        <p:tgtEl>
                                          <p:spTgt spid="141517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15178"/>
                                        </p:tgtEl>
                                        <p:attrNameLst>
                                          <p:attrName>style.visibility</p:attrName>
                                        </p:attrNameLst>
                                      </p:cBhvr>
                                      <p:to>
                                        <p:strVal val="visible"/>
                                      </p:to>
                                    </p:set>
                                    <p:anim calcmode="lin" valueType="num">
                                      <p:cBhvr>
                                        <p:cTn id="43" dur="500" fill="hold"/>
                                        <p:tgtEl>
                                          <p:spTgt spid="1415178"/>
                                        </p:tgtEl>
                                        <p:attrNameLst>
                                          <p:attrName>ppt_x</p:attrName>
                                        </p:attrNameLst>
                                      </p:cBhvr>
                                      <p:tavLst>
                                        <p:tav tm="0">
                                          <p:val>
                                            <p:strVal val="#ppt_x"/>
                                          </p:val>
                                        </p:tav>
                                        <p:tav tm="100000">
                                          <p:val>
                                            <p:strVal val="#ppt_x"/>
                                          </p:val>
                                        </p:tav>
                                      </p:tavLst>
                                    </p:anim>
                                    <p:anim calcmode="lin" valueType="num">
                                      <p:cBhvr>
                                        <p:cTn id="44" dur="500" fill="hold"/>
                                        <p:tgtEl>
                                          <p:spTgt spid="14151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15179"/>
                                        </p:tgtEl>
                                        <p:attrNameLst>
                                          <p:attrName>style.visibility</p:attrName>
                                        </p:attrNameLst>
                                      </p:cBhvr>
                                      <p:to>
                                        <p:strVal val="visible"/>
                                      </p:to>
                                    </p:set>
                                    <p:anim calcmode="lin" valueType="num">
                                      <p:cBhvr>
                                        <p:cTn id="49" dur="500" fill="hold"/>
                                        <p:tgtEl>
                                          <p:spTgt spid="1415179"/>
                                        </p:tgtEl>
                                        <p:attrNameLst>
                                          <p:attrName>ppt_x</p:attrName>
                                        </p:attrNameLst>
                                      </p:cBhvr>
                                      <p:tavLst>
                                        <p:tav tm="0">
                                          <p:val>
                                            <p:strVal val="#ppt_x"/>
                                          </p:val>
                                        </p:tav>
                                        <p:tav tm="100000">
                                          <p:val>
                                            <p:strVal val="#ppt_x"/>
                                          </p:val>
                                        </p:tav>
                                      </p:tavLst>
                                    </p:anim>
                                    <p:anim calcmode="lin" valueType="num">
                                      <p:cBhvr>
                                        <p:cTn id="50" dur="500" fill="hold"/>
                                        <p:tgtEl>
                                          <p:spTgt spid="14151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5172" grpId="0"/>
      <p:bldP spid="1415173" grpId="0"/>
      <p:bldP spid="1415174" grpId="0"/>
      <p:bldP spid="1415175" grpId="0"/>
      <p:bldP spid="1415176" grpId="0"/>
      <p:bldP spid="1415177" grpId="0"/>
      <p:bldP spid="1415178" grpId="0"/>
      <p:bldP spid="1415179"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6194" name="矩形 30724"/>
          <p:cNvSpPr>
            <a:spLocks noChangeArrowheads="1"/>
          </p:cNvSpPr>
          <p:nvPr/>
        </p:nvSpPr>
        <p:spPr bwMode="auto">
          <a:xfrm>
            <a:off x="498475" y="1222375"/>
            <a:ext cx="821372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buFont typeface="Arial" panose="020B0604020202020204" pitchFamily="34" charset="0"/>
              <a:buNone/>
            </a:pP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(be) special because only clever people could____ (see) them. When the emperor ____ (put) on the clothes, all he could see was his underwear. </a:t>
            </a: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sym typeface="幼圆" panose="02010509060101010101" pitchFamily="49" charset="-122"/>
              </a:rPr>
              <a:t>But he didn't want </a:t>
            </a: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people to ______ (think) </a:t>
            </a: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sym typeface="幼圆" panose="02010509060101010101" pitchFamily="49" charset="-122"/>
              </a:rPr>
              <a:t>he was stupid, so he______ (say) </a:t>
            </a:r>
            <a:r>
              <a:rPr lang="en-US" altLang="zh-CN" sz="2800" b="1">
                <a:solidFill>
                  <a:srgbClr val="000000"/>
                </a:solidFill>
                <a:latin typeface="Times New Roman" panose="02020603050405020304" pitchFamily="18" charset="0"/>
                <a:ea typeface="幼圆" panose="02010509060101010101" pitchFamily="49" charset="-122"/>
                <a:cs typeface="Times New Roman" panose="02020603050405020304" pitchFamily="18" charset="0"/>
              </a:rPr>
              <a:t>the clothes were beautiful. Then he ______ (walk) around the city in his new clothes until one boy _______ (shout), "The emperor isn't wearing any clothes!"	</a:t>
            </a:r>
          </a:p>
        </p:txBody>
      </p:sp>
      <p:sp>
        <p:nvSpPr>
          <p:cNvPr id="1416195" name="矩形 30726"/>
          <p:cNvSpPr>
            <a:spLocks noChangeArrowheads="1"/>
          </p:cNvSpPr>
          <p:nvPr/>
        </p:nvSpPr>
        <p:spPr bwMode="auto">
          <a:xfrm>
            <a:off x="7305675" y="1320800"/>
            <a:ext cx="636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see</a:t>
            </a:r>
          </a:p>
        </p:txBody>
      </p:sp>
      <p:sp>
        <p:nvSpPr>
          <p:cNvPr id="1416196" name="矩形 30727"/>
          <p:cNvSpPr>
            <a:spLocks noChangeArrowheads="1"/>
          </p:cNvSpPr>
          <p:nvPr/>
        </p:nvSpPr>
        <p:spPr bwMode="auto">
          <a:xfrm>
            <a:off x="5248275" y="1838325"/>
            <a:ext cx="6953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put</a:t>
            </a:r>
          </a:p>
        </p:txBody>
      </p:sp>
      <p:sp>
        <p:nvSpPr>
          <p:cNvPr id="1416197" name="矩形 30728"/>
          <p:cNvSpPr>
            <a:spLocks noChangeArrowheads="1"/>
          </p:cNvSpPr>
          <p:nvPr/>
        </p:nvSpPr>
        <p:spPr bwMode="auto">
          <a:xfrm>
            <a:off x="3900488" y="3016250"/>
            <a:ext cx="9921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think</a:t>
            </a:r>
          </a:p>
        </p:txBody>
      </p:sp>
      <p:sp>
        <p:nvSpPr>
          <p:cNvPr id="1416198" name="矩形 30729"/>
          <p:cNvSpPr>
            <a:spLocks noChangeArrowheads="1"/>
          </p:cNvSpPr>
          <p:nvPr/>
        </p:nvSpPr>
        <p:spPr bwMode="auto">
          <a:xfrm>
            <a:off x="1449388" y="3546475"/>
            <a:ext cx="7953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said</a:t>
            </a:r>
          </a:p>
        </p:txBody>
      </p:sp>
      <p:sp>
        <p:nvSpPr>
          <p:cNvPr id="1416199" name="矩形 30730"/>
          <p:cNvSpPr>
            <a:spLocks noChangeArrowheads="1"/>
          </p:cNvSpPr>
          <p:nvPr/>
        </p:nvSpPr>
        <p:spPr bwMode="auto">
          <a:xfrm>
            <a:off x="465138" y="4095750"/>
            <a:ext cx="1270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walked</a:t>
            </a:r>
          </a:p>
        </p:txBody>
      </p:sp>
      <p:sp>
        <p:nvSpPr>
          <p:cNvPr id="1416200" name="矩形 30731"/>
          <p:cNvSpPr>
            <a:spLocks noChangeArrowheads="1"/>
          </p:cNvSpPr>
          <p:nvPr/>
        </p:nvSpPr>
        <p:spPr bwMode="auto">
          <a:xfrm>
            <a:off x="2608263" y="4641850"/>
            <a:ext cx="136683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shouted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16195"/>
                                        </p:tgtEl>
                                        <p:attrNameLst>
                                          <p:attrName>style.visibility</p:attrName>
                                        </p:attrNameLst>
                                      </p:cBhvr>
                                      <p:to>
                                        <p:strVal val="visible"/>
                                      </p:to>
                                    </p:set>
                                    <p:anim calcmode="lin" valueType="num">
                                      <p:cBhvr>
                                        <p:cTn id="7" dur="500" fill="hold"/>
                                        <p:tgtEl>
                                          <p:spTgt spid="1416195"/>
                                        </p:tgtEl>
                                        <p:attrNameLst>
                                          <p:attrName>ppt_x</p:attrName>
                                        </p:attrNameLst>
                                      </p:cBhvr>
                                      <p:tavLst>
                                        <p:tav tm="0">
                                          <p:val>
                                            <p:strVal val="#ppt_x"/>
                                          </p:val>
                                        </p:tav>
                                        <p:tav tm="100000">
                                          <p:val>
                                            <p:strVal val="#ppt_x"/>
                                          </p:val>
                                        </p:tav>
                                      </p:tavLst>
                                    </p:anim>
                                    <p:anim calcmode="lin" valueType="num">
                                      <p:cBhvr>
                                        <p:cTn id="8" dur="500" fill="hold"/>
                                        <p:tgtEl>
                                          <p:spTgt spid="141619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16196"/>
                                        </p:tgtEl>
                                        <p:attrNameLst>
                                          <p:attrName>style.visibility</p:attrName>
                                        </p:attrNameLst>
                                      </p:cBhvr>
                                      <p:to>
                                        <p:strVal val="visible"/>
                                      </p:to>
                                    </p:set>
                                    <p:anim calcmode="lin" valueType="num">
                                      <p:cBhvr>
                                        <p:cTn id="13" dur="500" fill="hold"/>
                                        <p:tgtEl>
                                          <p:spTgt spid="1416196"/>
                                        </p:tgtEl>
                                        <p:attrNameLst>
                                          <p:attrName>ppt_x</p:attrName>
                                        </p:attrNameLst>
                                      </p:cBhvr>
                                      <p:tavLst>
                                        <p:tav tm="0">
                                          <p:val>
                                            <p:strVal val="#ppt_x"/>
                                          </p:val>
                                        </p:tav>
                                        <p:tav tm="100000">
                                          <p:val>
                                            <p:strVal val="#ppt_x"/>
                                          </p:val>
                                        </p:tav>
                                      </p:tavLst>
                                    </p:anim>
                                    <p:anim calcmode="lin" valueType="num">
                                      <p:cBhvr>
                                        <p:cTn id="14" dur="500" fill="hold"/>
                                        <p:tgtEl>
                                          <p:spTgt spid="141619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16197"/>
                                        </p:tgtEl>
                                        <p:attrNameLst>
                                          <p:attrName>style.visibility</p:attrName>
                                        </p:attrNameLst>
                                      </p:cBhvr>
                                      <p:to>
                                        <p:strVal val="visible"/>
                                      </p:to>
                                    </p:set>
                                    <p:anim calcmode="lin" valueType="num">
                                      <p:cBhvr>
                                        <p:cTn id="19" dur="500" fill="hold"/>
                                        <p:tgtEl>
                                          <p:spTgt spid="1416197"/>
                                        </p:tgtEl>
                                        <p:attrNameLst>
                                          <p:attrName>ppt_x</p:attrName>
                                        </p:attrNameLst>
                                      </p:cBhvr>
                                      <p:tavLst>
                                        <p:tav tm="0">
                                          <p:val>
                                            <p:strVal val="#ppt_x"/>
                                          </p:val>
                                        </p:tav>
                                        <p:tav tm="100000">
                                          <p:val>
                                            <p:strVal val="#ppt_x"/>
                                          </p:val>
                                        </p:tav>
                                      </p:tavLst>
                                    </p:anim>
                                    <p:anim calcmode="lin" valueType="num">
                                      <p:cBhvr>
                                        <p:cTn id="20" dur="500" fill="hold"/>
                                        <p:tgtEl>
                                          <p:spTgt spid="141619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16198"/>
                                        </p:tgtEl>
                                        <p:attrNameLst>
                                          <p:attrName>style.visibility</p:attrName>
                                        </p:attrNameLst>
                                      </p:cBhvr>
                                      <p:to>
                                        <p:strVal val="visible"/>
                                      </p:to>
                                    </p:set>
                                    <p:anim calcmode="lin" valueType="num">
                                      <p:cBhvr>
                                        <p:cTn id="25" dur="500" fill="hold"/>
                                        <p:tgtEl>
                                          <p:spTgt spid="1416198"/>
                                        </p:tgtEl>
                                        <p:attrNameLst>
                                          <p:attrName>ppt_x</p:attrName>
                                        </p:attrNameLst>
                                      </p:cBhvr>
                                      <p:tavLst>
                                        <p:tav tm="0">
                                          <p:val>
                                            <p:strVal val="#ppt_x"/>
                                          </p:val>
                                        </p:tav>
                                        <p:tav tm="100000">
                                          <p:val>
                                            <p:strVal val="#ppt_x"/>
                                          </p:val>
                                        </p:tav>
                                      </p:tavLst>
                                    </p:anim>
                                    <p:anim calcmode="lin" valueType="num">
                                      <p:cBhvr>
                                        <p:cTn id="26" dur="500" fill="hold"/>
                                        <p:tgtEl>
                                          <p:spTgt spid="141619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16199"/>
                                        </p:tgtEl>
                                        <p:attrNameLst>
                                          <p:attrName>style.visibility</p:attrName>
                                        </p:attrNameLst>
                                      </p:cBhvr>
                                      <p:to>
                                        <p:strVal val="visible"/>
                                      </p:to>
                                    </p:set>
                                    <p:anim calcmode="lin" valueType="num">
                                      <p:cBhvr>
                                        <p:cTn id="31" dur="500" fill="hold"/>
                                        <p:tgtEl>
                                          <p:spTgt spid="1416199"/>
                                        </p:tgtEl>
                                        <p:attrNameLst>
                                          <p:attrName>ppt_x</p:attrName>
                                        </p:attrNameLst>
                                      </p:cBhvr>
                                      <p:tavLst>
                                        <p:tav tm="0">
                                          <p:val>
                                            <p:strVal val="#ppt_x"/>
                                          </p:val>
                                        </p:tav>
                                        <p:tav tm="100000">
                                          <p:val>
                                            <p:strVal val="#ppt_x"/>
                                          </p:val>
                                        </p:tav>
                                      </p:tavLst>
                                    </p:anim>
                                    <p:anim calcmode="lin" valueType="num">
                                      <p:cBhvr>
                                        <p:cTn id="32" dur="500" fill="hold"/>
                                        <p:tgtEl>
                                          <p:spTgt spid="141619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16200"/>
                                        </p:tgtEl>
                                        <p:attrNameLst>
                                          <p:attrName>style.visibility</p:attrName>
                                        </p:attrNameLst>
                                      </p:cBhvr>
                                      <p:to>
                                        <p:strVal val="visible"/>
                                      </p:to>
                                    </p:set>
                                    <p:anim calcmode="lin" valueType="num">
                                      <p:cBhvr>
                                        <p:cTn id="37" dur="500" fill="hold"/>
                                        <p:tgtEl>
                                          <p:spTgt spid="1416200"/>
                                        </p:tgtEl>
                                        <p:attrNameLst>
                                          <p:attrName>ppt_x</p:attrName>
                                        </p:attrNameLst>
                                      </p:cBhvr>
                                      <p:tavLst>
                                        <p:tav tm="0">
                                          <p:val>
                                            <p:strVal val="#ppt_x"/>
                                          </p:val>
                                        </p:tav>
                                        <p:tav tm="100000">
                                          <p:val>
                                            <p:strVal val="#ppt_x"/>
                                          </p:val>
                                        </p:tav>
                                      </p:tavLst>
                                    </p:anim>
                                    <p:anim calcmode="lin" valueType="num">
                                      <p:cBhvr>
                                        <p:cTn id="38" dur="500" fill="hold"/>
                                        <p:tgtEl>
                                          <p:spTgt spid="14162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6195" grpId="0"/>
      <p:bldP spid="1416196" grpId="0"/>
      <p:bldP spid="1416197" grpId="0"/>
      <p:bldP spid="1416198" grpId="0"/>
      <p:bldP spid="1416199" grpId="0"/>
      <p:bldP spid="141620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7218" name="文本框 5"/>
          <p:cNvSpPr txBox="1">
            <a:spLocks noChangeArrowheads="1"/>
          </p:cNvSpPr>
          <p:nvPr/>
        </p:nvSpPr>
        <p:spPr bwMode="auto">
          <a:xfrm>
            <a:off x="1543050" y="3206750"/>
            <a:ext cx="58547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Arial" panose="020B0604020202020204" pitchFamily="34" charset="0"/>
              <a:buNone/>
            </a:pPr>
            <a:r>
              <a:rPr lang="en-US" altLang="zh-CN" sz="3600" b="1" dirty="0">
                <a:solidFill>
                  <a:srgbClr val="0070C0"/>
                </a:solidFill>
                <a:latin typeface="Times New Roman" panose="02020603050405020304" pitchFamily="18" charset="0"/>
                <a:sym typeface="幼圆" panose="02010509060101010101" pitchFamily="49" charset="-122"/>
              </a:rPr>
              <a:t>Please write a passage about your favorite fairy tale.</a:t>
            </a:r>
          </a:p>
        </p:txBody>
      </p:sp>
      <p:sp>
        <p:nvSpPr>
          <p:cNvPr id="2" name="WordArt 2"/>
          <p:cNvSpPr/>
          <p:nvPr/>
        </p:nvSpPr>
        <p:spPr>
          <a:xfrm>
            <a:off x="2384108" y="1731328"/>
            <a:ext cx="4370387" cy="1368425"/>
          </a:xfrm>
          <a:prstGeom prst="rect">
            <a:avLst/>
          </a:prstGeom>
        </p:spPr>
        <p:txBody>
          <a:bodyPr wrap="none" fromWordArt="1">
            <a:prstTxWarp prst="textWave1">
              <a:avLst/>
            </a:prstTxWarp>
            <a:normAutofit/>
          </a:bodyPr>
          <a:lstStyle/>
          <a:p>
            <a:pPr algn="ctr" fontAlgn="auto"/>
            <a:r>
              <a:rPr lang="en-US" altLang="zh-CN" sz="3600" b="1" noProof="1">
                <a:ln w="22225">
                  <a:solidFill>
                    <a:schemeClr val="accent2"/>
                  </a:solidFill>
                  <a:prstDash val="solid"/>
                </a:ln>
                <a:solidFill>
                  <a:schemeClr val="accent2">
                    <a:lumMod val="40000"/>
                    <a:lumOff val="60000"/>
                  </a:schemeClr>
                </a:solidFill>
                <a:effectLst>
                  <a:glow rad="228600">
                    <a:schemeClr val="accent5">
                      <a:satMod val="175000"/>
                      <a:alpha val="40000"/>
                    </a:schemeClr>
                  </a:glow>
                </a:effectLst>
                <a:latin typeface="Times New Roman" panose="02020603050405020304" pitchFamily="18" charset="0"/>
                <a:ea typeface="宋体" panose="02010600030101010101" pitchFamily="2" charset="-122"/>
              </a:rPr>
              <a:t>HOMEWORK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矩形 2"/>
          <p:cNvSpPr/>
          <p:nvPr/>
        </p:nvSpPr>
        <p:spPr>
          <a:xfrm>
            <a:off x="2466658" y="1505585"/>
            <a:ext cx="4140835" cy="921385"/>
          </a:xfrm>
          <a:prstGeom prst="rect">
            <a:avLst/>
          </a:prstGeom>
          <a:noFill/>
          <a:ln>
            <a:noFill/>
          </a:ln>
        </p:spPr>
        <p:txBody>
          <a:bodyPr wrap="none">
            <a:prstTxWarp prst="textWave2">
              <a:avLst/>
            </a:prstTxWarp>
            <a:spAutoFit/>
          </a:bodyPr>
          <a:lstStyle/>
          <a:p>
            <a:pPr algn="ctr" fontAlgn="auto"/>
            <a:r>
              <a:rPr lang="en-US" altLang="zh-CN" sz="5400" b="1" noProof="1">
                <a:ln w="12700">
                  <a:solidFill>
                    <a:schemeClr val="accent5"/>
                  </a:solidFill>
                  <a:prstDash val="solid"/>
                </a:ln>
                <a:pattFill prst="ltDnDiag">
                  <a:fgClr>
                    <a:schemeClr val="accent5">
                      <a:lumMod val="60000"/>
                      <a:lumOff val="40000"/>
                    </a:schemeClr>
                  </a:fgClr>
                  <a:bgClr>
                    <a:schemeClr val="bg1"/>
                  </a:bgClr>
                </a:pattFill>
                <a:effectLst>
                  <a:glow rad="228600">
                    <a:schemeClr val="accent2">
                      <a:satMod val="175000"/>
                      <a:alpha val="40000"/>
                    </a:schemeClr>
                  </a:glow>
                </a:effectLst>
                <a:latin typeface="Times New Roman" panose="02020603050405020304" pitchFamily="18" charset="0"/>
                <a:ea typeface="+mn-ea"/>
              </a:rPr>
              <a:t>Teaching Aims</a:t>
            </a:r>
            <a:endParaRPr lang="en-US" altLang="zh-CN" sz="5400" b="1" noProof="1">
              <a:ln w="12700">
                <a:solidFill>
                  <a:schemeClr val="accent5"/>
                </a:solidFill>
                <a:prstDash val="solid"/>
              </a:ln>
              <a:pattFill prst="ltDnDiag">
                <a:fgClr>
                  <a:schemeClr val="accent5">
                    <a:lumMod val="60000"/>
                    <a:lumOff val="40000"/>
                  </a:schemeClr>
                </a:fgClr>
                <a:bgClr>
                  <a:schemeClr val="bg1"/>
                </a:bgClr>
              </a:pattFill>
              <a:effectLst>
                <a:glow rad="228600">
                  <a:schemeClr val="accent2">
                    <a:satMod val="175000"/>
                    <a:alpha val="40000"/>
                  </a:schemeClr>
                </a:glow>
              </a:effectLst>
              <a:latin typeface="Times New Roman" panose="02020603050405020304" pitchFamily="18" charset="0"/>
            </a:endParaRPr>
          </a:p>
        </p:txBody>
      </p:sp>
      <p:sp>
        <p:nvSpPr>
          <p:cNvPr id="1403907" name="TextBox 2"/>
          <p:cNvSpPr txBox="1">
            <a:spLocks noChangeArrowheads="1"/>
          </p:cNvSpPr>
          <p:nvPr/>
        </p:nvSpPr>
        <p:spPr bwMode="auto">
          <a:xfrm>
            <a:off x="673100" y="2601913"/>
            <a:ext cx="83581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200" b="1" dirty="0">
                <a:solidFill>
                  <a:srgbClr val="0070C0"/>
                </a:solidFill>
                <a:latin typeface="Times New Roman" panose="02020603050405020304" pitchFamily="18" charset="0"/>
                <a:ea typeface="幼圆" panose="02010509060101010101" pitchFamily="49" charset="-122"/>
                <a:cs typeface="Aharoni" pitchFamily="2" charset="-79"/>
              </a:rPr>
              <a:t>Retell the story Hansel and Gretel. </a:t>
            </a:r>
          </a:p>
        </p:txBody>
      </p:sp>
      <p:sp>
        <p:nvSpPr>
          <p:cNvPr id="1403908" name="TextBox 3"/>
          <p:cNvSpPr txBox="1">
            <a:spLocks noChangeArrowheads="1"/>
          </p:cNvSpPr>
          <p:nvPr/>
        </p:nvSpPr>
        <p:spPr bwMode="auto">
          <a:xfrm>
            <a:off x="668338" y="3324225"/>
            <a:ext cx="83581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200" b="1" dirty="0">
                <a:solidFill>
                  <a:srgbClr val="0070C0"/>
                </a:solidFill>
                <a:latin typeface="Times New Roman" panose="02020603050405020304" pitchFamily="18" charset="0"/>
                <a:ea typeface="幼圆" panose="02010509060101010101" pitchFamily="49" charset="-122"/>
                <a:cs typeface="Aharoni" pitchFamily="2" charset="-79"/>
              </a:rPr>
              <a:t>Retell the story </a:t>
            </a:r>
            <a:r>
              <a:rPr lang="en-US" altLang="zh-CN" sz="3200" b="1" i="1" dirty="0">
                <a:solidFill>
                  <a:srgbClr val="0070C0"/>
                </a:solidFill>
                <a:latin typeface="Times New Roman" panose="02020603050405020304" pitchFamily="18" charset="0"/>
                <a:ea typeface="幼圆" panose="02010509060101010101" pitchFamily="49" charset="-122"/>
                <a:cs typeface="Aharoni" pitchFamily="2" charset="-79"/>
              </a:rPr>
              <a:t>the Emperor’s New Clothes.</a:t>
            </a:r>
          </a:p>
        </p:txBody>
      </p:sp>
      <p:sp>
        <p:nvSpPr>
          <p:cNvPr id="1403909" name="TextBox 4"/>
          <p:cNvSpPr txBox="1">
            <a:spLocks noChangeArrowheads="1"/>
          </p:cNvSpPr>
          <p:nvPr/>
        </p:nvSpPr>
        <p:spPr bwMode="auto">
          <a:xfrm>
            <a:off x="685800" y="4011613"/>
            <a:ext cx="38830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200" b="1" dirty="0">
                <a:solidFill>
                  <a:srgbClr val="0070C0"/>
                </a:solidFill>
                <a:latin typeface="Times New Roman" panose="02020603050405020304" pitchFamily="18" charset="0"/>
                <a:ea typeface="幼圆" panose="02010509060101010101" pitchFamily="49" charset="-122"/>
                <a:cs typeface="Aharoni" pitchFamily="2" charset="-79"/>
              </a:rPr>
              <a:t>Finish the exercises. </a:t>
            </a:r>
            <a:endParaRPr lang="en-US" altLang="zh-CN" sz="3200" b="1" i="1" dirty="0">
              <a:solidFill>
                <a:srgbClr val="0070C0"/>
              </a:solidFill>
              <a:latin typeface="Times New Roman" panose="02020603050405020304" pitchFamily="18" charset="0"/>
              <a:ea typeface="幼圆" panose="02010509060101010101" pitchFamily="49" charset="-122"/>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03907"/>
                                        </p:tgtEl>
                                        <p:attrNameLst>
                                          <p:attrName>style.visibility</p:attrName>
                                        </p:attrNameLst>
                                      </p:cBhvr>
                                      <p:to>
                                        <p:strVal val="visible"/>
                                      </p:to>
                                    </p:set>
                                    <p:animEffect transition="in" filter="blinds(horizontal)">
                                      <p:cBhvr>
                                        <p:cTn id="12" dur="500"/>
                                        <p:tgtEl>
                                          <p:spTgt spid="140390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03908"/>
                                        </p:tgtEl>
                                        <p:attrNameLst>
                                          <p:attrName>style.visibility</p:attrName>
                                        </p:attrNameLst>
                                      </p:cBhvr>
                                      <p:to>
                                        <p:strVal val="visible"/>
                                      </p:to>
                                    </p:set>
                                    <p:animEffect transition="in" filter="blinds(horizontal)">
                                      <p:cBhvr>
                                        <p:cTn id="17" dur="500"/>
                                        <p:tgtEl>
                                          <p:spTgt spid="140390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03909"/>
                                        </p:tgtEl>
                                        <p:attrNameLst>
                                          <p:attrName>style.visibility</p:attrName>
                                        </p:attrNameLst>
                                      </p:cBhvr>
                                      <p:to>
                                        <p:strVal val="visible"/>
                                      </p:to>
                                    </p:set>
                                    <p:animEffect transition="in" filter="blinds(horizontal)">
                                      <p:cBhvr>
                                        <p:cTn id="22" dur="500"/>
                                        <p:tgtEl>
                                          <p:spTgt spid="14039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03907" grpId="0"/>
      <p:bldP spid="1403908" grpId="0"/>
      <p:bldP spid="1403909"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4930" name="矩形 40966"/>
          <p:cNvSpPr>
            <a:spLocks noChangeArrowheads="1"/>
          </p:cNvSpPr>
          <p:nvPr/>
        </p:nvSpPr>
        <p:spPr bwMode="auto">
          <a:xfrm>
            <a:off x="300038" y="1236663"/>
            <a:ext cx="8823325"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buFont typeface="Arial" panose="020B0604020202020204" pitchFamily="34" charset="0"/>
              <a:buNone/>
            </a:pPr>
            <a:r>
              <a:rPr lang="en-US" altLang="zh-CN" sz="32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Scene 1: </a:t>
            </a:r>
            <a:r>
              <a:rPr lang="en-US" altLang="zh-CN" sz="3200" b="1" u="sng"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plan, kill, save, ...</a:t>
            </a:r>
            <a:r>
              <a:rPr lang="en-US" altLang="zh-CN" sz="32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	 </a:t>
            </a:r>
          </a:p>
          <a:p>
            <a:pPr>
              <a:lnSpc>
                <a:spcPct val="125000"/>
              </a:lnSpc>
              <a:buFont typeface="Arial" panose="020B0604020202020204" pitchFamily="34" charset="0"/>
              <a:buNone/>
            </a:pPr>
            <a:r>
              <a:rPr lang="en-US" altLang="zh-CN" sz="32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Scene 2</a:t>
            </a:r>
            <a:r>
              <a:rPr lang="zh-CN" altLang="en-US" sz="32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a:t>
            </a:r>
            <a:r>
              <a:rPr lang="en-US" altLang="zh-CN" sz="32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________________________________	 </a:t>
            </a:r>
          </a:p>
          <a:p>
            <a:pPr>
              <a:lnSpc>
                <a:spcPct val="125000"/>
              </a:lnSpc>
              <a:buFont typeface="Arial" panose="020B0604020202020204" pitchFamily="34" charset="0"/>
              <a:buNone/>
            </a:pPr>
            <a:r>
              <a:rPr lang="en-US" altLang="zh-CN" sz="32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Scene 3</a:t>
            </a:r>
            <a:r>
              <a:rPr lang="zh-CN" altLang="en-US" sz="32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a:t>
            </a:r>
            <a:r>
              <a:rPr lang="en-US" altLang="zh-CN" sz="32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________________________________	 </a:t>
            </a:r>
          </a:p>
          <a:p>
            <a:pPr>
              <a:lnSpc>
                <a:spcPct val="125000"/>
              </a:lnSpc>
              <a:buFont typeface="Arial" panose="020B0604020202020204" pitchFamily="34" charset="0"/>
              <a:buNone/>
            </a:pPr>
            <a:r>
              <a:rPr lang="en-US" altLang="zh-CN" sz="32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Scene 4</a:t>
            </a:r>
            <a:r>
              <a:rPr lang="zh-CN" altLang="en-US" sz="32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a:t>
            </a:r>
            <a:r>
              <a:rPr lang="en-US" altLang="zh-CN" sz="32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________________________________</a:t>
            </a:r>
          </a:p>
          <a:p>
            <a:pPr>
              <a:lnSpc>
                <a:spcPct val="125000"/>
              </a:lnSpc>
              <a:buFont typeface="Arial" panose="020B0604020202020204" pitchFamily="34" charset="0"/>
              <a:buNone/>
            </a:pPr>
            <a:r>
              <a:rPr lang="en-US" altLang="zh-CN" sz="32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Scene 5</a:t>
            </a:r>
            <a:r>
              <a:rPr lang="zh-CN" altLang="en-US" sz="32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a:t>
            </a:r>
            <a:r>
              <a:rPr lang="en-US" altLang="zh-CN" sz="32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________________________________</a:t>
            </a:r>
          </a:p>
          <a:p>
            <a:pPr>
              <a:lnSpc>
                <a:spcPct val="125000"/>
              </a:lnSpc>
              <a:buFont typeface="Arial" panose="020B0604020202020204" pitchFamily="34" charset="0"/>
              <a:buNone/>
            </a:pPr>
            <a:r>
              <a:rPr lang="en-US" altLang="zh-CN" sz="32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Scene 6:  _________________________________</a:t>
            </a:r>
          </a:p>
          <a:p>
            <a:pPr>
              <a:lnSpc>
                <a:spcPct val="125000"/>
              </a:lnSpc>
              <a:buFont typeface="Arial" panose="020B0604020202020204" pitchFamily="34" charset="0"/>
              <a:buNone/>
            </a:pPr>
            <a:r>
              <a:rPr lang="en-US" altLang="zh-CN" sz="32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Scene 7: _________________________________</a:t>
            </a:r>
          </a:p>
        </p:txBody>
      </p:sp>
      <p:sp>
        <p:nvSpPr>
          <p:cNvPr id="1404931" name="矩形 40968"/>
          <p:cNvSpPr>
            <a:spLocks noChangeArrowheads="1"/>
          </p:cNvSpPr>
          <p:nvPr/>
        </p:nvSpPr>
        <p:spPr bwMode="auto">
          <a:xfrm>
            <a:off x="2054225" y="1882775"/>
            <a:ext cx="36718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200" b="1" dirty="0">
                <a:solidFill>
                  <a:srgbClr val="FF0000"/>
                </a:solidFill>
                <a:latin typeface="Times New Roman" panose="02020603050405020304" pitchFamily="18" charset="0"/>
                <a:ea typeface="幼圆" panose="02010509060101010101" pitchFamily="49" charset="-122"/>
                <a:cs typeface="Times New Roman" panose="02020603050405020304" pitchFamily="18" charset="0"/>
              </a:rPr>
              <a:t>get up, forest, bread</a:t>
            </a:r>
          </a:p>
        </p:txBody>
      </p:sp>
      <p:sp>
        <p:nvSpPr>
          <p:cNvPr id="1404932" name="矩形 40969"/>
          <p:cNvSpPr>
            <a:spLocks noChangeArrowheads="1"/>
          </p:cNvSpPr>
          <p:nvPr/>
        </p:nvSpPr>
        <p:spPr bwMode="auto">
          <a:xfrm>
            <a:off x="2071688" y="2511425"/>
            <a:ext cx="47434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200" b="1" dirty="0">
                <a:solidFill>
                  <a:srgbClr val="FF0000"/>
                </a:solidFill>
                <a:latin typeface="Times New Roman" panose="02020603050405020304" pitchFamily="18" charset="0"/>
                <a:ea typeface="幼圆" panose="02010509060101010101" pitchFamily="49" charset="-122"/>
                <a:cs typeface="Times New Roman" panose="02020603050405020304" pitchFamily="18" charset="0"/>
              </a:rPr>
              <a:t>drop, stones, moon, bright</a:t>
            </a:r>
          </a:p>
        </p:txBody>
      </p:sp>
      <p:sp>
        <p:nvSpPr>
          <p:cNvPr id="1404933" name="矩形 40970"/>
          <p:cNvSpPr>
            <a:spLocks noChangeArrowheads="1"/>
          </p:cNvSpPr>
          <p:nvPr/>
        </p:nvSpPr>
        <p:spPr bwMode="auto">
          <a:xfrm>
            <a:off x="2003425" y="3116263"/>
            <a:ext cx="60309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come back, wake up, forest, again</a:t>
            </a:r>
          </a:p>
        </p:txBody>
      </p:sp>
      <p:sp>
        <p:nvSpPr>
          <p:cNvPr id="1404934" name="矩形 40971"/>
          <p:cNvSpPr>
            <a:spLocks noChangeArrowheads="1"/>
          </p:cNvSpPr>
          <p:nvPr/>
        </p:nvSpPr>
        <p:spPr bwMode="auto">
          <a:xfrm>
            <a:off x="2028825" y="3727450"/>
            <a:ext cx="36369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bread, moon, follow</a:t>
            </a:r>
          </a:p>
        </p:txBody>
      </p:sp>
      <p:sp>
        <p:nvSpPr>
          <p:cNvPr id="1404935" name="矩形 40972"/>
          <p:cNvSpPr>
            <a:spLocks noChangeArrowheads="1"/>
          </p:cNvSpPr>
          <p:nvPr/>
        </p:nvSpPr>
        <p:spPr bwMode="auto">
          <a:xfrm>
            <a:off x="2001838" y="4367213"/>
            <a:ext cx="43989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can't, bread, birds, walk</a:t>
            </a:r>
          </a:p>
        </p:txBody>
      </p:sp>
      <p:sp>
        <p:nvSpPr>
          <p:cNvPr id="1404936" name="矩形 40973"/>
          <p:cNvSpPr>
            <a:spLocks noChangeArrowheads="1"/>
          </p:cNvSpPr>
          <p:nvPr/>
        </p:nvSpPr>
        <p:spPr bwMode="auto">
          <a:xfrm>
            <a:off x="2030413" y="4941888"/>
            <a:ext cx="6438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2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lost, song, house, bread, cake, candy</a:t>
            </a:r>
          </a:p>
        </p:txBody>
      </p:sp>
      <p:sp>
        <p:nvSpPr>
          <p:cNvPr id="1404937" name="椭圆 28"/>
          <p:cNvSpPr>
            <a:spLocks noChangeArrowheads="1"/>
          </p:cNvSpPr>
          <p:nvPr/>
        </p:nvSpPr>
        <p:spPr bwMode="auto">
          <a:xfrm>
            <a:off x="1425575" y="295275"/>
            <a:ext cx="928688" cy="5080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solidFill>
                  <a:srgbClr val="89A4A7"/>
                </a:solidFill>
                <a:miter lim="800000"/>
                <a:headEnd/>
                <a:tailEnd/>
              </a14:hiddenLine>
            </a:ext>
          </a:extLst>
        </p:spPr>
        <p:txBody>
          <a:bodyPr anchor="ctr"/>
          <a:lstStyle/>
          <a:p>
            <a:pPr algn="ctr">
              <a:buFont typeface="Arial" panose="020B0604020202020204" pitchFamily="34" charset="0"/>
              <a:buNone/>
            </a:pPr>
            <a:r>
              <a:rPr lang="en-US" altLang="zh-CN" sz="2800" b="1">
                <a:solidFill>
                  <a:srgbClr val="000000"/>
                </a:solidFill>
                <a:latin typeface="Times New Roman" panose="02020603050405020304" pitchFamily="18" charset="0"/>
              </a:rPr>
              <a:t>3a</a:t>
            </a:r>
          </a:p>
        </p:txBody>
      </p:sp>
      <p:sp>
        <p:nvSpPr>
          <p:cNvPr id="1404938" name="文本框 1"/>
          <p:cNvSpPr txBox="1">
            <a:spLocks noChangeArrowheads="1"/>
          </p:cNvSpPr>
          <p:nvPr/>
        </p:nvSpPr>
        <p:spPr bwMode="auto">
          <a:xfrm>
            <a:off x="2349909" y="228600"/>
            <a:ext cx="6326188"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dirty="0">
                <a:latin typeface="Times New Roman" panose="02020603050405020304" pitchFamily="18" charset="0"/>
                <a:ea typeface="幼圆" panose="02010509060101010101" pitchFamily="49" charset="-122"/>
              </a:rPr>
              <a:t>Write some key words from each scene. Then discuss your answers with your partner.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049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404938"/>
                                        </p:tgtEl>
                                        <p:attrNameLst>
                                          <p:attrName>style.visibility</p:attrName>
                                        </p:attrNameLst>
                                      </p:cBhvr>
                                      <p:to>
                                        <p:strVal val="visible"/>
                                      </p:to>
                                    </p:set>
                                    <p:animEffect transition="in" filter="blinds(horizontal)">
                                      <p:cBhvr>
                                        <p:cTn id="11" dur="1000"/>
                                        <p:tgtEl>
                                          <p:spTgt spid="1404938"/>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1404930"/>
                                        </p:tgtEl>
                                        <p:attrNameLst>
                                          <p:attrName>style.visibility</p:attrName>
                                        </p:attrNameLst>
                                      </p:cBhvr>
                                      <p:to>
                                        <p:strVal val="visible"/>
                                      </p:to>
                                    </p:set>
                                    <p:animEffect transition="in" filter="strips(downLeft)">
                                      <p:cBhvr>
                                        <p:cTn id="16" dur="1000"/>
                                        <p:tgtEl>
                                          <p:spTgt spid="1404930"/>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04931"/>
                                        </p:tgtEl>
                                        <p:attrNameLst>
                                          <p:attrName>style.visibility</p:attrName>
                                        </p:attrNameLst>
                                      </p:cBhvr>
                                      <p:to>
                                        <p:strVal val="visible"/>
                                      </p:to>
                                    </p:set>
                                    <p:anim calcmode="lin" valueType="num">
                                      <p:cBhvr>
                                        <p:cTn id="21" dur="500" fill="hold"/>
                                        <p:tgtEl>
                                          <p:spTgt spid="1404931"/>
                                        </p:tgtEl>
                                        <p:attrNameLst>
                                          <p:attrName>ppt_x</p:attrName>
                                        </p:attrNameLst>
                                      </p:cBhvr>
                                      <p:tavLst>
                                        <p:tav tm="0">
                                          <p:val>
                                            <p:strVal val="#ppt_x"/>
                                          </p:val>
                                        </p:tav>
                                        <p:tav tm="100000">
                                          <p:val>
                                            <p:strVal val="#ppt_x"/>
                                          </p:val>
                                        </p:tav>
                                      </p:tavLst>
                                    </p:anim>
                                    <p:anim calcmode="lin" valueType="num">
                                      <p:cBhvr>
                                        <p:cTn id="22" dur="500" fill="hold"/>
                                        <p:tgtEl>
                                          <p:spTgt spid="140493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04932"/>
                                        </p:tgtEl>
                                        <p:attrNameLst>
                                          <p:attrName>style.visibility</p:attrName>
                                        </p:attrNameLst>
                                      </p:cBhvr>
                                      <p:to>
                                        <p:strVal val="visible"/>
                                      </p:to>
                                    </p:set>
                                    <p:anim calcmode="lin" valueType="num">
                                      <p:cBhvr>
                                        <p:cTn id="27" dur="500" fill="hold"/>
                                        <p:tgtEl>
                                          <p:spTgt spid="1404932"/>
                                        </p:tgtEl>
                                        <p:attrNameLst>
                                          <p:attrName>ppt_x</p:attrName>
                                        </p:attrNameLst>
                                      </p:cBhvr>
                                      <p:tavLst>
                                        <p:tav tm="0">
                                          <p:val>
                                            <p:strVal val="#ppt_x"/>
                                          </p:val>
                                        </p:tav>
                                        <p:tav tm="100000">
                                          <p:val>
                                            <p:strVal val="#ppt_x"/>
                                          </p:val>
                                        </p:tav>
                                      </p:tavLst>
                                    </p:anim>
                                    <p:anim calcmode="lin" valueType="num">
                                      <p:cBhvr>
                                        <p:cTn id="28" dur="500" fill="hold"/>
                                        <p:tgtEl>
                                          <p:spTgt spid="140493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04933"/>
                                        </p:tgtEl>
                                        <p:attrNameLst>
                                          <p:attrName>style.visibility</p:attrName>
                                        </p:attrNameLst>
                                      </p:cBhvr>
                                      <p:to>
                                        <p:strVal val="visible"/>
                                      </p:to>
                                    </p:set>
                                    <p:anim calcmode="lin" valueType="num">
                                      <p:cBhvr>
                                        <p:cTn id="33" dur="500" fill="hold"/>
                                        <p:tgtEl>
                                          <p:spTgt spid="1404933"/>
                                        </p:tgtEl>
                                        <p:attrNameLst>
                                          <p:attrName>ppt_x</p:attrName>
                                        </p:attrNameLst>
                                      </p:cBhvr>
                                      <p:tavLst>
                                        <p:tav tm="0">
                                          <p:val>
                                            <p:strVal val="#ppt_x"/>
                                          </p:val>
                                        </p:tav>
                                        <p:tav tm="100000">
                                          <p:val>
                                            <p:strVal val="#ppt_x"/>
                                          </p:val>
                                        </p:tav>
                                      </p:tavLst>
                                    </p:anim>
                                    <p:anim calcmode="lin" valueType="num">
                                      <p:cBhvr>
                                        <p:cTn id="34" dur="500" fill="hold"/>
                                        <p:tgtEl>
                                          <p:spTgt spid="140493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404934"/>
                                        </p:tgtEl>
                                        <p:attrNameLst>
                                          <p:attrName>style.visibility</p:attrName>
                                        </p:attrNameLst>
                                      </p:cBhvr>
                                      <p:to>
                                        <p:strVal val="visible"/>
                                      </p:to>
                                    </p:set>
                                    <p:anim calcmode="lin" valueType="num">
                                      <p:cBhvr>
                                        <p:cTn id="39" dur="500" fill="hold"/>
                                        <p:tgtEl>
                                          <p:spTgt spid="1404934"/>
                                        </p:tgtEl>
                                        <p:attrNameLst>
                                          <p:attrName>ppt_x</p:attrName>
                                        </p:attrNameLst>
                                      </p:cBhvr>
                                      <p:tavLst>
                                        <p:tav tm="0">
                                          <p:val>
                                            <p:strVal val="#ppt_x"/>
                                          </p:val>
                                        </p:tav>
                                        <p:tav tm="100000">
                                          <p:val>
                                            <p:strVal val="#ppt_x"/>
                                          </p:val>
                                        </p:tav>
                                      </p:tavLst>
                                    </p:anim>
                                    <p:anim calcmode="lin" valueType="num">
                                      <p:cBhvr>
                                        <p:cTn id="40" dur="500" fill="hold"/>
                                        <p:tgtEl>
                                          <p:spTgt spid="140493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04935"/>
                                        </p:tgtEl>
                                        <p:attrNameLst>
                                          <p:attrName>style.visibility</p:attrName>
                                        </p:attrNameLst>
                                      </p:cBhvr>
                                      <p:to>
                                        <p:strVal val="visible"/>
                                      </p:to>
                                    </p:set>
                                    <p:anim calcmode="lin" valueType="num">
                                      <p:cBhvr>
                                        <p:cTn id="45" dur="500" fill="hold"/>
                                        <p:tgtEl>
                                          <p:spTgt spid="1404935"/>
                                        </p:tgtEl>
                                        <p:attrNameLst>
                                          <p:attrName>ppt_x</p:attrName>
                                        </p:attrNameLst>
                                      </p:cBhvr>
                                      <p:tavLst>
                                        <p:tav tm="0">
                                          <p:val>
                                            <p:strVal val="#ppt_x"/>
                                          </p:val>
                                        </p:tav>
                                        <p:tav tm="100000">
                                          <p:val>
                                            <p:strVal val="#ppt_x"/>
                                          </p:val>
                                        </p:tav>
                                      </p:tavLst>
                                    </p:anim>
                                    <p:anim calcmode="lin" valueType="num">
                                      <p:cBhvr>
                                        <p:cTn id="46" dur="500" fill="hold"/>
                                        <p:tgtEl>
                                          <p:spTgt spid="140493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404936"/>
                                        </p:tgtEl>
                                        <p:attrNameLst>
                                          <p:attrName>style.visibility</p:attrName>
                                        </p:attrNameLst>
                                      </p:cBhvr>
                                      <p:to>
                                        <p:strVal val="visible"/>
                                      </p:to>
                                    </p:set>
                                    <p:anim calcmode="lin" valueType="num">
                                      <p:cBhvr>
                                        <p:cTn id="51" dur="500" fill="hold"/>
                                        <p:tgtEl>
                                          <p:spTgt spid="1404936"/>
                                        </p:tgtEl>
                                        <p:attrNameLst>
                                          <p:attrName>ppt_x</p:attrName>
                                        </p:attrNameLst>
                                      </p:cBhvr>
                                      <p:tavLst>
                                        <p:tav tm="0">
                                          <p:val>
                                            <p:strVal val="#ppt_x"/>
                                          </p:val>
                                        </p:tav>
                                        <p:tav tm="100000">
                                          <p:val>
                                            <p:strVal val="#ppt_x"/>
                                          </p:val>
                                        </p:tav>
                                      </p:tavLst>
                                    </p:anim>
                                    <p:anim calcmode="lin" valueType="num">
                                      <p:cBhvr>
                                        <p:cTn id="52" dur="500" fill="hold"/>
                                        <p:tgtEl>
                                          <p:spTgt spid="14049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4930" grpId="0"/>
      <p:bldP spid="1404931" grpId="0"/>
      <p:bldP spid="1404932" grpId="0"/>
      <p:bldP spid="1404933" grpId="0"/>
      <p:bldP spid="1404934" grpId="0"/>
      <p:bldP spid="1404935" grpId="0"/>
      <p:bldP spid="1404936" grpId="0"/>
      <p:bldP spid="1404937" grpId="0" bldLvl="0"/>
      <p:bldP spid="1404938"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5954" name="椭圆 28"/>
          <p:cNvSpPr>
            <a:spLocks noChangeArrowheads="1"/>
          </p:cNvSpPr>
          <p:nvPr/>
        </p:nvSpPr>
        <p:spPr bwMode="auto">
          <a:xfrm>
            <a:off x="1425575" y="295275"/>
            <a:ext cx="928688" cy="5080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solidFill>
                  <a:srgbClr val="89A4A7"/>
                </a:solidFill>
                <a:miter lim="800000"/>
                <a:headEnd/>
                <a:tailEnd/>
              </a14:hiddenLine>
            </a:ext>
          </a:extLst>
        </p:spPr>
        <p:txBody>
          <a:bodyPr anchor="ctr"/>
          <a:lstStyle/>
          <a:p>
            <a:pPr algn="ctr">
              <a:buFont typeface="Arial" panose="020B0604020202020204" pitchFamily="34" charset="0"/>
              <a:buNone/>
            </a:pPr>
            <a:r>
              <a:rPr lang="en-US" altLang="zh-CN" sz="2800" b="1">
                <a:solidFill>
                  <a:srgbClr val="000000"/>
                </a:solidFill>
                <a:latin typeface="Times New Roman" panose="02020603050405020304" pitchFamily="18" charset="0"/>
              </a:rPr>
              <a:t>3b</a:t>
            </a:r>
          </a:p>
        </p:txBody>
      </p:sp>
      <p:sp>
        <p:nvSpPr>
          <p:cNvPr id="1405955" name="文本框 5"/>
          <p:cNvSpPr txBox="1">
            <a:spLocks noChangeArrowheads="1"/>
          </p:cNvSpPr>
          <p:nvPr/>
        </p:nvSpPr>
        <p:spPr bwMode="auto">
          <a:xfrm>
            <a:off x="2514600" y="325756"/>
            <a:ext cx="4999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dirty="0">
                <a:latin typeface="Times New Roman" panose="02020603050405020304" pitchFamily="18" charset="0"/>
                <a:ea typeface="幼圆" panose="02010509060101010101" pitchFamily="49" charset="-122"/>
              </a:rPr>
              <a:t>Complete the summary of the play.</a:t>
            </a:r>
          </a:p>
        </p:txBody>
      </p:sp>
      <p:sp>
        <p:nvSpPr>
          <p:cNvPr id="1405956" name="Text Box 5"/>
          <p:cNvSpPr txBox="1">
            <a:spLocks noChangeArrowheads="1"/>
          </p:cNvSpPr>
          <p:nvPr/>
        </p:nvSpPr>
        <p:spPr bwMode="auto">
          <a:xfrm>
            <a:off x="179388" y="1219200"/>
            <a:ext cx="8820150"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buFont typeface="Arial" panose="020B0604020202020204" pitchFamily="34" charset="0"/>
              <a:buNone/>
            </a:pPr>
            <a:r>
              <a:rPr lang="en-US" altLang="zh-CN" sz="36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Gretel heard that their __________ planned to ____ her and her brother. But Hansel had a plan to _____ himself and his sister. He went to get some white ______ before he went to bed that night. The next day, the wife sent the children to the ________. Hansel ________ the stones as they walked.</a:t>
            </a:r>
            <a:r>
              <a:rPr lang="en-US" altLang="zh-CN" sz="3600" b="1" dirty="0">
                <a:latin typeface="Times New Roman" panose="02020603050405020304" pitchFamily="18" charset="0"/>
                <a:ea typeface="幼圆" panose="02010509060101010101" pitchFamily="49" charset="-122"/>
                <a:cs typeface="Times New Roman" panose="02020603050405020304" pitchFamily="18" charset="0"/>
              </a:rPr>
              <a:t> </a:t>
            </a:r>
          </a:p>
        </p:txBody>
      </p:sp>
      <p:sp>
        <p:nvSpPr>
          <p:cNvPr id="1405957" name="Text Box 8"/>
          <p:cNvSpPr txBox="1">
            <a:spLocks noChangeArrowheads="1"/>
          </p:cNvSpPr>
          <p:nvPr/>
        </p:nvSpPr>
        <p:spPr bwMode="auto">
          <a:xfrm>
            <a:off x="827088" y="1908175"/>
            <a:ext cx="90011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buFont typeface="Arial" panose="020B0604020202020204" pitchFamily="34" charset="0"/>
              <a:buNone/>
            </a:pPr>
            <a:r>
              <a:rPr lang="en-US" altLang="zh-CN" sz="36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kill</a:t>
            </a:r>
          </a:p>
        </p:txBody>
      </p:sp>
      <p:sp>
        <p:nvSpPr>
          <p:cNvPr id="1405958" name="矩形 9"/>
          <p:cNvSpPr>
            <a:spLocks noChangeArrowheads="1"/>
          </p:cNvSpPr>
          <p:nvPr/>
        </p:nvSpPr>
        <p:spPr bwMode="auto">
          <a:xfrm>
            <a:off x="4783138" y="1179513"/>
            <a:ext cx="251936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14350" indent="-514350">
              <a:lnSpc>
                <a:spcPct val="120000"/>
              </a:lnSpc>
              <a:buFont typeface="Arial" panose="020B0604020202020204" pitchFamily="34" charset="0"/>
              <a:buNone/>
            </a:pPr>
            <a:r>
              <a:rPr lang="en-US" altLang="zh-CN" sz="3600" b="1">
                <a:solidFill>
                  <a:srgbClr val="FF0000"/>
                </a:solidFill>
                <a:latin typeface="Times New Roman" panose="02020603050405020304" pitchFamily="18" charset="0"/>
              </a:rPr>
              <a:t>stepmother</a:t>
            </a:r>
          </a:p>
        </p:txBody>
      </p:sp>
      <p:sp>
        <p:nvSpPr>
          <p:cNvPr id="1405959" name="Text Box 5"/>
          <p:cNvSpPr txBox="1">
            <a:spLocks noChangeArrowheads="1"/>
          </p:cNvSpPr>
          <p:nvPr/>
        </p:nvSpPr>
        <p:spPr bwMode="auto">
          <a:xfrm>
            <a:off x="2152650" y="2587625"/>
            <a:ext cx="11128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buFont typeface="Arial" panose="020B0604020202020204" pitchFamily="34" charset="0"/>
              <a:buNone/>
            </a:pPr>
            <a:r>
              <a:rPr lang="en-US" altLang="zh-CN" sz="3600" b="1">
                <a:solidFill>
                  <a:srgbClr val="FF0000"/>
                </a:solidFill>
                <a:latin typeface="Times New Roman" panose="02020603050405020304" pitchFamily="18" charset="0"/>
              </a:rPr>
              <a:t>save</a:t>
            </a:r>
          </a:p>
        </p:txBody>
      </p:sp>
      <p:sp>
        <p:nvSpPr>
          <p:cNvPr id="1405960" name="Text Box 5"/>
          <p:cNvSpPr txBox="1">
            <a:spLocks noChangeArrowheads="1"/>
          </p:cNvSpPr>
          <p:nvPr/>
        </p:nvSpPr>
        <p:spPr bwMode="auto">
          <a:xfrm>
            <a:off x="1755775" y="5189538"/>
            <a:ext cx="194468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36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dropped</a:t>
            </a:r>
          </a:p>
        </p:txBody>
      </p:sp>
      <p:sp>
        <p:nvSpPr>
          <p:cNvPr id="1405961" name="Text Box 4"/>
          <p:cNvSpPr txBox="1">
            <a:spLocks noChangeArrowheads="1"/>
          </p:cNvSpPr>
          <p:nvPr/>
        </p:nvSpPr>
        <p:spPr bwMode="auto">
          <a:xfrm>
            <a:off x="5940425" y="4616450"/>
            <a:ext cx="137477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36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forest</a:t>
            </a:r>
          </a:p>
        </p:txBody>
      </p:sp>
      <p:sp>
        <p:nvSpPr>
          <p:cNvPr id="1405962" name="Text Box 5"/>
          <p:cNvSpPr txBox="1">
            <a:spLocks noChangeArrowheads="1"/>
          </p:cNvSpPr>
          <p:nvPr/>
        </p:nvSpPr>
        <p:spPr bwMode="auto">
          <a:xfrm>
            <a:off x="4814888" y="3302000"/>
            <a:ext cx="1512887"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36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stones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059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405955"/>
                                        </p:tgtEl>
                                        <p:attrNameLst>
                                          <p:attrName>style.visibility</p:attrName>
                                        </p:attrNameLst>
                                      </p:cBhvr>
                                      <p:to>
                                        <p:strVal val="visible"/>
                                      </p:to>
                                    </p:set>
                                    <p:animEffect transition="in" filter="blinds(horizontal)">
                                      <p:cBhvr>
                                        <p:cTn id="11" dur="1000"/>
                                        <p:tgtEl>
                                          <p:spTgt spid="1405955"/>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1405956"/>
                                        </p:tgtEl>
                                        <p:attrNameLst>
                                          <p:attrName>style.visibility</p:attrName>
                                        </p:attrNameLst>
                                      </p:cBhvr>
                                      <p:to>
                                        <p:strVal val="visible"/>
                                      </p:to>
                                    </p:set>
                                    <p:animEffect transition="in" filter="diamond(in)">
                                      <p:cBhvr>
                                        <p:cTn id="16" dur="1000"/>
                                        <p:tgtEl>
                                          <p:spTgt spid="1405956"/>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405958"/>
                                        </p:tgtEl>
                                        <p:attrNameLst>
                                          <p:attrName>style.visibility</p:attrName>
                                        </p:attrNameLst>
                                      </p:cBhvr>
                                      <p:to>
                                        <p:strVal val="visible"/>
                                      </p:to>
                                    </p:set>
                                    <p:animEffect transition="in" filter="blinds(horizontal)">
                                      <p:cBhvr>
                                        <p:cTn id="21" dur="500"/>
                                        <p:tgtEl>
                                          <p:spTgt spid="140595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405957"/>
                                        </p:tgtEl>
                                        <p:attrNameLst>
                                          <p:attrName>style.visibility</p:attrName>
                                        </p:attrNameLst>
                                      </p:cBhvr>
                                      <p:to>
                                        <p:strVal val="visible"/>
                                      </p:to>
                                    </p:set>
                                    <p:animEffect transition="in" filter="blinds(horizontal)">
                                      <p:cBhvr>
                                        <p:cTn id="26" dur="500"/>
                                        <p:tgtEl>
                                          <p:spTgt spid="1405957"/>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405959"/>
                                        </p:tgtEl>
                                        <p:attrNameLst>
                                          <p:attrName>style.visibility</p:attrName>
                                        </p:attrNameLst>
                                      </p:cBhvr>
                                      <p:to>
                                        <p:strVal val="visible"/>
                                      </p:to>
                                    </p:set>
                                    <p:animEffect transition="in" filter="blinds(horizontal)">
                                      <p:cBhvr>
                                        <p:cTn id="31" dur="500"/>
                                        <p:tgtEl>
                                          <p:spTgt spid="1405959"/>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405962"/>
                                        </p:tgtEl>
                                        <p:attrNameLst>
                                          <p:attrName>style.visibility</p:attrName>
                                        </p:attrNameLst>
                                      </p:cBhvr>
                                      <p:to>
                                        <p:strVal val="visible"/>
                                      </p:to>
                                    </p:set>
                                    <p:animEffect transition="in" filter="blinds(horizontal)">
                                      <p:cBhvr>
                                        <p:cTn id="36" dur="500"/>
                                        <p:tgtEl>
                                          <p:spTgt spid="1405962"/>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405961"/>
                                        </p:tgtEl>
                                        <p:attrNameLst>
                                          <p:attrName>style.visibility</p:attrName>
                                        </p:attrNameLst>
                                      </p:cBhvr>
                                      <p:to>
                                        <p:strVal val="visible"/>
                                      </p:to>
                                    </p:set>
                                    <p:animEffect transition="in" filter="blinds(horizontal)">
                                      <p:cBhvr>
                                        <p:cTn id="41" dur="500"/>
                                        <p:tgtEl>
                                          <p:spTgt spid="1405961"/>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405960"/>
                                        </p:tgtEl>
                                        <p:attrNameLst>
                                          <p:attrName>style.visibility</p:attrName>
                                        </p:attrNameLst>
                                      </p:cBhvr>
                                      <p:to>
                                        <p:strVal val="visible"/>
                                      </p:to>
                                    </p:set>
                                    <p:animEffect transition="in" filter="blinds(horizontal)">
                                      <p:cBhvr>
                                        <p:cTn id="46" dur="500"/>
                                        <p:tgtEl>
                                          <p:spTgt spid="1405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5954" grpId="0" bldLvl="0"/>
      <p:bldP spid="1405955" grpId="0"/>
      <p:bldP spid="1405956" grpId="0"/>
      <p:bldP spid="1405957" grpId="0"/>
      <p:bldP spid="1405958" grpId="0"/>
      <p:bldP spid="1405959" grpId="0"/>
      <p:bldP spid="1405960" grpId="0"/>
      <p:bldP spid="1405961" grpId="0"/>
      <p:bldP spid="140596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6978" name="文本框 2"/>
          <p:cNvSpPr txBox="1">
            <a:spLocks noChangeArrowheads="1"/>
          </p:cNvSpPr>
          <p:nvPr/>
        </p:nvSpPr>
        <p:spPr bwMode="auto">
          <a:xfrm>
            <a:off x="981075" y="1279525"/>
            <a:ext cx="7158038"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6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sym typeface="幼圆" panose="02010509060101010101" pitchFamily="49" charset="-122"/>
              </a:rPr>
              <a:t>Later that night, they could see the stones because of the shining _____. The stones showed them the way home. Hansel wanted to get more stones, but his stepmother did not let him go out. The next morning, the wife sent the children to the forest again. Hansel had no stones, </a:t>
            </a:r>
            <a:endParaRPr lang="en-US" altLang="zh-CN" sz="3600" dirty="0">
              <a:latin typeface="Times New Roman" panose="02020603050405020304" pitchFamily="18" charset="0"/>
              <a:ea typeface="幼圆" panose="02010509060101010101" pitchFamily="49" charset="-122"/>
              <a:cs typeface="Times New Roman" panose="02020603050405020304" pitchFamily="18" charset="0"/>
            </a:endParaRPr>
          </a:p>
        </p:txBody>
      </p:sp>
      <p:sp>
        <p:nvSpPr>
          <p:cNvPr id="1406979" name="矩形 41997"/>
          <p:cNvSpPr>
            <a:spLocks noChangeArrowheads="1"/>
          </p:cNvSpPr>
          <p:nvPr/>
        </p:nvSpPr>
        <p:spPr bwMode="auto">
          <a:xfrm>
            <a:off x="6684963" y="1846263"/>
            <a:ext cx="127476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6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moon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06979"/>
                                        </p:tgtEl>
                                        <p:attrNameLst>
                                          <p:attrName>style.visibility</p:attrName>
                                        </p:attrNameLst>
                                      </p:cBhvr>
                                      <p:to>
                                        <p:strVal val="visible"/>
                                      </p:to>
                                    </p:set>
                                    <p:anim calcmode="lin" valueType="num">
                                      <p:cBhvr>
                                        <p:cTn id="7" dur="500" fill="hold"/>
                                        <p:tgtEl>
                                          <p:spTgt spid="1406979"/>
                                        </p:tgtEl>
                                        <p:attrNameLst>
                                          <p:attrName>ppt_x</p:attrName>
                                        </p:attrNameLst>
                                      </p:cBhvr>
                                      <p:tavLst>
                                        <p:tav tm="0">
                                          <p:val>
                                            <p:strVal val="#ppt_x"/>
                                          </p:val>
                                        </p:tav>
                                        <p:tav tm="100000">
                                          <p:val>
                                            <p:strVal val="#ppt_x"/>
                                          </p:val>
                                        </p:tav>
                                      </p:tavLst>
                                    </p:anim>
                                    <p:anim calcmode="lin" valueType="num">
                                      <p:cBhvr>
                                        <p:cTn id="8" dur="500" fill="hold"/>
                                        <p:tgtEl>
                                          <p:spTgt spid="14069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6979"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8002" name="文本框 1"/>
          <p:cNvSpPr txBox="1">
            <a:spLocks noChangeArrowheads="1"/>
          </p:cNvSpPr>
          <p:nvPr/>
        </p:nvSpPr>
        <p:spPr bwMode="auto">
          <a:xfrm>
            <a:off x="976313" y="1127125"/>
            <a:ext cx="7423150" cy="513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buFont typeface="Arial" panose="020B0604020202020204" pitchFamily="34" charset="0"/>
              <a:buNone/>
            </a:pPr>
            <a:r>
              <a:rPr lang="en-US" altLang="zh-CN" sz="3600" b="1">
                <a:solidFill>
                  <a:srgbClr val="000000"/>
                </a:solidFill>
                <a:latin typeface="Times New Roman" panose="02020603050405020304" pitchFamily="18" charset="0"/>
                <a:ea typeface="幼圆" panose="02010509060101010101" pitchFamily="49" charset="-122"/>
                <a:cs typeface="Times New Roman" panose="02020603050405020304" pitchFamily="18" charset="0"/>
                <a:sym typeface="幼圆" panose="02010509060101010101" pitchFamily="49" charset="-122"/>
              </a:rPr>
              <a:t>so he dropped_______ of _____. But the______ ate them, so Hansel and Gretel were _______ in the forest. They walked until they saw a ______ made of food. Hansel wanted to</a:t>
            </a:r>
          </a:p>
          <a:p>
            <a:pPr>
              <a:lnSpc>
                <a:spcPct val="115000"/>
              </a:lnSpc>
              <a:buFont typeface="Arial" panose="020B0604020202020204" pitchFamily="34" charset="0"/>
              <a:buNone/>
            </a:pPr>
            <a:r>
              <a:rPr lang="en-US" altLang="zh-CN" sz="3600" b="1">
                <a:solidFill>
                  <a:srgbClr val="000000"/>
                </a:solidFill>
                <a:latin typeface="Times New Roman" panose="02020603050405020304" pitchFamily="18" charset="0"/>
                <a:ea typeface="幼圆" panose="02010509060101010101" pitchFamily="49" charset="-122"/>
                <a:cs typeface="Times New Roman" panose="02020603050405020304" pitchFamily="18" charset="0"/>
                <a:sym typeface="幼圆" panose="02010509060101010101" pitchFamily="49" charset="-122"/>
              </a:rPr>
              <a:t>______ the house, but then they heard the voice of an old _______</a:t>
            </a:r>
          </a:p>
          <a:p>
            <a:pPr>
              <a:lnSpc>
                <a:spcPct val="115000"/>
              </a:lnSpc>
              <a:buFont typeface="Arial" panose="020B0604020202020204" pitchFamily="34" charset="0"/>
              <a:buNone/>
            </a:pPr>
            <a:r>
              <a:rPr lang="en-US" altLang="zh-CN" sz="3600" b="1">
                <a:solidFill>
                  <a:srgbClr val="000000"/>
                </a:solidFill>
                <a:latin typeface="Times New Roman" panose="02020603050405020304" pitchFamily="18" charset="0"/>
                <a:ea typeface="幼圆" panose="02010509060101010101" pitchFamily="49" charset="-122"/>
                <a:cs typeface="Times New Roman" panose="02020603050405020304" pitchFamily="18" charset="0"/>
                <a:sym typeface="幼圆" panose="02010509060101010101" pitchFamily="49" charset="-122"/>
              </a:rPr>
              <a:t>coming from the house.</a:t>
            </a:r>
            <a:endParaRPr lang="en-US" altLang="zh-CN" sz="3600">
              <a:latin typeface="Calibri" panose="020F0502020204030204" pitchFamily="34" charset="0"/>
              <a:ea typeface="幼圆" panose="02010509060101010101" pitchFamily="49" charset="-122"/>
              <a:cs typeface="Times New Roman" panose="02020603050405020304" pitchFamily="18" charset="0"/>
            </a:endParaRPr>
          </a:p>
        </p:txBody>
      </p:sp>
      <p:sp>
        <p:nvSpPr>
          <p:cNvPr id="1408003" name="矩形 44037"/>
          <p:cNvSpPr>
            <a:spLocks noChangeArrowheads="1"/>
          </p:cNvSpPr>
          <p:nvPr/>
        </p:nvSpPr>
        <p:spPr bwMode="auto">
          <a:xfrm>
            <a:off x="3975100" y="1149350"/>
            <a:ext cx="13509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6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pieces</a:t>
            </a:r>
          </a:p>
        </p:txBody>
      </p:sp>
      <p:sp>
        <p:nvSpPr>
          <p:cNvPr id="1408004" name="矩形 44038"/>
          <p:cNvSpPr>
            <a:spLocks noChangeArrowheads="1"/>
          </p:cNvSpPr>
          <p:nvPr/>
        </p:nvSpPr>
        <p:spPr bwMode="auto">
          <a:xfrm>
            <a:off x="5913438" y="1227138"/>
            <a:ext cx="1316037"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6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bread</a:t>
            </a:r>
          </a:p>
        </p:txBody>
      </p:sp>
      <p:sp>
        <p:nvSpPr>
          <p:cNvPr id="1408005" name="矩形 44039"/>
          <p:cNvSpPr>
            <a:spLocks noChangeArrowheads="1"/>
          </p:cNvSpPr>
          <p:nvPr/>
        </p:nvSpPr>
        <p:spPr bwMode="auto">
          <a:xfrm>
            <a:off x="1757363" y="1852613"/>
            <a:ext cx="119856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6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birds</a:t>
            </a:r>
          </a:p>
        </p:txBody>
      </p:sp>
      <p:sp>
        <p:nvSpPr>
          <p:cNvPr id="1408006" name="矩形 44040"/>
          <p:cNvSpPr>
            <a:spLocks noChangeArrowheads="1"/>
          </p:cNvSpPr>
          <p:nvPr/>
        </p:nvSpPr>
        <p:spPr bwMode="auto">
          <a:xfrm>
            <a:off x="3792538" y="2473325"/>
            <a:ext cx="868362"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6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lost</a:t>
            </a:r>
          </a:p>
        </p:txBody>
      </p:sp>
      <p:sp>
        <p:nvSpPr>
          <p:cNvPr id="1408007" name="矩形 44041"/>
          <p:cNvSpPr>
            <a:spLocks noChangeArrowheads="1"/>
          </p:cNvSpPr>
          <p:nvPr/>
        </p:nvSpPr>
        <p:spPr bwMode="auto">
          <a:xfrm>
            <a:off x="6848475" y="3114675"/>
            <a:ext cx="1301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6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house</a:t>
            </a:r>
          </a:p>
        </p:txBody>
      </p:sp>
      <p:sp>
        <p:nvSpPr>
          <p:cNvPr id="1408008" name="矩形 44042"/>
          <p:cNvSpPr>
            <a:spLocks noChangeArrowheads="1"/>
          </p:cNvSpPr>
          <p:nvPr/>
        </p:nvSpPr>
        <p:spPr bwMode="auto">
          <a:xfrm>
            <a:off x="1336675" y="4378325"/>
            <a:ext cx="7667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6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eat</a:t>
            </a:r>
          </a:p>
        </p:txBody>
      </p:sp>
      <p:sp>
        <p:nvSpPr>
          <p:cNvPr id="1408009" name="矩形 44043"/>
          <p:cNvSpPr>
            <a:spLocks noChangeArrowheads="1"/>
          </p:cNvSpPr>
          <p:nvPr/>
        </p:nvSpPr>
        <p:spPr bwMode="auto">
          <a:xfrm>
            <a:off x="5937250" y="4999038"/>
            <a:ext cx="160655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6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woman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08003"/>
                                        </p:tgtEl>
                                        <p:attrNameLst>
                                          <p:attrName>style.visibility</p:attrName>
                                        </p:attrNameLst>
                                      </p:cBhvr>
                                      <p:to>
                                        <p:strVal val="visible"/>
                                      </p:to>
                                    </p:set>
                                    <p:anim calcmode="lin" valueType="num">
                                      <p:cBhvr>
                                        <p:cTn id="7" dur="500" fill="hold"/>
                                        <p:tgtEl>
                                          <p:spTgt spid="1408003"/>
                                        </p:tgtEl>
                                        <p:attrNameLst>
                                          <p:attrName>ppt_x</p:attrName>
                                        </p:attrNameLst>
                                      </p:cBhvr>
                                      <p:tavLst>
                                        <p:tav tm="0">
                                          <p:val>
                                            <p:strVal val="#ppt_x"/>
                                          </p:val>
                                        </p:tav>
                                        <p:tav tm="100000">
                                          <p:val>
                                            <p:strVal val="#ppt_x"/>
                                          </p:val>
                                        </p:tav>
                                      </p:tavLst>
                                    </p:anim>
                                    <p:anim calcmode="lin" valueType="num">
                                      <p:cBhvr>
                                        <p:cTn id="8" dur="500" fill="hold"/>
                                        <p:tgtEl>
                                          <p:spTgt spid="140800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08004"/>
                                        </p:tgtEl>
                                        <p:attrNameLst>
                                          <p:attrName>style.visibility</p:attrName>
                                        </p:attrNameLst>
                                      </p:cBhvr>
                                      <p:to>
                                        <p:strVal val="visible"/>
                                      </p:to>
                                    </p:set>
                                    <p:anim calcmode="lin" valueType="num">
                                      <p:cBhvr>
                                        <p:cTn id="13" dur="500" fill="hold"/>
                                        <p:tgtEl>
                                          <p:spTgt spid="1408004"/>
                                        </p:tgtEl>
                                        <p:attrNameLst>
                                          <p:attrName>ppt_x</p:attrName>
                                        </p:attrNameLst>
                                      </p:cBhvr>
                                      <p:tavLst>
                                        <p:tav tm="0">
                                          <p:val>
                                            <p:strVal val="#ppt_x"/>
                                          </p:val>
                                        </p:tav>
                                        <p:tav tm="100000">
                                          <p:val>
                                            <p:strVal val="#ppt_x"/>
                                          </p:val>
                                        </p:tav>
                                      </p:tavLst>
                                    </p:anim>
                                    <p:anim calcmode="lin" valueType="num">
                                      <p:cBhvr>
                                        <p:cTn id="14" dur="500" fill="hold"/>
                                        <p:tgtEl>
                                          <p:spTgt spid="140800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08005"/>
                                        </p:tgtEl>
                                        <p:attrNameLst>
                                          <p:attrName>style.visibility</p:attrName>
                                        </p:attrNameLst>
                                      </p:cBhvr>
                                      <p:to>
                                        <p:strVal val="visible"/>
                                      </p:to>
                                    </p:set>
                                    <p:anim calcmode="lin" valueType="num">
                                      <p:cBhvr>
                                        <p:cTn id="19" dur="500" fill="hold"/>
                                        <p:tgtEl>
                                          <p:spTgt spid="1408005"/>
                                        </p:tgtEl>
                                        <p:attrNameLst>
                                          <p:attrName>ppt_x</p:attrName>
                                        </p:attrNameLst>
                                      </p:cBhvr>
                                      <p:tavLst>
                                        <p:tav tm="0">
                                          <p:val>
                                            <p:strVal val="#ppt_x"/>
                                          </p:val>
                                        </p:tav>
                                        <p:tav tm="100000">
                                          <p:val>
                                            <p:strVal val="#ppt_x"/>
                                          </p:val>
                                        </p:tav>
                                      </p:tavLst>
                                    </p:anim>
                                    <p:anim calcmode="lin" valueType="num">
                                      <p:cBhvr>
                                        <p:cTn id="20" dur="500" fill="hold"/>
                                        <p:tgtEl>
                                          <p:spTgt spid="140800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08006"/>
                                        </p:tgtEl>
                                        <p:attrNameLst>
                                          <p:attrName>style.visibility</p:attrName>
                                        </p:attrNameLst>
                                      </p:cBhvr>
                                      <p:to>
                                        <p:strVal val="visible"/>
                                      </p:to>
                                    </p:set>
                                    <p:anim calcmode="lin" valueType="num">
                                      <p:cBhvr>
                                        <p:cTn id="25" dur="500" fill="hold"/>
                                        <p:tgtEl>
                                          <p:spTgt spid="1408006"/>
                                        </p:tgtEl>
                                        <p:attrNameLst>
                                          <p:attrName>ppt_x</p:attrName>
                                        </p:attrNameLst>
                                      </p:cBhvr>
                                      <p:tavLst>
                                        <p:tav tm="0">
                                          <p:val>
                                            <p:strVal val="#ppt_x"/>
                                          </p:val>
                                        </p:tav>
                                        <p:tav tm="100000">
                                          <p:val>
                                            <p:strVal val="#ppt_x"/>
                                          </p:val>
                                        </p:tav>
                                      </p:tavLst>
                                    </p:anim>
                                    <p:anim calcmode="lin" valueType="num">
                                      <p:cBhvr>
                                        <p:cTn id="26" dur="500" fill="hold"/>
                                        <p:tgtEl>
                                          <p:spTgt spid="140800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08007"/>
                                        </p:tgtEl>
                                        <p:attrNameLst>
                                          <p:attrName>style.visibility</p:attrName>
                                        </p:attrNameLst>
                                      </p:cBhvr>
                                      <p:to>
                                        <p:strVal val="visible"/>
                                      </p:to>
                                    </p:set>
                                    <p:anim calcmode="lin" valueType="num">
                                      <p:cBhvr>
                                        <p:cTn id="31" dur="500" fill="hold"/>
                                        <p:tgtEl>
                                          <p:spTgt spid="1408007"/>
                                        </p:tgtEl>
                                        <p:attrNameLst>
                                          <p:attrName>ppt_x</p:attrName>
                                        </p:attrNameLst>
                                      </p:cBhvr>
                                      <p:tavLst>
                                        <p:tav tm="0">
                                          <p:val>
                                            <p:strVal val="#ppt_x"/>
                                          </p:val>
                                        </p:tav>
                                        <p:tav tm="100000">
                                          <p:val>
                                            <p:strVal val="#ppt_x"/>
                                          </p:val>
                                        </p:tav>
                                      </p:tavLst>
                                    </p:anim>
                                    <p:anim calcmode="lin" valueType="num">
                                      <p:cBhvr>
                                        <p:cTn id="32" dur="500" fill="hold"/>
                                        <p:tgtEl>
                                          <p:spTgt spid="140800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08008"/>
                                        </p:tgtEl>
                                        <p:attrNameLst>
                                          <p:attrName>style.visibility</p:attrName>
                                        </p:attrNameLst>
                                      </p:cBhvr>
                                      <p:to>
                                        <p:strVal val="visible"/>
                                      </p:to>
                                    </p:set>
                                    <p:anim calcmode="lin" valueType="num">
                                      <p:cBhvr>
                                        <p:cTn id="37" dur="500" fill="hold"/>
                                        <p:tgtEl>
                                          <p:spTgt spid="1408008"/>
                                        </p:tgtEl>
                                        <p:attrNameLst>
                                          <p:attrName>ppt_x</p:attrName>
                                        </p:attrNameLst>
                                      </p:cBhvr>
                                      <p:tavLst>
                                        <p:tav tm="0">
                                          <p:val>
                                            <p:strVal val="#ppt_x"/>
                                          </p:val>
                                        </p:tav>
                                        <p:tav tm="100000">
                                          <p:val>
                                            <p:strVal val="#ppt_x"/>
                                          </p:val>
                                        </p:tav>
                                      </p:tavLst>
                                    </p:anim>
                                    <p:anim calcmode="lin" valueType="num">
                                      <p:cBhvr>
                                        <p:cTn id="38" dur="500" fill="hold"/>
                                        <p:tgtEl>
                                          <p:spTgt spid="140800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08009"/>
                                        </p:tgtEl>
                                        <p:attrNameLst>
                                          <p:attrName>style.visibility</p:attrName>
                                        </p:attrNameLst>
                                      </p:cBhvr>
                                      <p:to>
                                        <p:strVal val="visible"/>
                                      </p:to>
                                    </p:set>
                                    <p:anim calcmode="lin" valueType="num">
                                      <p:cBhvr>
                                        <p:cTn id="43" dur="500" fill="hold"/>
                                        <p:tgtEl>
                                          <p:spTgt spid="1408009"/>
                                        </p:tgtEl>
                                        <p:attrNameLst>
                                          <p:attrName>ppt_x</p:attrName>
                                        </p:attrNameLst>
                                      </p:cBhvr>
                                      <p:tavLst>
                                        <p:tav tm="0">
                                          <p:val>
                                            <p:strVal val="#ppt_x"/>
                                          </p:val>
                                        </p:tav>
                                        <p:tav tm="100000">
                                          <p:val>
                                            <p:strVal val="#ppt_x"/>
                                          </p:val>
                                        </p:tav>
                                      </p:tavLst>
                                    </p:anim>
                                    <p:anim calcmode="lin" valueType="num">
                                      <p:cBhvr>
                                        <p:cTn id="44" dur="500" fill="hold"/>
                                        <p:tgtEl>
                                          <p:spTgt spid="14080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8003" grpId="0"/>
      <p:bldP spid="1408004" grpId="0"/>
      <p:bldP spid="1408005" grpId="0"/>
      <p:bldP spid="1408006" grpId="0"/>
      <p:bldP spid="1408007" grpId="0"/>
      <p:bldP spid="1408008" grpId="0"/>
      <p:bldP spid="1408009"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矩形 3"/>
          <p:cNvSpPr/>
          <p:nvPr/>
        </p:nvSpPr>
        <p:spPr>
          <a:xfrm>
            <a:off x="2921953" y="1383665"/>
            <a:ext cx="3326765" cy="914400"/>
          </a:xfrm>
          <a:prstGeom prst="rect">
            <a:avLst/>
          </a:prstGeom>
          <a:noFill/>
          <a:ln>
            <a:noFill/>
          </a:ln>
        </p:spPr>
        <p:txBody>
          <a:bodyPr wrap="none">
            <a:prstTxWarp prst="textCanUp">
              <a:avLst/>
            </a:prstTxWarp>
            <a:spAutoFit/>
          </a:bodyPr>
          <a:lstStyle/>
          <a:p>
            <a:pPr algn="ctr" fontAlgn="auto"/>
            <a:r>
              <a:rPr lang="en-US" altLang="zh-CN" sz="5400" b="1" noProof="1">
                <a:ln w="22225">
                  <a:solidFill>
                    <a:schemeClr val="accent2"/>
                  </a:solidFill>
                  <a:prstDash val="solid"/>
                </a:ln>
                <a:solidFill>
                  <a:schemeClr val="accent2">
                    <a:lumMod val="40000"/>
                    <a:lumOff val="60000"/>
                  </a:schemeClr>
                </a:solidFill>
                <a:effectLst>
                  <a:glow rad="228600">
                    <a:schemeClr val="accent5">
                      <a:satMod val="175000"/>
                      <a:alpha val="40000"/>
                    </a:schemeClr>
                  </a:glow>
                </a:effectLst>
                <a:latin typeface="Times New Roman" panose="02020603050405020304" pitchFamily="18" charset="0"/>
                <a:ea typeface="+mn-ea"/>
              </a:rPr>
              <a:t>Key points</a:t>
            </a:r>
            <a:endParaRPr lang="en-US" altLang="zh-CN" sz="5400" b="1" noProof="1">
              <a:ln w="22225">
                <a:solidFill>
                  <a:schemeClr val="accent2"/>
                </a:solidFill>
                <a:prstDash val="solid"/>
              </a:ln>
              <a:solidFill>
                <a:schemeClr val="accent2">
                  <a:lumMod val="40000"/>
                  <a:lumOff val="60000"/>
                </a:schemeClr>
              </a:solidFill>
              <a:effectLst>
                <a:glow rad="228600">
                  <a:schemeClr val="accent5">
                    <a:satMod val="175000"/>
                    <a:alpha val="40000"/>
                  </a:schemeClr>
                </a:glow>
              </a:effectLst>
              <a:latin typeface="Times New Roman" panose="02020603050405020304" pitchFamily="18" charset="0"/>
            </a:endParaRPr>
          </a:p>
        </p:txBody>
      </p:sp>
      <p:sp>
        <p:nvSpPr>
          <p:cNvPr id="1409027" name="文本框 200705"/>
          <p:cNvSpPr txBox="1">
            <a:spLocks noChangeArrowheads="1"/>
          </p:cNvSpPr>
          <p:nvPr/>
        </p:nvSpPr>
        <p:spPr bwMode="auto">
          <a:xfrm>
            <a:off x="395288" y="2197100"/>
            <a:ext cx="84978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600" b="1" dirty="0">
                <a:solidFill>
                  <a:srgbClr val="000000"/>
                </a:solidFill>
                <a:latin typeface="Times New Roman" panose="02020603050405020304" pitchFamily="18" charset="0"/>
              </a:rPr>
              <a:t>1. Did you hear our stepmother planning </a:t>
            </a:r>
          </a:p>
          <a:p>
            <a:pPr>
              <a:buFont typeface="Arial" panose="020B0604020202020204" pitchFamily="34" charset="0"/>
              <a:buNone/>
            </a:pPr>
            <a:r>
              <a:rPr lang="en-US" altLang="zh-CN" sz="3600" b="1" dirty="0">
                <a:solidFill>
                  <a:srgbClr val="000000"/>
                </a:solidFill>
                <a:latin typeface="Times New Roman" panose="02020603050405020304" pitchFamily="18" charset="0"/>
              </a:rPr>
              <a:t>    to kill us?</a:t>
            </a:r>
          </a:p>
        </p:txBody>
      </p:sp>
      <p:sp>
        <p:nvSpPr>
          <p:cNvPr id="1409028" name="文本框 200706"/>
          <p:cNvSpPr txBox="1">
            <a:spLocks noChangeArrowheads="1"/>
          </p:cNvSpPr>
          <p:nvPr/>
        </p:nvSpPr>
        <p:spPr bwMode="auto">
          <a:xfrm>
            <a:off x="825500" y="3268663"/>
            <a:ext cx="799306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600" b="1" dirty="0">
                <a:solidFill>
                  <a:srgbClr val="FF0000"/>
                </a:solidFill>
                <a:latin typeface="Times New Roman" panose="02020603050405020304" pitchFamily="18" charset="0"/>
              </a:rPr>
              <a:t>hear </a:t>
            </a:r>
            <a:r>
              <a:rPr lang="en-US" altLang="zh-CN" sz="3600" b="1" dirty="0" err="1">
                <a:solidFill>
                  <a:srgbClr val="FF0000"/>
                </a:solidFill>
                <a:latin typeface="Times New Roman" panose="02020603050405020304" pitchFamily="18" charset="0"/>
              </a:rPr>
              <a:t>sb</a:t>
            </a:r>
            <a:r>
              <a:rPr lang="en-US" altLang="zh-CN" sz="3600" b="1" dirty="0">
                <a:solidFill>
                  <a:srgbClr val="FF0000"/>
                </a:solidFill>
                <a:latin typeface="Times New Roman" panose="02020603050405020304" pitchFamily="18" charset="0"/>
              </a:rPr>
              <a:t> doing </a:t>
            </a:r>
            <a:r>
              <a:rPr lang="en-US" altLang="zh-CN" sz="3600" b="1" dirty="0" err="1">
                <a:solidFill>
                  <a:srgbClr val="FF0000"/>
                </a:solidFill>
                <a:latin typeface="Times New Roman" panose="02020603050405020304" pitchFamily="18" charset="0"/>
              </a:rPr>
              <a:t>sth</a:t>
            </a:r>
            <a:r>
              <a:rPr lang="zh-CN" altLang="en-US" sz="3600" b="1" dirty="0">
                <a:solidFill>
                  <a:srgbClr val="FF0000"/>
                </a:solidFill>
                <a:latin typeface="Times New Roman" panose="02020603050405020304" pitchFamily="18" charset="0"/>
              </a:rPr>
              <a:t>表示“听到某人正在做某事”。</a:t>
            </a:r>
            <a:r>
              <a:rPr lang="zh-CN" altLang="en-US" sz="3600" b="1" dirty="0">
                <a:solidFill>
                  <a:srgbClr val="3333FF"/>
                </a:solidFill>
                <a:latin typeface="Times New Roman" panose="02020603050405020304" pitchFamily="18" charset="0"/>
              </a:rPr>
              <a:t> </a:t>
            </a:r>
          </a:p>
        </p:txBody>
      </p:sp>
      <p:sp>
        <p:nvSpPr>
          <p:cNvPr id="1409029" name="矩形 200712"/>
          <p:cNvSpPr>
            <a:spLocks noChangeArrowheads="1"/>
          </p:cNvSpPr>
          <p:nvPr/>
        </p:nvSpPr>
        <p:spPr bwMode="auto">
          <a:xfrm>
            <a:off x="438150" y="4495800"/>
            <a:ext cx="8497888"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buFont typeface="Arial" panose="020B0604020202020204" pitchFamily="34" charset="0"/>
              <a:buNone/>
            </a:pPr>
            <a:r>
              <a:rPr lang="zh-CN" altLang="en-US" sz="2800" b="1" dirty="0">
                <a:solidFill>
                  <a:srgbClr val="000000"/>
                </a:solidFill>
                <a:latin typeface="Times New Roman" panose="02020603050405020304" pitchFamily="18" charset="0"/>
              </a:rPr>
              <a:t>他昨晚正要上床睡觉的时候听见有人在外面大叫。</a:t>
            </a:r>
          </a:p>
          <a:p>
            <a:pPr>
              <a:lnSpc>
                <a:spcPct val="110000"/>
              </a:lnSpc>
              <a:buFont typeface="Arial" panose="020B0604020202020204" pitchFamily="34" charset="0"/>
              <a:buNone/>
            </a:pPr>
            <a:r>
              <a:rPr lang="en-US" altLang="zh-CN" sz="2800" b="1" dirty="0">
                <a:solidFill>
                  <a:srgbClr val="000000"/>
                </a:solidFill>
                <a:latin typeface="Times New Roman" panose="02020603050405020304" pitchFamily="18" charset="0"/>
              </a:rPr>
              <a:t>He heard someone shouting outside while he was going to bed last night.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09028"/>
                                        </p:tgtEl>
                                        <p:attrNameLst>
                                          <p:attrName>style.visibility</p:attrName>
                                        </p:attrNameLst>
                                      </p:cBhvr>
                                      <p:to>
                                        <p:strVal val="visible"/>
                                      </p:to>
                                    </p:set>
                                    <p:animEffect transition="in" filter="box(in)">
                                      <p:cBhvr>
                                        <p:cTn id="7" dur="500"/>
                                        <p:tgtEl>
                                          <p:spTgt spid="140902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409029">
                                            <p:txEl>
                                              <p:pRg st="0" end="0"/>
                                            </p:txEl>
                                          </p:spTgt>
                                        </p:tgtEl>
                                        <p:attrNameLst>
                                          <p:attrName>style.visibility</p:attrName>
                                        </p:attrNameLst>
                                      </p:cBhvr>
                                      <p:to>
                                        <p:strVal val="visible"/>
                                      </p:to>
                                    </p:set>
                                    <p:animEffect transition="in" filter="box(in)">
                                      <p:cBhvr>
                                        <p:cTn id="12" dur="500"/>
                                        <p:tgtEl>
                                          <p:spTgt spid="140902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409029">
                                            <p:txEl>
                                              <p:pRg st="1" end="1"/>
                                            </p:txEl>
                                          </p:spTgt>
                                        </p:tgtEl>
                                        <p:attrNameLst>
                                          <p:attrName>style.visibility</p:attrName>
                                        </p:attrNameLst>
                                      </p:cBhvr>
                                      <p:to>
                                        <p:strVal val="visible"/>
                                      </p:to>
                                    </p:set>
                                    <p:animEffect transition="in" filter="box(in)">
                                      <p:cBhvr>
                                        <p:cTn id="17" dur="500"/>
                                        <p:tgtEl>
                                          <p:spTgt spid="14090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9028" grpId="0" bldLvl="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0050" name="文本框 202754"/>
          <p:cNvSpPr txBox="1">
            <a:spLocks noChangeArrowheads="1"/>
          </p:cNvSpPr>
          <p:nvPr/>
        </p:nvSpPr>
        <p:spPr bwMode="auto">
          <a:xfrm>
            <a:off x="336550" y="1289050"/>
            <a:ext cx="84963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600" b="1" dirty="0">
                <a:solidFill>
                  <a:srgbClr val="FF0000"/>
                </a:solidFill>
                <a:latin typeface="Times New Roman" panose="02020603050405020304" pitchFamily="18" charset="0"/>
              </a:rPr>
              <a:t>hear </a:t>
            </a:r>
            <a:r>
              <a:rPr lang="en-US" altLang="zh-CN" sz="3600" b="1" dirty="0" err="1">
                <a:solidFill>
                  <a:srgbClr val="FF0000"/>
                </a:solidFill>
                <a:latin typeface="Times New Roman" panose="02020603050405020304" pitchFamily="18" charset="0"/>
              </a:rPr>
              <a:t>sb</a:t>
            </a:r>
            <a:r>
              <a:rPr lang="en-US" altLang="zh-CN" sz="3600" b="1" dirty="0">
                <a:solidFill>
                  <a:srgbClr val="FF0000"/>
                </a:solidFill>
                <a:latin typeface="Times New Roman" panose="02020603050405020304" pitchFamily="18" charset="0"/>
              </a:rPr>
              <a:t> do </a:t>
            </a:r>
            <a:r>
              <a:rPr lang="en-US" altLang="zh-CN" sz="3600" b="1" dirty="0" err="1">
                <a:solidFill>
                  <a:srgbClr val="FF0000"/>
                </a:solidFill>
                <a:latin typeface="Times New Roman" panose="02020603050405020304" pitchFamily="18" charset="0"/>
              </a:rPr>
              <a:t>sth</a:t>
            </a:r>
            <a:r>
              <a:rPr lang="zh-CN" altLang="en-US" sz="3600" b="1" dirty="0">
                <a:solidFill>
                  <a:srgbClr val="FF0000"/>
                </a:solidFill>
                <a:latin typeface="Times New Roman" panose="02020603050405020304" pitchFamily="18" charset="0"/>
              </a:rPr>
              <a:t>表示“听到某人做了某事”。 </a:t>
            </a:r>
          </a:p>
        </p:txBody>
      </p:sp>
      <p:sp>
        <p:nvSpPr>
          <p:cNvPr id="1410051" name="矩形 202760"/>
          <p:cNvSpPr>
            <a:spLocks noChangeArrowheads="1"/>
          </p:cNvSpPr>
          <p:nvPr/>
        </p:nvSpPr>
        <p:spPr bwMode="auto">
          <a:xfrm>
            <a:off x="312738" y="1770063"/>
            <a:ext cx="8497887"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buFont typeface="Arial" panose="020B0604020202020204" pitchFamily="34" charset="0"/>
              <a:buNone/>
            </a:pPr>
            <a:r>
              <a:rPr lang="zh-CN" altLang="en-US" sz="2800" b="1" dirty="0">
                <a:solidFill>
                  <a:srgbClr val="000000"/>
                </a:solidFill>
                <a:latin typeface="Times New Roman" panose="02020603050405020304" pitchFamily="18" charset="0"/>
              </a:rPr>
              <a:t>我们昨晚听到那个女孩在隔壁房间唱歌了。 </a:t>
            </a:r>
          </a:p>
          <a:p>
            <a:pPr>
              <a:lnSpc>
                <a:spcPct val="120000"/>
              </a:lnSpc>
              <a:buFont typeface="Arial" panose="020B0604020202020204" pitchFamily="34" charset="0"/>
              <a:buNone/>
            </a:pPr>
            <a:r>
              <a:rPr lang="en-US" altLang="zh-CN" sz="2800" b="1" dirty="0">
                <a:solidFill>
                  <a:srgbClr val="000000"/>
                </a:solidFill>
                <a:latin typeface="Times New Roman" panose="02020603050405020304" pitchFamily="18" charset="0"/>
              </a:rPr>
              <a:t>We heard the girl sing in the next room last night. </a:t>
            </a:r>
            <a:endParaRPr lang="en-US" altLang="zh-CN" dirty="0">
              <a:latin typeface="Times New Roman" panose="02020603050405020304" pitchFamily="18" charset="0"/>
            </a:endParaRPr>
          </a:p>
        </p:txBody>
      </p:sp>
      <p:sp>
        <p:nvSpPr>
          <p:cNvPr id="1410052" name="文本框 204801"/>
          <p:cNvSpPr txBox="1">
            <a:spLocks noChangeArrowheads="1"/>
          </p:cNvSpPr>
          <p:nvPr/>
        </p:nvSpPr>
        <p:spPr bwMode="auto">
          <a:xfrm>
            <a:off x="271463" y="2790825"/>
            <a:ext cx="8497887"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3600" b="1" dirty="0">
                <a:solidFill>
                  <a:srgbClr val="000000"/>
                </a:solidFill>
                <a:latin typeface="Times New Roman" panose="02020603050405020304" pitchFamily="18" charset="0"/>
              </a:rPr>
              <a:t>2. What a long time you slept in the forest!</a:t>
            </a:r>
          </a:p>
        </p:txBody>
      </p:sp>
      <p:sp>
        <p:nvSpPr>
          <p:cNvPr id="1410053" name="文本框 204802"/>
          <p:cNvSpPr txBox="1">
            <a:spLocks noChangeArrowheads="1"/>
          </p:cNvSpPr>
          <p:nvPr/>
        </p:nvSpPr>
        <p:spPr bwMode="auto">
          <a:xfrm>
            <a:off x="666750" y="3351213"/>
            <a:ext cx="7993063"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3600" b="1" dirty="0">
                <a:solidFill>
                  <a:srgbClr val="FF0000"/>
                </a:solidFill>
                <a:latin typeface="Times New Roman" panose="02020603050405020304" pitchFamily="18" charset="0"/>
              </a:rPr>
              <a:t>感叹句通常由</a:t>
            </a:r>
            <a:r>
              <a:rPr lang="en-US" altLang="zh-CN" sz="3600" b="1" dirty="0">
                <a:solidFill>
                  <a:srgbClr val="FF0000"/>
                </a:solidFill>
                <a:latin typeface="Times New Roman" panose="02020603050405020304" pitchFamily="18" charset="0"/>
              </a:rPr>
              <a:t>what</a:t>
            </a:r>
            <a:r>
              <a:rPr lang="zh-CN" altLang="en-US" sz="3600" b="1" dirty="0">
                <a:solidFill>
                  <a:srgbClr val="FF0000"/>
                </a:solidFill>
                <a:latin typeface="Times New Roman" panose="02020603050405020304" pitchFamily="18" charset="0"/>
              </a:rPr>
              <a:t>和</a:t>
            </a:r>
            <a:r>
              <a:rPr lang="en-US" altLang="zh-CN" sz="3600" b="1" dirty="0">
                <a:solidFill>
                  <a:srgbClr val="FF0000"/>
                </a:solidFill>
                <a:latin typeface="Times New Roman" panose="02020603050405020304" pitchFamily="18" charset="0"/>
              </a:rPr>
              <a:t>how</a:t>
            </a:r>
            <a:r>
              <a:rPr lang="zh-CN" altLang="en-US" sz="3600" b="1" dirty="0">
                <a:solidFill>
                  <a:srgbClr val="FF0000"/>
                </a:solidFill>
                <a:latin typeface="Times New Roman" panose="02020603050405020304" pitchFamily="18" charset="0"/>
              </a:rPr>
              <a:t>引导，表示赞美、惊叹、喜悦等感情。</a:t>
            </a:r>
            <a:r>
              <a:rPr lang="en-US" altLang="zh-CN" sz="3600" b="1" dirty="0">
                <a:solidFill>
                  <a:srgbClr val="FF0000"/>
                </a:solidFill>
                <a:latin typeface="Times New Roman" panose="02020603050405020304" pitchFamily="18" charset="0"/>
              </a:rPr>
              <a:t>what</a:t>
            </a:r>
            <a:r>
              <a:rPr lang="zh-CN" altLang="en-US" sz="3600" b="1" dirty="0">
                <a:solidFill>
                  <a:srgbClr val="FF0000"/>
                </a:solidFill>
                <a:latin typeface="Times New Roman" panose="02020603050405020304" pitchFamily="18" charset="0"/>
              </a:rPr>
              <a:t>修饰名词，</a:t>
            </a:r>
            <a:r>
              <a:rPr lang="en-US" altLang="zh-CN" sz="3600" b="1" dirty="0">
                <a:solidFill>
                  <a:srgbClr val="FF0000"/>
                </a:solidFill>
                <a:latin typeface="Times New Roman" panose="02020603050405020304" pitchFamily="18" charset="0"/>
              </a:rPr>
              <a:t>how</a:t>
            </a:r>
            <a:r>
              <a:rPr lang="zh-CN" altLang="en-US" sz="3600" b="1" dirty="0">
                <a:solidFill>
                  <a:srgbClr val="FF0000"/>
                </a:solidFill>
                <a:latin typeface="Times New Roman" panose="02020603050405020304" pitchFamily="18" charset="0"/>
              </a:rPr>
              <a:t>修饰形容词或副词。</a:t>
            </a:r>
          </a:p>
        </p:txBody>
      </p:sp>
      <p:sp>
        <p:nvSpPr>
          <p:cNvPr id="1410054" name="矩形 204808"/>
          <p:cNvSpPr>
            <a:spLocks noChangeArrowheads="1"/>
          </p:cNvSpPr>
          <p:nvPr/>
        </p:nvSpPr>
        <p:spPr bwMode="auto">
          <a:xfrm>
            <a:off x="654050" y="4960938"/>
            <a:ext cx="8497888"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buFont typeface="Arial" panose="020B0604020202020204" pitchFamily="34" charset="0"/>
              <a:buNone/>
            </a:pPr>
            <a:r>
              <a:rPr lang="zh-CN" altLang="en-US" sz="2800" b="1" dirty="0">
                <a:solidFill>
                  <a:srgbClr val="000000"/>
                </a:solidFill>
                <a:latin typeface="Times New Roman" panose="02020603050405020304" pitchFamily="18" charset="0"/>
              </a:rPr>
              <a:t>多么聪明的一个女孩！</a:t>
            </a:r>
          </a:p>
          <a:p>
            <a:pPr>
              <a:lnSpc>
                <a:spcPct val="110000"/>
              </a:lnSpc>
              <a:buFont typeface="Arial" panose="020B0604020202020204" pitchFamily="34" charset="0"/>
              <a:buNone/>
            </a:pPr>
            <a:r>
              <a:rPr lang="en-US" altLang="zh-CN" sz="2800" b="1" dirty="0">
                <a:solidFill>
                  <a:srgbClr val="000000"/>
                </a:solidFill>
                <a:latin typeface="Times New Roman" panose="02020603050405020304" pitchFamily="18" charset="0"/>
              </a:rPr>
              <a:t>What a clever girl she is! /How clever the girl is!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10050"/>
                                        </p:tgtEl>
                                        <p:attrNameLst>
                                          <p:attrName>style.visibility</p:attrName>
                                        </p:attrNameLst>
                                      </p:cBhvr>
                                      <p:to>
                                        <p:strVal val="visible"/>
                                      </p:to>
                                    </p:set>
                                    <p:animEffect transition="in" filter="box(in)">
                                      <p:cBhvr>
                                        <p:cTn id="7" dur="500"/>
                                        <p:tgtEl>
                                          <p:spTgt spid="141005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410051">
                                            <p:txEl>
                                              <p:charRg st="0" end="20"/>
                                            </p:txEl>
                                          </p:spTgt>
                                        </p:tgtEl>
                                        <p:attrNameLst>
                                          <p:attrName>style.visibility</p:attrName>
                                        </p:attrNameLst>
                                      </p:cBhvr>
                                      <p:to>
                                        <p:strVal val="visible"/>
                                      </p:to>
                                    </p:set>
                                    <p:animEffect transition="in" filter="box(in)">
                                      <p:cBhvr>
                                        <p:cTn id="12" dur="500"/>
                                        <p:tgtEl>
                                          <p:spTgt spid="1410051">
                                            <p:txEl>
                                              <p:charRg st="0" end="2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410051">
                                            <p:txEl>
                                              <p:charRg st="20" end="73"/>
                                            </p:txEl>
                                          </p:spTgt>
                                        </p:tgtEl>
                                        <p:attrNameLst>
                                          <p:attrName>style.visibility</p:attrName>
                                        </p:attrNameLst>
                                      </p:cBhvr>
                                      <p:to>
                                        <p:strVal val="visible"/>
                                      </p:to>
                                    </p:set>
                                    <p:animEffect transition="in" filter="box(in)">
                                      <p:cBhvr>
                                        <p:cTn id="17" dur="500"/>
                                        <p:tgtEl>
                                          <p:spTgt spid="1410051">
                                            <p:txEl>
                                              <p:charRg st="20" end="7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410052"/>
                                        </p:tgtEl>
                                        <p:attrNameLst>
                                          <p:attrName>style.visibility</p:attrName>
                                        </p:attrNameLst>
                                      </p:cBhvr>
                                      <p:to>
                                        <p:strVal val="visible"/>
                                      </p:to>
                                    </p:set>
                                    <p:animEffect transition="in" filter="strips(downLeft)">
                                      <p:cBhvr>
                                        <p:cTn id="22" dur="1000"/>
                                        <p:tgtEl>
                                          <p:spTgt spid="141005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410053"/>
                                        </p:tgtEl>
                                        <p:attrNameLst>
                                          <p:attrName>style.visibility</p:attrName>
                                        </p:attrNameLst>
                                      </p:cBhvr>
                                      <p:to>
                                        <p:strVal val="visible"/>
                                      </p:to>
                                    </p:set>
                                    <p:animEffect transition="in" filter="box(in)">
                                      <p:cBhvr>
                                        <p:cTn id="27" dur="500"/>
                                        <p:tgtEl>
                                          <p:spTgt spid="141005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410054">
                                            <p:txEl>
                                              <p:pRg st="0" end="0"/>
                                            </p:txEl>
                                          </p:spTgt>
                                        </p:tgtEl>
                                        <p:attrNameLst>
                                          <p:attrName>style.visibility</p:attrName>
                                        </p:attrNameLst>
                                      </p:cBhvr>
                                      <p:to>
                                        <p:strVal val="visible"/>
                                      </p:to>
                                    </p:set>
                                    <p:animEffect transition="in" filter="box(in)">
                                      <p:cBhvr>
                                        <p:cTn id="32" dur="500"/>
                                        <p:tgtEl>
                                          <p:spTgt spid="141005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410054">
                                            <p:txEl>
                                              <p:charRg st="11" end="39"/>
                                            </p:txEl>
                                          </p:spTgt>
                                        </p:tgtEl>
                                        <p:attrNameLst>
                                          <p:attrName>style.visibility</p:attrName>
                                        </p:attrNameLst>
                                      </p:cBhvr>
                                      <p:to>
                                        <p:strVal val="visible"/>
                                      </p:to>
                                    </p:set>
                                    <p:animEffect transition="in" filter="box(in)">
                                      <p:cBhvr>
                                        <p:cTn id="37" dur="500"/>
                                        <p:tgtEl>
                                          <p:spTgt spid="1410054">
                                            <p:txEl>
                                              <p:charRg st="11" end="3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0050" grpId="0" bldLvl="0"/>
      <p:bldP spid="1410052" grpId="0"/>
      <p:bldP spid="1410053" grpId="0" bldLvl="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1074" name="文本占位符 209921"/>
          <p:cNvSpPr>
            <a:spLocks noGrp="1" noChangeArrowheads="1"/>
          </p:cNvSpPr>
          <p:nvPr>
            <p:ph type="body" idx="4294967295"/>
          </p:nvPr>
        </p:nvSpPr>
        <p:spPr>
          <a:xfrm>
            <a:off x="600075" y="1690688"/>
            <a:ext cx="8359775" cy="3847207"/>
          </a:xfrm>
          <a:noFill/>
        </p:spPr>
        <p:txBody>
          <a:bodyPr>
            <a:spAutoFit/>
          </a:bodyPr>
          <a:lstStyle/>
          <a:p>
            <a:pPr marL="0" indent="0" defTabSz="288925">
              <a:spcBef>
                <a:spcPct val="0"/>
              </a:spcBef>
              <a:buFontTx/>
              <a:buNone/>
            </a:pPr>
            <a:r>
              <a:rPr lang="zh-CN" altLang="en-US" sz="3600" b="1" dirty="0">
                <a:solidFill>
                  <a:srgbClr val="000000"/>
                </a:solidFill>
                <a:latin typeface="宋体" panose="02010600030101010101" pitchFamily="2" charset="-122"/>
                <a:ea typeface="宋体" panose="02010600030101010101" pitchFamily="2" charset="-122"/>
              </a:rPr>
              <a:t>感叹句的语序：</a:t>
            </a:r>
          </a:p>
          <a:p>
            <a:pPr marL="0" indent="0" defTabSz="288925">
              <a:spcBef>
                <a:spcPct val="0"/>
              </a:spcBef>
              <a:buFontTx/>
              <a:buNone/>
            </a:pPr>
            <a:r>
              <a:rPr lang="en-US" altLang="zh-CN" sz="3600" b="1" dirty="0">
                <a:solidFill>
                  <a:srgbClr val="000000"/>
                </a:solidFill>
                <a:latin typeface="Times New Roman" panose="02020603050405020304" pitchFamily="18" charset="0"/>
                <a:ea typeface="宋体" panose="02010600030101010101" pitchFamily="2" charset="-122"/>
              </a:rPr>
              <a:t>how</a:t>
            </a:r>
            <a:r>
              <a:rPr lang="zh-CN" altLang="en-US" sz="3600" b="1" dirty="0">
                <a:solidFill>
                  <a:srgbClr val="000000"/>
                </a:solidFill>
                <a:latin typeface="宋体" panose="02010600030101010101" pitchFamily="2" charset="-122"/>
                <a:ea typeface="宋体" panose="02010600030101010101" pitchFamily="2" charset="-122"/>
              </a:rPr>
              <a:t>和</a:t>
            </a:r>
            <a:r>
              <a:rPr lang="en-US" altLang="zh-CN" sz="3600" b="1" dirty="0">
                <a:solidFill>
                  <a:srgbClr val="000000"/>
                </a:solidFill>
                <a:latin typeface="Times New Roman" panose="02020603050405020304" pitchFamily="18" charset="0"/>
                <a:ea typeface="宋体" panose="02010600030101010101" pitchFamily="2" charset="-122"/>
              </a:rPr>
              <a:t>what</a:t>
            </a:r>
            <a:r>
              <a:rPr lang="zh-CN" altLang="en-US" sz="3600" b="1" dirty="0">
                <a:solidFill>
                  <a:srgbClr val="000000"/>
                </a:solidFill>
                <a:latin typeface="宋体" panose="02010600030101010101" pitchFamily="2" charset="-122"/>
                <a:ea typeface="宋体" panose="02010600030101010101" pitchFamily="2" charset="-122"/>
              </a:rPr>
              <a:t>与被修饰词放在句首，其它部分用陈述句语序。 </a:t>
            </a:r>
          </a:p>
          <a:p>
            <a:pPr marL="0" indent="0" defTabSz="288925">
              <a:spcBef>
                <a:spcPct val="0"/>
              </a:spcBef>
              <a:buFontTx/>
              <a:buNone/>
            </a:pPr>
            <a:r>
              <a:rPr lang="en-US" altLang="zh-CN" sz="3600" b="1" dirty="0">
                <a:solidFill>
                  <a:srgbClr val="FF0000"/>
                </a:solidFill>
                <a:latin typeface="宋体" panose="02010600030101010101" pitchFamily="2" charset="-122"/>
                <a:ea typeface="宋体" panose="02010600030101010101" pitchFamily="2" charset="-122"/>
              </a:rPr>
              <a:t>1) </a:t>
            </a:r>
            <a:r>
              <a:rPr lang="en-US" altLang="zh-CN" sz="3600" b="1" dirty="0">
                <a:solidFill>
                  <a:srgbClr val="FF0000"/>
                </a:solidFill>
                <a:latin typeface="Times New Roman" panose="02020603050405020304" pitchFamily="18" charset="0"/>
                <a:ea typeface="宋体" panose="02010600030101010101" pitchFamily="2" charset="-122"/>
              </a:rPr>
              <a:t>How</a:t>
            </a:r>
            <a:r>
              <a:rPr lang="zh-CN" altLang="en-US" sz="3600" b="1" dirty="0">
                <a:solidFill>
                  <a:srgbClr val="FF0000"/>
                </a:solidFill>
                <a:latin typeface="宋体" panose="02010600030101010101" pitchFamily="2" charset="-122"/>
                <a:ea typeface="宋体" panose="02010600030101010101" pitchFamily="2" charset="-122"/>
              </a:rPr>
              <a:t>＋形容词</a:t>
            </a:r>
            <a:r>
              <a:rPr lang="en-US" altLang="zh-CN" sz="3600" b="1" dirty="0">
                <a:solidFill>
                  <a:srgbClr val="FF0000"/>
                </a:solidFill>
                <a:latin typeface="宋体" panose="02010600030101010101" pitchFamily="2" charset="-122"/>
                <a:ea typeface="宋体" panose="02010600030101010101" pitchFamily="2" charset="-122"/>
              </a:rPr>
              <a:t>(</a:t>
            </a:r>
            <a:r>
              <a:rPr lang="zh-CN" altLang="en-US" sz="3600" b="1" dirty="0">
                <a:solidFill>
                  <a:srgbClr val="FF0000"/>
                </a:solidFill>
                <a:latin typeface="宋体" panose="02010600030101010101" pitchFamily="2" charset="-122"/>
                <a:ea typeface="宋体" panose="02010600030101010101" pitchFamily="2" charset="-122"/>
              </a:rPr>
              <a:t>副词</a:t>
            </a:r>
            <a:r>
              <a:rPr lang="en-US" altLang="zh-CN" sz="3600" b="1" dirty="0">
                <a:solidFill>
                  <a:srgbClr val="FF0000"/>
                </a:solidFill>
                <a:latin typeface="宋体" panose="02010600030101010101" pitchFamily="2" charset="-122"/>
                <a:ea typeface="宋体" panose="02010600030101010101" pitchFamily="2" charset="-122"/>
              </a:rPr>
              <a:t>)</a:t>
            </a:r>
            <a:r>
              <a:rPr lang="zh-CN" altLang="en-US" sz="3600" b="1" dirty="0">
                <a:solidFill>
                  <a:srgbClr val="FF0000"/>
                </a:solidFill>
                <a:latin typeface="宋体" panose="02010600030101010101" pitchFamily="2" charset="-122"/>
                <a:ea typeface="宋体" panose="02010600030101010101" pitchFamily="2" charset="-122"/>
              </a:rPr>
              <a:t>＋主语＋谓语！</a:t>
            </a:r>
          </a:p>
          <a:p>
            <a:pPr marL="0" indent="0" defTabSz="288925">
              <a:spcBef>
                <a:spcPct val="0"/>
              </a:spcBef>
              <a:buFontTx/>
              <a:buNone/>
            </a:pPr>
            <a:r>
              <a:rPr lang="en-US" altLang="zh-CN" sz="3600" b="1" dirty="0">
                <a:solidFill>
                  <a:srgbClr val="FF0000"/>
                </a:solidFill>
                <a:latin typeface="Times New Roman" panose="02020603050405020304" pitchFamily="18" charset="0"/>
                <a:ea typeface="宋体" panose="02010600030101010101" pitchFamily="2" charset="-122"/>
              </a:rPr>
              <a:t>How</a:t>
            </a:r>
            <a:r>
              <a:rPr lang="zh-CN" altLang="en-US" sz="3600" b="1" dirty="0">
                <a:solidFill>
                  <a:srgbClr val="FF0000"/>
                </a:solidFill>
                <a:latin typeface="宋体" panose="02010600030101010101" pitchFamily="2" charset="-122"/>
                <a:ea typeface="宋体" panose="02010600030101010101" pitchFamily="2" charset="-122"/>
              </a:rPr>
              <a:t>作状语，修饰形容词或副词。</a:t>
            </a:r>
          </a:p>
          <a:p>
            <a:pPr marL="0" indent="0" defTabSz="288925">
              <a:spcBef>
                <a:spcPct val="0"/>
              </a:spcBef>
              <a:buFontTx/>
              <a:buNone/>
            </a:pPr>
            <a:r>
              <a:rPr lang="zh-CN" altLang="en-US" sz="2800" b="1" dirty="0">
                <a:solidFill>
                  <a:srgbClr val="000000"/>
                </a:solidFill>
                <a:latin typeface="宋体" panose="02010600030101010101" pitchFamily="2" charset="-122"/>
                <a:ea typeface="宋体" panose="02010600030101010101" pitchFamily="2" charset="-122"/>
              </a:rPr>
              <a:t>这箱子多重啊！</a:t>
            </a:r>
          </a:p>
          <a:p>
            <a:pPr marL="0" indent="0" defTabSz="288925">
              <a:spcBef>
                <a:spcPct val="0"/>
              </a:spcBef>
              <a:buFontTx/>
              <a:buNone/>
            </a:pPr>
            <a:r>
              <a:rPr lang="en-US" altLang="zh-CN" sz="2800" b="1" dirty="0">
                <a:solidFill>
                  <a:srgbClr val="000000"/>
                </a:solidFill>
                <a:latin typeface="Times New Roman" panose="02020603050405020304" pitchFamily="18" charset="0"/>
                <a:ea typeface="宋体" panose="02010600030101010101" pitchFamily="2" charset="-122"/>
              </a:rPr>
              <a:t>How heavy the box is</a:t>
            </a:r>
            <a:r>
              <a:rPr lang="zh-CN" altLang="en-US" sz="2800" b="1" dirty="0">
                <a:solidFill>
                  <a:srgbClr val="000000"/>
                </a:solidFill>
                <a:latin typeface="Times New Roman" panose="02020603050405020304" pitchFamily="18" charset="0"/>
                <a:ea typeface="宋体" panose="02010600030101010101" pitchFamily="2" charset="-122"/>
              </a:rPr>
              <a:t>！</a:t>
            </a:r>
            <a:r>
              <a:rPr lang="zh-CN" altLang="en-US" sz="2800" b="1" dirty="0">
                <a:ea typeface="宋体" panose="02010600030101010101" pitchFamily="2"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411074">
                                            <p:txEl>
                                              <p:pRg st="0" end="0"/>
                                            </p:txEl>
                                          </p:spTgt>
                                        </p:tgtEl>
                                        <p:attrNameLst>
                                          <p:attrName>style.visibility</p:attrName>
                                        </p:attrNameLst>
                                      </p:cBhvr>
                                      <p:to>
                                        <p:strVal val="visible"/>
                                      </p:to>
                                    </p:set>
                                    <p:animEffect transition="in" filter="box(in)">
                                      <p:cBhvr>
                                        <p:cTn id="7" dur="500"/>
                                        <p:tgtEl>
                                          <p:spTgt spid="14110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411074">
                                            <p:txEl>
                                              <p:pRg st="1" end="1"/>
                                            </p:txEl>
                                          </p:spTgt>
                                        </p:tgtEl>
                                        <p:attrNameLst>
                                          <p:attrName>style.visibility</p:attrName>
                                        </p:attrNameLst>
                                      </p:cBhvr>
                                      <p:to>
                                        <p:strVal val="visible"/>
                                      </p:to>
                                    </p:set>
                                    <p:animEffect transition="in" filter="box(in)">
                                      <p:cBhvr>
                                        <p:cTn id="12" dur="500"/>
                                        <p:tgtEl>
                                          <p:spTgt spid="14110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411074">
                                            <p:txEl>
                                              <p:pRg st="2" end="2"/>
                                            </p:txEl>
                                          </p:spTgt>
                                        </p:tgtEl>
                                        <p:attrNameLst>
                                          <p:attrName>style.visibility</p:attrName>
                                        </p:attrNameLst>
                                      </p:cBhvr>
                                      <p:to>
                                        <p:strVal val="visible"/>
                                      </p:to>
                                    </p:set>
                                    <p:animEffect transition="in" filter="box(in)">
                                      <p:cBhvr>
                                        <p:cTn id="17" dur="500"/>
                                        <p:tgtEl>
                                          <p:spTgt spid="14110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411074">
                                            <p:txEl>
                                              <p:pRg st="3" end="3"/>
                                            </p:txEl>
                                          </p:spTgt>
                                        </p:tgtEl>
                                        <p:attrNameLst>
                                          <p:attrName>style.visibility</p:attrName>
                                        </p:attrNameLst>
                                      </p:cBhvr>
                                      <p:to>
                                        <p:strVal val="visible"/>
                                      </p:to>
                                    </p:set>
                                    <p:animEffect transition="in" filter="box(in)">
                                      <p:cBhvr>
                                        <p:cTn id="22" dur="500"/>
                                        <p:tgtEl>
                                          <p:spTgt spid="14110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411074">
                                            <p:txEl>
                                              <p:pRg st="4" end="4"/>
                                            </p:txEl>
                                          </p:spTgt>
                                        </p:tgtEl>
                                        <p:attrNameLst>
                                          <p:attrName>style.visibility</p:attrName>
                                        </p:attrNameLst>
                                      </p:cBhvr>
                                      <p:to>
                                        <p:strVal val="visible"/>
                                      </p:to>
                                    </p:set>
                                    <p:animEffect transition="in" filter="box(in)">
                                      <p:cBhvr>
                                        <p:cTn id="27" dur="500"/>
                                        <p:tgtEl>
                                          <p:spTgt spid="141107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411074">
                                            <p:txEl>
                                              <p:charRg st="86" end="108"/>
                                            </p:txEl>
                                          </p:spTgt>
                                        </p:tgtEl>
                                        <p:attrNameLst>
                                          <p:attrName>style.visibility</p:attrName>
                                        </p:attrNameLst>
                                      </p:cBhvr>
                                      <p:to>
                                        <p:strVal val="visible"/>
                                      </p:to>
                                    </p:set>
                                    <p:animEffect transition="in" filter="box(in)">
                                      <p:cBhvr>
                                        <p:cTn id="32" dur="500"/>
                                        <p:tgtEl>
                                          <p:spTgt spid="1411074">
                                            <p:txEl>
                                              <p:charRg st="86" end="10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908</Words>
  <Application>Microsoft Office PowerPoint</Application>
  <PresentationFormat>全屏显示(4:3)</PresentationFormat>
  <Paragraphs>105</Paragraphs>
  <Slides>15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Aharoni</vt:lpstr>
      <vt:lpstr>宋体</vt:lpstr>
      <vt:lpstr>微软雅黑</vt:lpstr>
      <vt:lpstr>幼圆</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2023-01-16T18:10:36Z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0ABEEC3E939748D59EBE38FA3924416A</vt:lpwstr>
  </property>
  <property fmtid="{D5CDD505-2E9C-101B-9397-08002B2CF9AE}" pid="4" name="KSOProductBuildVer">
    <vt:lpwstr>2052-11.1.0.11194</vt:lpwstr>
  </property>
  <property fmtid="{A09F084E-AD41-489F-8076-AA5BE3082BCA}" pid="100">
    <vt:ui4>5</vt:ui4>
  </property>
  <property fmtid="{64440492-4C8B-11D1-8B70-080036B11A03}" pid="11">
    <vt:lpwstr>www.2ppt.com-爱PPT提供资源下载</vt:lpwstr>
  </property>
</Properties>
</file>