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3" r:id="rId4"/>
    <p:sldId id="264" r:id="rId5"/>
    <p:sldId id="258" r:id="rId6"/>
    <p:sldId id="259" r:id="rId7"/>
    <p:sldId id="265" r:id="rId8"/>
    <p:sldId id="266" r:id="rId9"/>
    <p:sldId id="267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/>
    <p:restoredTop sz="90929"/>
  </p:normalViewPr>
  <p:slideViewPr>
    <p:cSldViewPr showGuides="1"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834FE6-0B8B-46AB-8244-818393B9FB8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/>
          <p:nvPr/>
        </p:nvSpPr>
        <p:spPr>
          <a:xfrm>
            <a:off x="1560513" y="876300"/>
            <a:ext cx="57705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hlink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西师大版二年级数学下册</a:t>
            </a:r>
          </a:p>
        </p:txBody>
      </p:sp>
      <p:sp>
        <p:nvSpPr>
          <p:cNvPr id="3077" name="WordArt 5"/>
          <p:cNvSpPr>
            <a:spLocks noChangeArrowheads="1" noChangeShapeType="1"/>
          </p:cNvSpPr>
          <p:nvPr/>
        </p:nvSpPr>
        <p:spPr bwMode="auto">
          <a:xfrm>
            <a:off x="1101219" y="2492896"/>
            <a:ext cx="6783149" cy="1260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CascadeUp">
              <a:avLst>
                <a:gd name="adj" fmla="val 10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三位数的加减法解决问题</a:t>
            </a:r>
          </a:p>
        </p:txBody>
      </p:sp>
      <p:sp>
        <p:nvSpPr>
          <p:cNvPr id="8" name="矩形 7"/>
          <p:cNvSpPr/>
          <p:nvPr/>
        </p:nvSpPr>
        <p:spPr>
          <a:xfrm>
            <a:off x="3189974" y="577691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/>
          <p:nvPr/>
        </p:nvGraphicFramePr>
        <p:xfrm>
          <a:off x="323850" y="46038"/>
          <a:ext cx="8713788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3" imgW="3638550" imgH="2381250" progId="Paint.Picture">
                  <p:embed/>
                </p:oleObj>
              </mc:Choice>
              <mc:Fallback>
                <p:oleObj r:id="rId3" imgW="3638550" imgH="2381250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46038"/>
                        <a:ext cx="8713788" cy="561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/>
          <p:nvPr/>
        </p:nvGraphicFramePr>
        <p:xfrm>
          <a:off x="107950" y="261938"/>
          <a:ext cx="8856663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3" imgW="3705225" imgH="1266825" progId="Paint.Picture">
                  <p:embed/>
                </p:oleObj>
              </mc:Choice>
              <mc:Fallback>
                <p:oleObj r:id="rId3" imgW="3705225" imgH="1266825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261938"/>
                        <a:ext cx="8856663" cy="4392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396875" y="981075"/>
            <a:ext cx="8569325" cy="5456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【教学目标】</a:t>
            </a:r>
          </a:p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</a:t>
            </a:r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1</a:t>
            </a:r>
            <a:r>
              <a:rPr lang="zh-CN" altLang="en-US" sz="44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能运用两三位数加减法的知识解决简单的实际问题，掌握分析解决这类问题的多种方法。</a:t>
            </a:r>
            <a:endParaRPr lang="zh-CN" altLang="en-US" sz="48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</a:t>
            </a:r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2</a:t>
            </a:r>
            <a:r>
              <a:rPr lang="zh-CN" altLang="en-US" sz="44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初步培养学生的应用意识和解决实际问题的能力。</a:t>
            </a:r>
            <a:endParaRPr lang="zh-CN" altLang="en-US" sz="48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</a:t>
            </a:r>
            <a:r>
              <a:rPr lang="zh-CN" alt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3</a:t>
            </a:r>
            <a:r>
              <a:rPr lang="zh-CN" altLang="en-US" sz="44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渗透数学来源于生活的思想，体会数学的价值。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/>
          <p:nvPr/>
        </p:nvGraphicFramePr>
        <p:xfrm>
          <a:off x="107950" y="117475"/>
          <a:ext cx="8856663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3" imgW="3533775" imgH="1438275" progId="Paint.Picture">
                  <p:embed/>
                </p:oleObj>
              </mc:Choice>
              <mc:Fallback>
                <p:oleObj r:id="rId3" imgW="3533775" imgH="1438275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117475"/>
                        <a:ext cx="8856663" cy="3455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/>
          <p:nvPr/>
        </p:nvSpPr>
        <p:spPr>
          <a:xfrm>
            <a:off x="1763713" y="4437063"/>
            <a:ext cx="43211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100-27-43=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   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（元）</a:t>
            </a:r>
          </a:p>
        </p:txBody>
      </p:sp>
      <p:sp>
        <p:nvSpPr>
          <p:cNvPr id="4100" name="Text Box 4"/>
          <p:cNvSpPr txBox="1"/>
          <p:nvPr/>
        </p:nvSpPr>
        <p:spPr>
          <a:xfrm>
            <a:off x="3636963" y="4365625"/>
            <a:ext cx="63341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30</a:t>
            </a:r>
          </a:p>
        </p:txBody>
      </p:sp>
      <p:graphicFrame>
        <p:nvGraphicFramePr>
          <p:cNvPr id="4101" name="Object 5"/>
          <p:cNvGraphicFramePr/>
          <p:nvPr/>
        </p:nvGraphicFramePr>
        <p:xfrm>
          <a:off x="179388" y="2420938"/>
          <a:ext cx="38877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5" imgW="1828800" imgH="762000" progId="Paint.Picture">
                  <p:embed/>
                </p:oleObj>
              </mc:Choice>
              <mc:Fallback>
                <p:oleObj r:id="rId5" imgW="1828800" imgH="762000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388" y="2420938"/>
                        <a:ext cx="3887787" cy="1512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/>
          <p:cNvSpPr txBox="1"/>
          <p:nvPr/>
        </p:nvSpPr>
        <p:spPr>
          <a:xfrm>
            <a:off x="2339975" y="5734050"/>
            <a:ext cx="280987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答：还剩30元。</a:t>
            </a:r>
            <a:endParaRPr lang="zh-CN" altLang="en-US" sz="28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Text Box 7"/>
          <p:cNvSpPr txBox="1"/>
          <p:nvPr/>
        </p:nvSpPr>
        <p:spPr>
          <a:xfrm>
            <a:off x="1908175" y="2925763"/>
            <a:ext cx="9080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字典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104" name="Text Box 8"/>
          <p:cNvSpPr txBox="1"/>
          <p:nvPr/>
        </p:nvSpPr>
        <p:spPr>
          <a:xfrm>
            <a:off x="3060700" y="2925763"/>
            <a:ext cx="906463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书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/>
      <p:bldP spid="4100" grpId="0" bldLvl="0"/>
      <p:bldP spid="4102" grpId="0" bldLvl="0"/>
      <p:bldP spid="4103" grpId="0" bldLvl="0"/>
      <p:bldP spid="4104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/>
          <p:nvPr/>
        </p:nvGraphicFramePr>
        <p:xfrm>
          <a:off x="107950" y="117475"/>
          <a:ext cx="8856663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3533775" imgH="1438275" progId="Paint.Picture">
                  <p:embed/>
                </p:oleObj>
              </mc:Choice>
              <mc:Fallback>
                <p:oleObj r:id="rId3" imgW="3533775" imgH="1438275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117475"/>
                        <a:ext cx="8856663" cy="3455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/>
          <p:nvPr/>
        </p:nvSpPr>
        <p:spPr>
          <a:xfrm>
            <a:off x="1763713" y="4437063"/>
            <a:ext cx="43211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100-27-43=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   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（元）</a:t>
            </a:r>
          </a:p>
        </p:txBody>
      </p:sp>
      <p:sp>
        <p:nvSpPr>
          <p:cNvPr id="5124" name="Text Box 4"/>
          <p:cNvSpPr txBox="1"/>
          <p:nvPr/>
        </p:nvSpPr>
        <p:spPr>
          <a:xfrm>
            <a:off x="3636963" y="4365625"/>
            <a:ext cx="63341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30</a:t>
            </a:r>
          </a:p>
        </p:txBody>
      </p:sp>
      <p:graphicFrame>
        <p:nvGraphicFramePr>
          <p:cNvPr id="5125" name="Object 5"/>
          <p:cNvGraphicFramePr/>
          <p:nvPr/>
        </p:nvGraphicFramePr>
        <p:xfrm>
          <a:off x="179388" y="2420938"/>
          <a:ext cx="388778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5" imgW="1828800" imgH="762000" progId="Paint.Picture">
                  <p:embed/>
                </p:oleObj>
              </mc:Choice>
              <mc:Fallback>
                <p:oleObj r:id="rId5" imgW="1828800" imgH="762000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388" y="2420938"/>
                        <a:ext cx="3887787" cy="1512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/>
          <p:nvPr/>
        </p:nvSpPr>
        <p:spPr>
          <a:xfrm>
            <a:off x="2339975" y="5734050"/>
            <a:ext cx="280987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答：还剩30元。</a:t>
            </a:r>
            <a:endParaRPr lang="zh-CN" altLang="en-US" sz="28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3203575" y="2852738"/>
            <a:ext cx="9080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字典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28" name="Text Box 8"/>
          <p:cNvSpPr txBox="1"/>
          <p:nvPr/>
        </p:nvSpPr>
        <p:spPr>
          <a:xfrm>
            <a:off x="1908175" y="2925763"/>
            <a:ext cx="9080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书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/>
      <p:bldP spid="5124" grpId="0" bldLvl="0"/>
      <p:bldP spid="5126" grpId="0" bldLvl="0"/>
      <p:bldP spid="5127" grpId="0" bldLvl="0"/>
      <p:bldP spid="5128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/>
          <p:nvPr/>
        </p:nvGraphicFramePr>
        <p:xfrm>
          <a:off x="107950" y="260350"/>
          <a:ext cx="8856663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3" imgW="3533775" imgH="1438275" progId="Paint.Picture">
                  <p:embed/>
                </p:oleObj>
              </mc:Choice>
              <mc:Fallback>
                <p:oleObj r:id="rId3" imgW="3533775" imgH="1438275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260350"/>
                        <a:ext cx="885666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/>
          <p:nvPr/>
        </p:nvSpPr>
        <p:spPr>
          <a:xfrm>
            <a:off x="2197100" y="4652963"/>
            <a:ext cx="6334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30</a:t>
            </a:r>
          </a:p>
        </p:txBody>
      </p:sp>
      <p:sp>
        <p:nvSpPr>
          <p:cNvPr id="6148" name="Text Box 4"/>
          <p:cNvSpPr txBox="1"/>
          <p:nvPr/>
        </p:nvSpPr>
        <p:spPr>
          <a:xfrm>
            <a:off x="2339975" y="5734050"/>
            <a:ext cx="280987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答：还剩30元。</a:t>
            </a:r>
            <a:endParaRPr lang="zh-CN" altLang="en-US" sz="28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aphicFrame>
        <p:nvGraphicFramePr>
          <p:cNvPr id="6149" name="Object 5"/>
          <p:cNvGraphicFramePr/>
          <p:nvPr/>
        </p:nvGraphicFramePr>
        <p:xfrm>
          <a:off x="5581650" y="4149725"/>
          <a:ext cx="3387725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5" imgW="1733550" imgH="809625" progId="Paint.Picture">
                  <p:embed/>
                </p:oleObj>
              </mc:Choice>
              <mc:Fallback>
                <p:oleObj r:id="rId5" imgW="1733550" imgH="809625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1650" y="4149725"/>
                        <a:ext cx="3387725" cy="2322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/>
          <p:cNvSpPr txBox="1"/>
          <p:nvPr/>
        </p:nvSpPr>
        <p:spPr>
          <a:xfrm>
            <a:off x="971550" y="3717925"/>
            <a:ext cx="3189288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27+43=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（元）</a:t>
            </a:r>
          </a:p>
        </p:txBody>
      </p:sp>
      <p:sp>
        <p:nvSpPr>
          <p:cNvPr id="6151" name="Text Box 7"/>
          <p:cNvSpPr txBox="1"/>
          <p:nvPr/>
        </p:nvSpPr>
        <p:spPr>
          <a:xfrm>
            <a:off x="2197100" y="3644900"/>
            <a:ext cx="63341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70</a:t>
            </a:r>
          </a:p>
        </p:txBody>
      </p:sp>
      <p:sp>
        <p:nvSpPr>
          <p:cNvPr id="6152" name="Text Box 8"/>
          <p:cNvSpPr txBox="1"/>
          <p:nvPr/>
        </p:nvSpPr>
        <p:spPr>
          <a:xfrm>
            <a:off x="971550" y="4652963"/>
            <a:ext cx="29527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100-70=</a:t>
            </a:r>
            <a:r>
              <a:rPr lang="zh-CN" altLang="en-US" sz="2800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  <a:sym typeface="宋体" panose="02010600030101010101" pitchFamily="2" charset="-122"/>
              </a:rPr>
              <a:t>（元）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/>
      <p:bldP spid="6148" grpId="0" bldLvl="0"/>
      <p:bldP spid="6150" grpId="0" bldLvl="0"/>
      <p:bldP spid="6151" grpId="0" bldLvl="0"/>
      <p:bldP spid="6152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/>
          <p:nvPr/>
        </p:nvGraphicFramePr>
        <p:xfrm>
          <a:off x="468313" y="44450"/>
          <a:ext cx="74168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3" imgW="3495675" imgH="2076450" progId="Paint.Picture">
                  <p:embed/>
                </p:oleObj>
              </mc:Choice>
              <mc:Fallback>
                <p:oleObj r:id="rId3" imgW="3495675" imgH="2076450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44450"/>
                        <a:ext cx="7416800" cy="3816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/>
          <p:nvPr/>
        </p:nvSpPr>
        <p:spPr>
          <a:xfrm>
            <a:off x="3492500" y="4581525"/>
            <a:ext cx="5256213" cy="79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920-680+970-550</a:t>
            </a:r>
            <a:r>
              <a:rPr lang="zh-CN" altLang="en-US" sz="2800" b="1" dirty="0">
                <a:latin typeface="Arial" panose="020B0604020202020204" pitchFamily="34" charset="0"/>
                <a:sym typeface="Times New Roman" panose="02020603050405020304" pitchFamily="18" charset="0"/>
              </a:rPr>
              <a:t>=     </a:t>
            </a:r>
            <a:r>
              <a:rPr lang="zh-CN" altLang="en-US" sz="2800" b="1" dirty="0">
                <a:latin typeface="Arial" panose="020B0604020202020204" pitchFamily="34" charset="0"/>
                <a:sym typeface="宋体" panose="02010600030101010101" pitchFamily="2" charset="-122"/>
              </a:rPr>
              <a:t>（元）</a:t>
            </a:r>
          </a:p>
          <a:p>
            <a:endParaRPr lang="zh-CN" altLang="en-US" b="1" dirty="0"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graphicFrame>
        <p:nvGraphicFramePr>
          <p:cNvPr id="7172" name="Object 4"/>
          <p:cNvGraphicFramePr/>
          <p:nvPr/>
        </p:nvGraphicFramePr>
        <p:xfrm>
          <a:off x="180975" y="5157788"/>
          <a:ext cx="2519363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5" imgW="1657350" imgH="742950" progId="Paint.Picture">
                  <p:embed/>
                </p:oleObj>
              </mc:Choice>
              <mc:Fallback>
                <p:oleObj r:id="rId5" imgW="1657350" imgH="742950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975" y="5157788"/>
                        <a:ext cx="2519363" cy="1462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/>
          <p:nvPr/>
        </p:nvSpPr>
        <p:spPr>
          <a:xfrm>
            <a:off x="6300788" y="4581525"/>
            <a:ext cx="8588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660</a:t>
            </a:r>
          </a:p>
        </p:txBody>
      </p:sp>
      <p:sp>
        <p:nvSpPr>
          <p:cNvPr id="7174" name="Text Box 6"/>
          <p:cNvSpPr txBox="1"/>
          <p:nvPr/>
        </p:nvSpPr>
        <p:spPr>
          <a:xfrm>
            <a:off x="3227388" y="5854700"/>
            <a:ext cx="525621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答：彭远家4月份结余660元。</a:t>
            </a:r>
            <a:endParaRPr lang="zh-CN" altLang="en-US" sz="2800" b="1" dirty="0"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/>
      <p:bldP spid="7173" grpId="0" bldLvl="0"/>
      <p:bldP spid="717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/>
          <p:nvPr/>
        </p:nvGraphicFramePr>
        <p:xfrm>
          <a:off x="468313" y="44450"/>
          <a:ext cx="74168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3" imgW="3495675" imgH="2076450" progId="Paint.Picture">
                  <p:embed/>
                </p:oleObj>
              </mc:Choice>
              <mc:Fallback>
                <p:oleObj r:id="rId3" imgW="3495675" imgH="2076450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44450"/>
                        <a:ext cx="7416800" cy="3816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/>
          <p:nvPr/>
        </p:nvGraphicFramePr>
        <p:xfrm>
          <a:off x="5724525" y="4510088"/>
          <a:ext cx="3121025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5" imgW="2257425" imgH="771525" progId="Paint.Picture">
                  <p:embed/>
                </p:oleObj>
              </mc:Choice>
              <mc:Fallback>
                <p:oleObj r:id="rId5" imgW="2257425" imgH="771525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4525" y="4510088"/>
                        <a:ext cx="3121025" cy="19224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/>
          <p:nvPr/>
        </p:nvSpPr>
        <p:spPr>
          <a:xfrm>
            <a:off x="539750" y="4581525"/>
            <a:ext cx="4537075" cy="79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920+970-680-550</a:t>
            </a:r>
            <a:r>
              <a:rPr lang="zh-CN" altLang="en-US" sz="2400" b="1" dirty="0">
                <a:latin typeface="Arial" panose="020B0604020202020204" pitchFamily="34" charset="0"/>
                <a:sym typeface="Times New Roman" panose="02020603050405020304" pitchFamily="18" charset="0"/>
              </a:rPr>
              <a:t>=       </a:t>
            </a:r>
            <a:r>
              <a:rPr lang="zh-CN" altLang="en-US" sz="2400" b="1" dirty="0">
                <a:latin typeface="Arial" panose="020B0604020202020204" pitchFamily="34" charset="0"/>
                <a:sym typeface="宋体" panose="02010600030101010101" pitchFamily="2" charset="-122"/>
              </a:rPr>
              <a:t>（元）</a:t>
            </a:r>
          </a:p>
          <a:p>
            <a:endParaRPr lang="zh-CN" altLang="en-US" b="1" dirty="0"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3276600" y="4581525"/>
            <a:ext cx="8588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660</a:t>
            </a:r>
          </a:p>
        </p:txBody>
      </p:sp>
      <p:sp>
        <p:nvSpPr>
          <p:cNvPr id="8198" name="Text Box 6"/>
          <p:cNvSpPr txBox="1"/>
          <p:nvPr/>
        </p:nvSpPr>
        <p:spPr>
          <a:xfrm>
            <a:off x="612775" y="5661025"/>
            <a:ext cx="52562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答：彭远家4月份结余660元。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/>
      <p:bldP spid="8197" grpId="0" bldLvl="0"/>
      <p:bldP spid="8198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/>
          <p:nvPr/>
        </p:nvGraphicFramePr>
        <p:xfrm>
          <a:off x="180975" y="46038"/>
          <a:ext cx="30241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2057400" imgH="533400" progId="Paint.Picture">
                  <p:embed/>
                </p:oleObj>
              </mc:Choice>
              <mc:Fallback>
                <p:oleObj r:id="rId3" imgW="2057400" imgH="533400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46038"/>
                        <a:ext cx="3024188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/>
          <p:nvPr/>
        </p:nvGraphicFramePr>
        <p:xfrm>
          <a:off x="109538" y="909638"/>
          <a:ext cx="8640762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5" imgW="3638550" imgH="1943100" progId="Paint.Picture">
                  <p:embed/>
                </p:oleObj>
              </mc:Choice>
              <mc:Fallback>
                <p:oleObj r:id="rId5" imgW="3638550" imgH="19431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8" y="909638"/>
                        <a:ext cx="8640762" cy="4319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/>
          <p:nvPr/>
        </p:nvGraphicFramePr>
        <p:xfrm>
          <a:off x="180975" y="46038"/>
          <a:ext cx="30241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2057400" imgH="533400" progId="Paint.Picture">
                  <p:embed/>
                </p:oleObj>
              </mc:Choice>
              <mc:Fallback>
                <p:oleObj r:id="rId3" imgW="2057400" imgH="533400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46038"/>
                        <a:ext cx="3024188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/>
          <p:nvPr/>
        </p:nvGraphicFramePr>
        <p:xfrm>
          <a:off x="107950" y="981075"/>
          <a:ext cx="8856663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5" imgW="3609975" imgH="2066925" progId="Paint.Picture">
                  <p:embed/>
                </p:oleObj>
              </mc:Choice>
              <mc:Fallback>
                <p:oleObj r:id="rId5" imgW="3609975" imgH="2066925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950" y="981075"/>
                        <a:ext cx="8856663" cy="4537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/>
          <p:nvPr/>
        </p:nvGraphicFramePr>
        <p:xfrm>
          <a:off x="323850" y="117475"/>
          <a:ext cx="8280400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3" imgW="3790950" imgH="1828800" progId="Paint.Picture">
                  <p:embed/>
                </p:oleObj>
              </mc:Choice>
              <mc:Fallback>
                <p:oleObj r:id="rId3" imgW="3790950" imgH="1828800" progId="Paint.Picture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117475"/>
                        <a:ext cx="8280400" cy="5327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全屏显示(4:3)</PresentationFormat>
  <Paragraphs>28</Paragraphs>
  <Slides>12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华文彩云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6</cp:revision>
  <dcterms:created xsi:type="dcterms:W3CDTF">2011-12-07T02:36:27Z</dcterms:created>
  <dcterms:modified xsi:type="dcterms:W3CDTF">2023-01-16T18:10:42Z</dcterms:modified>
  <cp:category>第一PPT模板网-WWW.1PPT.COM第一PPT模板网-WWW.1PPT.COM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E62CAB0BC763489B9CB2244D870CE495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