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8" r:id="rId4"/>
    <p:sldId id="257" r:id="rId5"/>
    <p:sldId id="264" r:id="rId6"/>
    <p:sldId id="259" r:id="rId7"/>
    <p:sldId id="263" r:id="rId8"/>
    <p:sldId id="260" r:id="rId9"/>
    <p:sldId id="268" r:id="rId10"/>
    <p:sldId id="266" r:id="rId11"/>
    <p:sldId id="267" r:id="rId12"/>
    <p:sldId id="261" r:id="rId13"/>
    <p:sldId id="265" r:id="rId14"/>
    <p:sldId id="269" r:id="rId15"/>
    <p:sldId id="270" r:id="rId16"/>
    <p:sldId id="262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FZZhengHeiS-DB-GB" panose="02000000000000000000" pitchFamily="2" charset="0"/>
      <p:regular r:id="rId25"/>
    </p:embeddedFont>
    <p:embeddedFont>
      <p:font typeface="FuturaBookC" charset="-52"/>
      <p:regular r:id="rId26"/>
    </p:embeddedFont>
    <p:embeddedFont>
      <p:font typeface="微软雅黑" panose="020B0503020204020204" pitchFamily="34" charset="-122"/>
      <p:regular r:id="rId27"/>
    </p:embeddedFont>
    <p:embeddedFont>
      <p:font typeface="锐字逼格青春粗黑体简2.0" panose="02010604000000000000" pitchFamily="2" charset="-122"/>
      <p:regular r:id="rId28"/>
    </p:embeddedFont>
    <p:embeddedFont>
      <p:font typeface="等线" panose="02010600030101010101" charset="0"/>
      <p:regular r:id="rId29"/>
      <p:bold r:id="rId30"/>
    </p:embeddedFont>
    <p:embeddedFont>
      <p:font typeface="等线 Light" panose="02010600030101010101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4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204" y="72"/>
      </p:cViewPr>
      <p:guideLst>
        <p:guide orient="horz" pos="28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'1.0' encoding='UTF-8' standalone='yes'?>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'1.0' encoding='UTF-8' standalone='yes'?>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'1.0' encoding='UTF-8' standalone='yes'?>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'1.0' encoding='UTF-8' standalone='yes'?>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6678149606"/>
          <c:y val="0.103666455237054"/>
          <c:w val="0.468881766732283"/>
          <c:h val="0.703322606833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93048968432524"/>
                  <c:y val="-0.06408562928125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2400" b="0" i="0" u="none" strike="noStrike" kern="1200" baseline="0">
                        <a:gradFill>
                          <a:gsLst>
                            <a:gs pos="0">
                              <a:srgbClr val="E4BA58"/>
                            </a:gs>
                            <a:gs pos="100000">
                              <a:srgbClr val="C18D38"/>
                            </a:gs>
                          </a:gsLst>
                          <a:lin ang="16200000" scaled="1"/>
                        </a:gradFill>
                        <a:latin typeface="FuturaBookC" charset="-52"/>
                        <a:ea typeface="+mn-ea"/>
                        <a:cs typeface="+mn-cs"/>
                      </a:defRPr>
                    </a:pPr>
                    <a:r>
                      <a:t>58%</a:t>
                    </a:r>
                    <a:endParaRPr lang="en-US" altLang="zh-CN" sz="2400">
                      <a:solidFill>
                        <a:schemeClr val="tx1"/>
                      </a:solidFill>
                      <a:latin typeface="FuturaBookC" charset="-5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2400" b="0" i="0" u="none" strike="noStrike" kern="1200" baseline="0">
                      <a:gradFill>
                        <a:gsLst>
                          <a:gs pos="0">
                            <a:srgbClr val="E4BA58"/>
                          </a:gs>
                          <a:gs pos="100000">
                            <a:srgbClr val="C18D38"/>
                          </a:gs>
                        </a:gsLst>
                        <a:lin ang="16200000" scaled="1"/>
                      </a:gradFill>
                      <a:latin typeface="FuturaBookC" charset="-52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42249015748"/>
                      <c:h val="0.241898422619438"/>
                    </c:manualLayout>
                  </c15:layout>
                </c:ext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6678149606"/>
          <c:y val="0.103666455237054"/>
          <c:w val="0.468881766732283"/>
          <c:h val="0.703322606833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6416195552559"/>
                  <c:y val="-0.1208577032677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2400" b="0" i="0" u="none" strike="noStrike" kern="1200" baseline="0">
                        <a:gradFill>
                          <a:gsLst>
                            <a:gs pos="0">
                              <a:srgbClr val="E4BA58"/>
                            </a:gs>
                            <a:gs pos="100000">
                              <a:srgbClr val="C18D38"/>
                            </a:gs>
                          </a:gsLst>
                          <a:lin ang="16200000" scaled="1"/>
                        </a:gradFill>
                        <a:latin typeface="FuturaBookC" charset="-52"/>
                        <a:ea typeface="+mn-ea"/>
                        <a:cs typeface="+mn-cs"/>
                      </a:defRPr>
                    </a:pPr>
                    <a:r>
                      <a:t>67%</a:t>
                    </a:r>
                    <a:endParaRPr lang="en-US" altLang="zh-CN" sz="2400">
                      <a:solidFill>
                        <a:schemeClr val="tx1"/>
                      </a:solidFill>
                      <a:latin typeface="FuturaBookC" charset="-5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2400" b="0" i="0" u="none" strike="noStrike" kern="1200" baseline="0">
                      <a:gradFill>
                        <a:gsLst>
                          <a:gs pos="0">
                            <a:srgbClr val="E4BA58"/>
                          </a:gs>
                          <a:gs pos="100000">
                            <a:srgbClr val="C18D38"/>
                          </a:gs>
                        </a:gsLst>
                        <a:lin ang="16200000" scaled="1"/>
                      </a:gradFill>
                      <a:latin typeface="FuturaBookC" charset="-52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42249015748"/>
                      <c:h val="0.241898422619438"/>
                    </c:manualLayout>
                  </c15:layout>
                </c:ext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6678149606"/>
          <c:y val="0.103666455237054"/>
          <c:w val="0.468881766732283"/>
          <c:h val="0.703322606833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7363457375571"/>
                  <c:y val="0.1384971593998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48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FuturaBookC" charset="-52"/>
                        <a:ea typeface="+mn-ea"/>
                        <a:cs typeface="+mn-cs"/>
                      </a:defRPr>
                    </a:pPr>
                    <a:r>
                      <a:t>33%</a:t>
                    </a:r>
                    <a:endParaRPr lang="en-US" altLang="zh-CN" sz="1600">
                      <a:solidFill>
                        <a:schemeClr val="bg1"/>
                      </a:solidFill>
                      <a:latin typeface="FuturaBookC" charset="-5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8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FuturaBookC" charset="-52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42249015748"/>
                      <c:h val="0.241898422619438"/>
                    </c:manualLayout>
                  </c15:layout>
                </c:ext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2.8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71875"/>
          <c:y val="0.199518641639383"/>
          <c:w val="0.965625"/>
          <c:h val="0.6581084166493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2017年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bg1"/>
                    </a:solidFill>
                    <a:latin typeface="FuturaBookC" charset="-52"/>
                    <a:ea typeface="FZZhengHeiS-DB-GB" panose="02000000000000000000" pitchFamily="2" charset="0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重点产品A</c:v>
                </c:pt>
                <c:pt idx="1">
                  <c:v>重点产品B</c:v>
                </c:pt>
                <c:pt idx="2">
                  <c:v>重点产品C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2018年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bg1"/>
                    </a:solidFill>
                    <a:latin typeface="FuturaBookC" charset="-52"/>
                    <a:ea typeface="FZZhengHeiS-DB-GB" panose="02000000000000000000" pitchFamily="2" charset="0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重点产品A</c:v>
                </c:pt>
                <c:pt idx="1">
                  <c:v>重点产品B</c:v>
                </c:pt>
                <c:pt idx="2">
                  <c:v>重点产品C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8280544"/>
        <c:axId val="728281104"/>
      </c:barChart>
      <c:catAx>
        <c:axId val="72828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  <a:cs typeface="+mn-cs"/>
              </a:defRPr>
            </a:pPr>
          </a:p>
        </c:txPr>
        <c:crossAx val="728281104"/>
        <c:crosses val="autoZero"/>
        <c:auto val="1"/>
        <c:lblAlgn val="ctr"/>
        <c:lblOffset val="100"/>
        <c:noMultiLvlLbl val="0"/>
      </c:catAx>
      <c:valAx>
        <c:axId val="72828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  <a:cs typeface="+mn-cs"/>
              </a:defRPr>
            </a:pPr>
          </a:p>
        </c:txPr>
        <c:crossAx val="7282805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52656628096083"/>
          <c:y val="0.0292476609715319"/>
          <c:w val="0.178372171162879"/>
          <c:h val="0.222411704696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bg1"/>
              </a:solidFill>
              <a:latin typeface="FuturaBookC" charset="-52"/>
              <a:ea typeface="FZZhengHeiS-DB-GB" panose="02000000000000000000" pitchFamily="2" charset="0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 baseline="0">
          <a:solidFill>
            <a:schemeClr val="bg1"/>
          </a:solidFill>
          <a:latin typeface="FuturaBookC" charset="-52"/>
          <a:ea typeface="FZZhengHeiS-DB-GB" panose="02000000000000000000" pitchFamily="2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6C48C-051F-4DB8-8E07-461D931E46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C73A8-AE4D-4F2C-9457-E01AEF74E28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2.pn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2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4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6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jpeg"/><Relationship Id="rId7" Type="http://schemas.microsoft.com/office/2007/relationships/hdphoto" Target="../media/hdphoto4.wdp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17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hdphoto" Target="../media/hdphoto1.wdp"/><Relationship Id="rId1" Type="http://schemas.openxmlformats.org/officeDocument/2006/relationships/image" Target="../media/image9.png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2983946" y="323850"/>
            <a:ext cx="6210304" cy="6210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28700" sx="107000" sy="10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10581" y="2623695"/>
            <a:ext cx="7570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简洁大气</a:t>
            </a:r>
            <a:r>
              <a:rPr lang="zh-CN" altLang="en-US" sz="5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商务通用模板</a:t>
            </a:r>
            <a:endParaRPr lang="zh-CN" altLang="en-US" sz="5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41106" y="3431841"/>
            <a:ext cx="6102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FuturaBookC" charset="-52"/>
                <a:ea typeface="微软雅黑" panose="020B0503020204020204" pitchFamily="34" charset="-122"/>
              </a:rPr>
              <a:t>Life was like a box of chocolates, you never know what you’re go to get</a:t>
            </a:r>
            <a:endParaRPr lang="en-US" altLang="zh-CN" sz="1600" dirty="0" smtClean="0">
              <a:latin typeface="FuturaBookC" charset="-5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572381" y="4081750"/>
            <a:ext cx="10472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4829435" y="4426507"/>
            <a:ext cx="2526890" cy="39734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600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汇报人：</a:t>
            </a:r>
            <a:r>
              <a:rPr lang="en-US" altLang="zh-CN" sz="1600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XXX</a:t>
            </a:r>
            <a:endParaRPr lang="en-US" altLang="zh-CN" sz="1600" dirty="0" smtClean="0">
              <a:solidFill>
                <a:schemeClr val="bg1"/>
              </a:solidFill>
              <a:latin typeface="FuturaBookC" charset="-52"/>
              <a:ea typeface="FZZhengHeiS-DB-GB" panose="02000000000000000000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86861" y="1689109"/>
            <a:ext cx="361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latin typeface="FuturaBookC" charset="-52"/>
                <a:ea typeface="FZZhengHeiS-DB-GB" panose="02000000000000000000" pitchFamily="2" charset="0"/>
              </a:rPr>
              <a:t>BUSINESS ACTIVITIES</a:t>
            </a:r>
            <a:endParaRPr lang="zh-CN" altLang="en-US" sz="2800" b="1" dirty="0">
              <a:latin typeface="FuturaBookC" charset="-52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731404" y="1023174"/>
            <a:ext cx="2615238" cy="5262369"/>
            <a:chOff x="1380975" y="1451170"/>
            <a:chExt cx="2082540" cy="41904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31" t="21981" r="11325" b="12194"/>
            <a:stretch>
              <a:fillRect/>
            </a:stretch>
          </p:blipFill>
          <p:spPr>
            <a:xfrm>
              <a:off x="1434199" y="1898834"/>
              <a:ext cx="1937652" cy="33018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975" y="1451170"/>
              <a:ext cx="2082540" cy="4190476"/>
            </a:xfrm>
            <a:prstGeom prst="rect">
              <a:avLst/>
            </a:prstGeom>
          </p:spPr>
        </p:pic>
      </p:grpSp>
      <p:sp>
        <p:nvSpPr>
          <p:cNvPr id="8" name="圆角矩形 7"/>
          <p:cNvSpPr/>
          <p:nvPr/>
        </p:nvSpPr>
        <p:spPr>
          <a:xfrm>
            <a:off x="836731" y="1754247"/>
            <a:ext cx="7054139" cy="1234154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836731" y="3119831"/>
            <a:ext cx="7054139" cy="1234154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836731" y="4504465"/>
            <a:ext cx="7054139" cy="1234154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048376" y="1931351"/>
            <a:ext cx="908206" cy="90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48376" y="3286908"/>
            <a:ext cx="908206" cy="90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048376" y="4671542"/>
            <a:ext cx="908206" cy="90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19" y="4909082"/>
            <a:ext cx="424918" cy="424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19" y="2158865"/>
            <a:ext cx="424918" cy="42491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3923" y="1893372"/>
            <a:ext cx="222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20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83923" y="2302810"/>
            <a:ext cx="5130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微信支付是集成在微信客户端的支付功能，用户可以通过手机完成快速的支付流程。。</a:t>
            </a:r>
            <a:endParaRPr lang="zh-CN" altLang="en-US" sz="1400" dirty="0" smtClean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  <a:p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3923" y="3254249"/>
            <a:ext cx="222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20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83923" y="3663687"/>
            <a:ext cx="513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微信支付是集成在微信客户端的支付功能，用户可以通过手机完成快速的支付流程。</a:t>
            </a:r>
            <a:endParaRPr lang="zh-CN" altLang="en-US" sz="1400" dirty="0" smtClean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83923" y="4638883"/>
            <a:ext cx="222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20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283923" y="5048321"/>
            <a:ext cx="513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微信支付是集成在微信客户端的支付功能，用户可以通过手机完成快速的支付流程。</a:t>
            </a:r>
            <a:endParaRPr lang="zh-CN" altLang="en-US" sz="1400" dirty="0" smtClean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80" y="3495636"/>
            <a:ext cx="442142" cy="442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3509" y="591324"/>
            <a:ext cx="10844982" cy="5675352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outerShdw blurRad="431800" sx="104000" sy="104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23005" y="2679422"/>
            <a:ext cx="6745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60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9754" y="3561735"/>
            <a:ext cx="6312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FuturaBookC" charset="-52"/>
                <a:ea typeface="锐字逼格青春粗黑体简2.0" panose="02010604000000000000" pitchFamily="2" charset="-122"/>
              </a:rPr>
              <a:t>Life was like a box of chocolates, you never know what you’re go to get. Life was like a box of chocolates</a:t>
            </a:r>
            <a:endParaRPr lang="en-US" altLang="zh-CN" dirty="0">
              <a:latin typeface="FuturaBookC" charset="-52"/>
              <a:ea typeface="锐字逼格青春粗黑体简2.0" panose="02010604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593055" y="5039367"/>
            <a:ext cx="1005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913755" y="1583783"/>
            <a:ext cx="2364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第三部分</a:t>
            </a:r>
            <a:endParaRPr lang="zh-CN" altLang="en-US" sz="5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-156"/>
          <a:stretch>
            <a:fillRect/>
          </a:stretch>
        </p:blipFill>
        <p:spPr>
          <a:xfrm>
            <a:off x="-23465" y="1399672"/>
            <a:ext cx="12238923" cy="30861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774833" y="5105820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74833" y="5451346"/>
            <a:ext cx="222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525604" y="4107920"/>
            <a:ext cx="723498" cy="7234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FuturaBookC" charset="-52"/>
              </a:rPr>
              <a:t>01</a:t>
            </a:r>
            <a:endParaRPr lang="zh-CN" altLang="en-US" sz="2000" b="1" dirty="0">
              <a:latin typeface="FuturaBookC" charset="-5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580865" y="5119570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580865" y="5465096"/>
            <a:ext cx="222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331636" y="4094170"/>
            <a:ext cx="723498" cy="7234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FuturaBookC" charset="-52"/>
              </a:rPr>
              <a:t>02</a:t>
            </a:r>
            <a:endParaRPr lang="zh-CN" altLang="en-US" sz="2000" b="1" dirty="0">
              <a:latin typeface="FuturaBookC" charset="-5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386897" y="5115496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386897" y="5461022"/>
            <a:ext cx="222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7137668" y="4098243"/>
            <a:ext cx="723498" cy="7234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FuturaBookC" charset="-52"/>
              </a:rPr>
              <a:t>03</a:t>
            </a:r>
            <a:endParaRPr lang="zh-CN" altLang="en-US" sz="2000" b="1" dirty="0">
              <a:latin typeface="FuturaBookC" charset="-5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192930" y="5115496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192930" y="5461022"/>
            <a:ext cx="222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9943701" y="4098243"/>
            <a:ext cx="723498" cy="7234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FuturaBookC" charset="-52"/>
              </a:rPr>
              <a:t>04</a:t>
            </a:r>
            <a:endParaRPr lang="zh-CN" altLang="en-US" sz="2000" b="1" dirty="0">
              <a:latin typeface="FuturaBookC" charset="-5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61281" y="2263602"/>
            <a:ext cx="3669437" cy="2872631"/>
            <a:chOff x="4171543" y="2109787"/>
            <a:chExt cx="3669437" cy="2872631"/>
          </a:xfrm>
        </p:grpSpPr>
        <p:sp>
          <p:nvSpPr>
            <p:cNvPr id="6" name="Freeform 25"/>
            <p:cNvSpPr/>
            <p:nvPr/>
          </p:nvSpPr>
          <p:spPr bwMode="auto">
            <a:xfrm>
              <a:off x="4171543" y="2109787"/>
              <a:ext cx="3344863" cy="2638425"/>
            </a:xfrm>
            <a:custGeom>
              <a:avLst/>
              <a:gdLst>
                <a:gd name="T0" fmla="*/ 1104 w 1104"/>
                <a:gd name="T1" fmla="*/ 868 h 868"/>
                <a:gd name="T2" fmla="*/ 146 w 1104"/>
                <a:gd name="T3" fmla="*/ 868 h 868"/>
                <a:gd name="T4" fmla="*/ 84 w 1104"/>
                <a:gd name="T5" fmla="*/ 805 h 868"/>
                <a:gd name="T6" fmla="*/ 84 w 1104"/>
                <a:gd name="T7" fmla="*/ 715 h 868"/>
                <a:gd name="T8" fmla="*/ 146 w 1104"/>
                <a:gd name="T9" fmla="*/ 652 h 868"/>
                <a:gd name="T10" fmla="*/ 653 w 1104"/>
                <a:gd name="T11" fmla="*/ 652 h 868"/>
                <a:gd name="T12" fmla="*/ 716 w 1104"/>
                <a:gd name="T13" fmla="*/ 589 h 868"/>
                <a:gd name="T14" fmla="*/ 716 w 1104"/>
                <a:gd name="T15" fmla="*/ 467 h 868"/>
                <a:gd name="T16" fmla="*/ 653 w 1104"/>
                <a:gd name="T17" fmla="*/ 404 h 868"/>
                <a:gd name="T18" fmla="*/ 238 w 1104"/>
                <a:gd name="T19" fmla="*/ 404 h 868"/>
                <a:gd name="T20" fmla="*/ 176 w 1104"/>
                <a:gd name="T21" fmla="*/ 341 h 868"/>
                <a:gd name="T22" fmla="*/ 176 w 1104"/>
                <a:gd name="T23" fmla="*/ 267 h 868"/>
                <a:gd name="T24" fmla="*/ 238 w 1104"/>
                <a:gd name="T25" fmla="*/ 204 h 868"/>
                <a:gd name="T26" fmla="*/ 817 w 1104"/>
                <a:gd name="T27" fmla="*/ 204 h 868"/>
                <a:gd name="T28" fmla="*/ 880 w 1104"/>
                <a:gd name="T29" fmla="*/ 141 h 868"/>
                <a:gd name="T30" fmla="*/ 880 w 1104"/>
                <a:gd name="T31" fmla="*/ 63 h 868"/>
                <a:gd name="T32" fmla="*/ 817 w 1104"/>
                <a:gd name="T33" fmla="*/ 0 h 868"/>
                <a:gd name="T34" fmla="*/ 0 w 1104"/>
                <a:gd name="T3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4" h="868">
                  <a:moveTo>
                    <a:pt x="1104" y="868"/>
                  </a:moveTo>
                  <a:cubicBezTo>
                    <a:pt x="146" y="868"/>
                    <a:pt x="146" y="868"/>
                    <a:pt x="146" y="868"/>
                  </a:cubicBezTo>
                  <a:cubicBezTo>
                    <a:pt x="112" y="868"/>
                    <a:pt x="84" y="840"/>
                    <a:pt x="84" y="805"/>
                  </a:cubicBezTo>
                  <a:cubicBezTo>
                    <a:pt x="84" y="715"/>
                    <a:pt x="84" y="715"/>
                    <a:pt x="84" y="715"/>
                  </a:cubicBezTo>
                  <a:cubicBezTo>
                    <a:pt x="84" y="680"/>
                    <a:pt x="112" y="652"/>
                    <a:pt x="146" y="652"/>
                  </a:cubicBezTo>
                  <a:cubicBezTo>
                    <a:pt x="653" y="652"/>
                    <a:pt x="653" y="652"/>
                    <a:pt x="653" y="652"/>
                  </a:cubicBezTo>
                  <a:cubicBezTo>
                    <a:pt x="688" y="652"/>
                    <a:pt x="716" y="624"/>
                    <a:pt x="716" y="589"/>
                  </a:cubicBezTo>
                  <a:cubicBezTo>
                    <a:pt x="716" y="467"/>
                    <a:pt x="716" y="467"/>
                    <a:pt x="716" y="467"/>
                  </a:cubicBezTo>
                  <a:cubicBezTo>
                    <a:pt x="716" y="432"/>
                    <a:pt x="688" y="404"/>
                    <a:pt x="653" y="404"/>
                  </a:cubicBezTo>
                  <a:cubicBezTo>
                    <a:pt x="238" y="404"/>
                    <a:pt x="238" y="404"/>
                    <a:pt x="238" y="404"/>
                  </a:cubicBezTo>
                  <a:cubicBezTo>
                    <a:pt x="204" y="404"/>
                    <a:pt x="176" y="376"/>
                    <a:pt x="176" y="341"/>
                  </a:cubicBezTo>
                  <a:cubicBezTo>
                    <a:pt x="176" y="267"/>
                    <a:pt x="176" y="267"/>
                    <a:pt x="176" y="267"/>
                  </a:cubicBezTo>
                  <a:cubicBezTo>
                    <a:pt x="176" y="232"/>
                    <a:pt x="204" y="204"/>
                    <a:pt x="238" y="204"/>
                  </a:cubicBezTo>
                  <a:cubicBezTo>
                    <a:pt x="817" y="204"/>
                    <a:pt x="817" y="204"/>
                    <a:pt x="817" y="204"/>
                  </a:cubicBezTo>
                  <a:cubicBezTo>
                    <a:pt x="852" y="204"/>
                    <a:pt x="880" y="176"/>
                    <a:pt x="880" y="141"/>
                  </a:cubicBezTo>
                  <a:cubicBezTo>
                    <a:pt x="880" y="63"/>
                    <a:pt x="880" y="63"/>
                    <a:pt x="880" y="63"/>
                  </a:cubicBezTo>
                  <a:cubicBezTo>
                    <a:pt x="880" y="28"/>
                    <a:pt x="852" y="0"/>
                    <a:pt x="81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 w="127000" cap="rnd">
              <a:solidFill>
                <a:schemeClr val="tx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27"/>
            <p:cNvSpPr/>
            <p:nvPr/>
          </p:nvSpPr>
          <p:spPr bwMode="auto">
            <a:xfrm>
              <a:off x="7439482" y="4514006"/>
              <a:ext cx="401498" cy="468412"/>
            </a:xfrm>
            <a:custGeom>
              <a:avLst/>
              <a:gdLst>
                <a:gd name="T0" fmla="*/ 74 w 82"/>
                <a:gd name="T1" fmla="*/ 37 h 95"/>
                <a:gd name="T2" fmla="*/ 19 w 82"/>
                <a:gd name="T3" fmla="*/ 5 h 95"/>
                <a:gd name="T4" fmla="*/ 0 w 82"/>
                <a:gd name="T5" fmla="*/ 16 h 95"/>
                <a:gd name="T6" fmla="*/ 0 w 82"/>
                <a:gd name="T7" fmla="*/ 79 h 95"/>
                <a:gd name="T8" fmla="*/ 19 w 82"/>
                <a:gd name="T9" fmla="*/ 90 h 95"/>
                <a:gd name="T10" fmla="*/ 74 w 82"/>
                <a:gd name="T11" fmla="*/ 59 h 95"/>
                <a:gd name="T12" fmla="*/ 74 w 82"/>
                <a:gd name="T13" fmla="*/ 3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5">
                  <a:moveTo>
                    <a:pt x="74" y="37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0" y="0"/>
                    <a:pt x="0" y="6"/>
                    <a:pt x="0" y="1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9"/>
                    <a:pt x="10" y="95"/>
                    <a:pt x="19" y="90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82" y="54"/>
                    <a:pt x="82" y="41"/>
                    <a:pt x="74" y="3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41930" y="2263900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1850" y="2602454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41930" y="3986631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1850" y="4325185"/>
            <a:ext cx="286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通过为合作伙伴提供“连接一切”的能力，微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信正在形成一个全新的“智慧型”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生活方式。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08452" y="2263602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08452" y="2619042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70184" y="3984985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70184" y="4340425"/>
            <a:ext cx="286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通过为合作伙伴提供“连接一切”的能力，微信正在形成一个全新的“智慧型”生活方式。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graphicFrame>
        <p:nvGraphicFramePr>
          <p:cNvPr id="18" name="图表 17"/>
          <p:cNvGraphicFramePr/>
          <p:nvPr/>
        </p:nvGraphicFramePr>
        <p:xfrm>
          <a:off x="536534" y="1320299"/>
          <a:ext cx="3446971" cy="281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9" name="图表 18"/>
          <p:cNvGraphicFramePr/>
          <p:nvPr/>
        </p:nvGraphicFramePr>
        <p:xfrm>
          <a:off x="3862823" y="3664725"/>
          <a:ext cx="3446971" cy="281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3511152" y="2244520"/>
            <a:ext cx="193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11152" y="2651988"/>
            <a:ext cx="2817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6205" y="4674256"/>
            <a:ext cx="193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226205" y="5081723"/>
            <a:ext cx="274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147864" y="1666216"/>
            <a:ext cx="563054" cy="56305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167281" y="2798769"/>
            <a:ext cx="563054" cy="56305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7167281" y="3917346"/>
            <a:ext cx="563054" cy="56305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73196" y="1743599"/>
            <a:ext cx="524221" cy="402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FuturaBookC" charset="-52"/>
              </a:rPr>
              <a:t>01</a:t>
            </a:r>
            <a:endParaRPr lang="zh-CN" altLang="en-US" sz="2000" b="1" dirty="0">
              <a:solidFill>
                <a:schemeClr val="bg1"/>
              </a:solidFill>
              <a:latin typeface="FuturaBookC" charset="-5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86697" y="4009035"/>
            <a:ext cx="524221" cy="402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FuturaBookC" charset="-52"/>
              </a:rPr>
              <a:t>03</a:t>
            </a:r>
            <a:endParaRPr lang="zh-CN" altLang="en-US" sz="2000" b="1" dirty="0">
              <a:solidFill>
                <a:schemeClr val="bg1"/>
              </a:solidFill>
              <a:latin typeface="FuturaBookC" charset="-5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86697" y="2883305"/>
            <a:ext cx="524221" cy="402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FuturaBookC" charset="-52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FuturaBookC" charset="-5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994609" y="1570966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994609" y="1893597"/>
            <a:ext cx="289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994609" y="2717977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994609" y="3040608"/>
            <a:ext cx="289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994609" y="3827314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994609" y="4149946"/>
            <a:ext cx="289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7167281" y="5035922"/>
            <a:ext cx="563054" cy="56305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173196" y="5121264"/>
            <a:ext cx="524221" cy="402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FuturaBookC" charset="-52"/>
              </a:rPr>
              <a:t>04</a:t>
            </a:r>
            <a:endParaRPr lang="zh-CN" altLang="en-US" sz="2000" b="1" dirty="0">
              <a:solidFill>
                <a:schemeClr val="bg1"/>
              </a:solidFill>
              <a:latin typeface="FuturaBookC" charset="-5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994609" y="4952526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994609" y="5275157"/>
            <a:ext cx="278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3509" y="591324"/>
            <a:ext cx="10844982" cy="5675352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outerShdw blurRad="431800" sx="104000" sy="104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23005" y="2679422"/>
            <a:ext cx="6745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60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9754" y="3561735"/>
            <a:ext cx="6312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FuturaBookC" charset="-52"/>
                <a:ea typeface="锐字逼格青春粗黑体简2.0" panose="02010604000000000000" pitchFamily="2" charset="-122"/>
              </a:rPr>
              <a:t>Life was like a box of chocolates, you never know what you’re go to get. Life was like a box of chocolates</a:t>
            </a:r>
            <a:endParaRPr lang="en-US" altLang="zh-CN" dirty="0">
              <a:latin typeface="FuturaBookC" charset="-52"/>
              <a:ea typeface="锐字逼格青春粗黑体简2.0" panose="02010604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593055" y="5039367"/>
            <a:ext cx="1005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913755" y="1583783"/>
            <a:ext cx="2364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第四部分</a:t>
            </a:r>
            <a:endParaRPr lang="zh-CN" altLang="en-US" sz="5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657387" y="3780492"/>
            <a:ext cx="2670630" cy="2166257"/>
          </a:xfrm>
          <a:custGeom>
            <a:avLst/>
            <a:gdLst>
              <a:gd name="connsiteX0" fmla="*/ 0 w 2670630"/>
              <a:gd name="connsiteY0" fmla="*/ 0 h 2166257"/>
              <a:gd name="connsiteX1" fmla="*/ 2670630 w 2670630"/>
              <a:gd name="connsiteY1" fmla="*/ 0 h 2166257"/>
              <a:gd name="connsiteX2" fmla="*/ 2670630 w 2670630"/>
              <a:gd name="connsiteY2" fmla="*/ 2166257 h 2166257"/>
              <a:gd name="connsiteX3" fmla="*/ 0 w 2670630"/>
              <a:gd name="connsiteY3" fmla="*/ 2166257 h 21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630" h="2166257">
                <a:moveTo>
                  <a:pt x="0" y="0"/>
                </a:moveTo>
                <a:lnTo>
                  <a:pt x="2670630" y="0"/>
                </a:lnTo>
                <a:lnTo>
                  <a:pt x="2670630" y="2166257"/>
                </a:lnTo>
                <a:lnTo>
                  <a:pt x="0" y="2166257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97714" y="1391079"/>
            <a:ext cx="3141961" cy="2166257"/>
          </a:xfrm>
          <a:custGeom>
            <a:avLst/>
            <a:gdLst>
              <a:gd name="connsiteX0" fmla="*/ 0 w 3141961"/>
              <a:gd name="connsiteY0" fmla="*/ 0 h 2166257"/>
              <a:gd name="connsiteX1" fmla="*/ 3141961 w 3141961"/>
              <a:gd name="connsiteY1" fmla="*/ 0 h 2166257"/>
              <a:gd name="connsiteX2" fmla="*/ 3141961 w 3141961"/>
              <a:gd name="connsiteY2" fmla="*/ 2166257 h 2166257"/>
              <a:gd name="connsiteX3" fmla="*/ 0 w 3141961"/>
              <a:gd name="connsiteY3" fmla="*/ 2166257 h 21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1961" h="2166257">
                <a:moveTo>
                  <a:pt x="0" y="0"/>
                </a:moveTo>
                <a:lnTo>
                  <a:pt x="3141961" y="0"/>
                </a:lnTo>
                <a:lnTo>
                  <a:pt x="3141961" y="2166257"/>
                </a:lnTo>
                <a:lnTo>
                  <a:pt x="0" y="2166257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877732" y="3785936"/>
            <a:ext cx="2670630" cy="2160812"/>
          </a:xfrm>
          <a:custGeom>
            <a:avLst/>
            <a:gdLst>
              <a:gd name="connsiteX0" fmla="*/ 0 w 2670630"/>
              <a:gd name="connsiteY0" fmla="*/ 0 h 2160812"/>
              <a:gd name="connsiteX1" fmla="*/ 2670630 w 2670630"/>
              <a:gd name="connsiteY1" fmla="*/ 0 h 2160812"/>
              <a:gd name="connsiteX2" fmla="*/ 2670630 w 2670630"/>
              <a:gd name="connsiteY2" fmla="*/ 2160812 h 2160812"/>
              <a:gd name="connsiteX3" fmla="*/ 0 w 2670630"/>
              <a:gd name="connsiteY3" fmla="*/ 2160812 h 21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630" h="2160812">
                <a:moveTo>
                  <a:pt x="0" y="0"/>
                </a:moveTo>
                <a:lnTo>
                  <a:pt x="2670630" y="0"/>
                </a:lnTo>
                <a:lnTo>
                  <a:pt x="2670630" y="2160812"/>
                </a:lnTo>
                <a:lnTo>
                  <a:pt x="0" y="2160812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877732" y="1391079"/>
            <a:ext cx="4223657" cy="2166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766073" y="3780492"/>
            <a:ext cx="4673603" cy="2166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657387" y="1391078"/>
            <a:ext cx="2670630" cy="2166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9478400" y="1738771"/>
            <a:ext cx="955312" cy="955312"/>
          </a:xfrm>
          <a:prstGeom prst="ellipse">
            <a:avLst/>
          </a:prstGeom>
          <a:noFill/>
          <a:ln w="25400">
            <a:solidFill>
              <a:schemeClr val="bg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graphicFrame>
        <p:nvGraphicFramePr>
          <p:cNvPr id="12" name="图表 11"/>
          <p:cNvGraphicFramePr/>
          <p:nvPr/>
        </p:nvGraphicFramePr>
        <p:xfrm>
          <a:off x="8942688" y="1391078"/>
          <a:ext cx="2236600" cy="180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9099416" y="2803292"/>
            <a:ext cx="17865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050" dirty="0" smtClean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050" dirty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050" dirty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050" dirty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050" dirty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050" dirty="0" smtClean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050" dirty="0">
              <a:solidFill>
                <a:schemeClr val="bg1"/>
              </a:solidFill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03270" y="4281043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sz="1600" dirty="0">
                <a:effectLst/>
              </a:rPr>
              <a:t>输入你的标题</a:t>
            </a:r>
            <a:endParaRPr lang="zh-CN" altLang="en-US" sz="1600" dirty="0"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50429" y="4738863"/>
            <a:ext cx="413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FZZhengHeiS-DB-GB" panose="02000000000000000000" pitchFamily="2" charset="0"/>
                <a:ea typeface="FZZhengHeiS-DB-GB" panose="02000000000000000000" pitchFamily="2" charset="0"/>
              </a:rPr>
              <a:t>微信支付是集成在微信客户端的支付功能，用户可以通过手机完成快速的支付流程。微信支付向用户提供安全、快捷、高效的支付服务。</a:t>
            </a:r>
            <a:endParaRPr lang="zh-CN" altLang="en-US" sz="1200" dirty="0">
              <a:solidFill>
                <a:schemeClr val="bg1"/>
              </a:solidFill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883207" y="4633317"/>
            <a:ext cx="26516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图表 16"/>
          <p:cNvGraphicFramePr/>
          <p:nvPr/>
        </p:nvGraphicFramePr>
        <p:xfrm>
          <a:off x="1097279" y="1538514"/>
          <a:ext cx="3805991" cy="1841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05891" y="2125058"/>
            <a:ext cx="3980218" cy="2919774"/>
            <a:chOff x="3751424" y="1865031"/>
            <a:chExt cx="4689151" cy="3439828"/>
          </a:xfrm>
        </p:grpSpPr>
        <p:grpSp>
          <p:nvGrpSpPr>
            <p:cNvPr id="35" name="íṣḷíḑe"/>
            <p:cNvGrpSpPr/>
            <p:nvPr/>
          </p:nvGrpSpPr>
          <p:grpSpPr>
            <a:xfrm>
              <a:off x="3751424" y="2392178"/>
              <a:ext cx="4689151" cy="2344576"/>
              <a:chOff x="5025571" y="2441729"/>
              <a:chExt cx="11048999" cy="5524501"/>
            </a:xfrm>
          </p:grpSpPr>
          <p:sp>
            <p:nvSpPr>
              <p:cNvPr id="38" name="îṣḻïdè"/>
              <p:cNvSpPr/>
              <p:nvPr/>
            </p:nvSpPr>
            <p:spPr>
              <a:xfrm rot="5400000">
                <a:off x="5025571" y="2441729"/>
                <a:ext cx="5524501" cy="5524501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ï$ļïḓè"/>
              <p:cNvSpPr/>
              <p:nvPr/>
            </p:nvSpPr>
            <p:spPr>
              <a:xfrm rot="16200000">
                <a:off x="10550070" y="2441730"/>
                <a:ext cx="5524500" cy="5524500"/>
              </a:xfrm>
              <a:prstGeom prst="arc">
                <a:avLst>
                  <a:gd name="adj1" fmla="val 16297427"/>
                  <a:gd name="adj2" fmla="val 10800000"/>
                </a:avLst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40" name="íṩḻïḓè"/>
            <p:cNvSpPr/>
            <p:nvPr/>
          </p:nvSpPr>
          <p:spPr>
            <a:xfrm>
              <a:off x="4078324" y="4263484"/>
              <a:ext cx="404887" cy="40488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1" name="iṥ1iḓe"/>
            <p:cNvSpPr/>
            <p:nvPr/>
          </p:nvSpPr>
          <p:spPr>
            <a:xfrm>
              <a:off x="7729803" y="2374859"/>
              <a:ext cx="404887" cy="4048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42" name="ï$ḻídé"/>
            <p:cNvGrpSpPr/>
            <p:nvPr/>
          </p:nvGrpSpPr>
          <p:grpSpPr>
            <a:xfrm>
              <a:off x="6604324" y="3976939"/>
              <a:ext cx="1327924" cy="1327920"/>
              <a:chOff x="6714584" y="3938476"/>
              <a:chExt cx="1022143" cy="1022141"/>
            </a:xfrm>
            <a:solidFill>
              <a:schemeClr val="tx1"/>
            </a:solidFill>
          </p:grpSpPr>
          <p:sp>
            <p:nvSpPr>
              <p:cNvPr id="43" name="íŝḷiďè"/>
              <p:cNvSpPr/>
              <p:nvPr/>
            </p:nvSpPr>
            <p:spPr>
              <a:xfrm flipH="1">
                <a:off x="6714584" y="3938476"/>
                <a:ext cx="1022143" cy="1022141"/>
              </a:xfrm>
              <a:prstGeom prst="ellipse">
                <a:avLst/>
              </a:prstGeom>
              <a:grpFill/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iŝľídè"/>
              <p:cNvSpPr/>
              <p:nvPr/>
            </p:nvSpPr>
            <p:spPr>
              <a:xfrm flipH="1">
                <a:off x="6793889" y="4011683"/>
                <a:ext cx="871263" cy="871262"/>
              </a:xfrm>
              <a:prstGeom prst="ellipse">
                <a:avLst/>
              </a:prstGeom>
              <a:grpFill/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ïşľiḓe"/>
            <p:cNvGrpSpPr/>
            <p:nvPr/>
          </p:nvGrpSpPr>
          <p:grpSpPr>
            <a:xfrm>
              <a:off x="4259748" y="1865031"/>
              <a:ext cx="1327924" cy="1327920"/>
              <a:chOff x="4909893" y="2312876"/>
              <a:chExt cx="1022143" cy="1022141"/>
            </a:xfrm>
            <a:solidFill>
              <a:schemeClr val="bg1"/>
            </a:solidFill>
          </p:grpSpPr>
          <p:sp>
            <p:nvSpPr>
              <p:cNvPr id="46" name="iśḻiḋe"/>
              <p:cNvSpPr/>
              <p:nvPr/>
            </p:nvSpPr>
            <p:spPr>
              <a:xfrm flipH="1">
                <a:off x="4909893" y="2312876"/>
                <a:ext cx="1022143" cy="1022141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îşḻiḑe"/>
              <p:cNvSpPr/>
              <p:nvPr/>
            </p:nvSpPr>
            <p:spPr>
              <a:xfrm flipH="1">
                <a:off x="4989198" y="2388316"/>
                <a:ext cx="871263" cy="87126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724" y="4435539"/>
              <a:ext cx="465663" cy="465663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897" y="2268489"/>
              <a:ext cx="617625" cy="617625"/>
            </a:xfrm>
            <a:prstGeom prst="rect">
              <a:avLst/>
            </a:prstGeom>
          </p:spPr>
        </p:pic>
      </p:grpSp>
      <p:sp>
        <p:nvSpPr>
          <p:cNvPr id="50" name="文本框 49"/>
          <p:cNvSpPr txBox="1"/>
          <p:nvPr/>
        </p:nvSpPr>
        <p:spPr>
          <a:xfrm>
            <a:off x="1526380" y="1786504"/>
            <a:ext cx="22250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86300" y="2125058"/>
            <a:ext cx="28651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279082" y="4435539"/>
            <a:ext cx="22250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39002" y="4774093"/>
            <a:ext cx="2865120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通过为合作伙伴提供“连接一切”的能力，微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信正在形成一个全新的“智慧型”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生活方式。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440575" y="1760006"/>
            <a:ext cx="22250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440575" y="2115446"/>
            <a:ext cx="28651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263618" y="4481482"/>
            <a:ext cx="22250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l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263618" y="4836922"/>
            <a:ext cx="2865120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通过为合作伙伴提供“连接一切”的能力，微信正在形成一个全新的“智慧型”生活方式。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73126" y="5767388"/>
            <a:ext cx="2190750" cy="21907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2861467" y="6213475"/>
            <a:ext cx="1298576" cy="1298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4451350" y="5946775"/>
            <a:ext cx="1831976" cy="18319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554787" y="5478463"/>
            <a:ext cx="2768600" cy="2768600"/>
          </a:xfrm>
          <a:prstGeom prst="ellipse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9136855" y="5958682"/>
            <a:ext cx="1808163" cy="18081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0" name="直接连接符 9"/>
          <p:cNvCxnSpPr>
            <a:endCxn id="5" idx="0"/>
          </p:cNvCxnSpPr>
          <p:nvPr/>
        </p:nvCxnSpPr>
        <p:spPr>
          <a:xfrm>
            <a:off x="1968501" y="3561807"/>
            <a:ext cx="0" cy="2205581"/>
          </a:xfrm>
          <a:prstGeom prst="line">
            <a:avLst/>
          </a:prstGeom>
          <a:ln w="25400">
            <a:solidFill>
              <a:srgbClr val="A6A6A6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510755" y="4868863"/>
            <a:ext cx="0" cy="1344612"/>
          </a:xfrm>
          <a:prstGeom prst="line">
            <a:avLst/>
          </a:prstGeom>
          <a:ln w="25400">
            <a:solidFill>
              <a:schemeClr val="tx1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367338" y="3394199"/>
            <a:ext cx="0" cy="255257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939087" y="3578865"/>
            <a:ext cx="0" cy="1899598"/>
          </a:xfrm>
          <a:prstGeom prst="line">
            <a:avLst/>
          </a:prstGeom>
          <a:ln w="25400">
            <a:solidFill>
              <a:srgbClr val="4D4D4D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0040936" y="4559891"/>
            <a:ext cx="0" cy="1398791"/>
          </a:xfrm>
          <a:prstGeom prst="line">
            <a:avLst/>
          </a:prstGeom>
          <a:ln w="25400">
            <a:solidFill>
              <a:srgbClr val="3B3838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38836" y="2013049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8836" y="2470869"/>
            <a:ext cx="222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818773" y="2365323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398235" y="3363407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98235" y="3821227"/>
            <a:ext cx="222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378172" y="3715681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254818" y="2013049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54818" y="2470869"/>
            <a:ext cx="222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234755" y="2365323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826567" y="2197715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826567" y="2655535"/>
            <a:ext cx="222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806504" y="2549989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928416" y="3209533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928416" y="3667353"/>
            <a:ext cx="222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9908353" y="3561807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983946" y="323850"/>
            <a:ext cx="6210304" cy="6210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28700" sx="107000" sy="10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7648" y="2605407"/>
            <a:ext cx="715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感谢您的倾听</a:t>
            </a:r>
            <a:endParaRPr lang="zh-CN" altLang="en-US" sz="60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41106" y="3431841"/>
            <a:ext cx="6102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FuturaBookC" charset="-52"/>
                <a:ea typeface="微软雅黑" panose="020B0503020204020204" pitchFamily="34" charset="-122"/>
              </a:rPr>
              <a:t>Life was like a box of chocolates, you never know what you’re go to get</a:t>
            </a:r>
            <a:endParaRPr lang="en-US" altLang="zh-CN" sz="1600" dirty="0" smtClean="0">
              <a:latin typeface="FuturaBookC" charset="-5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572381" y="4081750"/>
            <a:ext cx="10472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4829435" y="4426507"/>
            <a:ext cx="2526890" cy="39734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600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汇报人：</a:t>
            </a:r>
            <a:r>
              <a:rPr lang="en-US" sz="1600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X</a:t>
            </a:r>
            <a:r>
              <a:rPr lang="en-US" sz="1600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XX</a:t>
            </a:r>
            <a:endParaRPr lang="en-US" sz="1600" dirty="0">
              <a:solidFill>
                <a:schemeClr val="bg1"/>
              </a:solidFill>
              <a:latin typeface="FuturaBookC" charset="-52"/>
              <a:ea typeface="FZZhengHeiS-DB-GB" panose="02000000000000000000" pitchFamily="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86861" y="1689109"/>
            <a:ext cx="361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latin typeface="FuturaBookC" charset="-52"/>
                <a:ea typeface="FZZhengHeiS-DB-GB" panose="02000000000000000000" pitchFamily="2" charset="0"/>
              </a:rPr>
              <a:t>BUSINESS ACTIVITIES</a:t>
            </a:r>
            <a:endParaRPr lang="zh-CN" altLang="en-US" sz="2800" b="1" dirty="0">
              <a:latin typeface="FuturaBookC" charset="-52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>
            <a:fillRect/>
          </a:stretch>
        </p:blipFill>
        <p:spPr>
          <a:xfrm>
            <a:off x="0" y="0"/>
            <a:ext cx="5517931" cy="685800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089952" y="1759988"/>
            <a:ext cx="3338026" cy="33380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28700" sx="107000" sy="10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87247" y="3202941"/>
            <a:ext cx="2143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目录</a:t>
            </a:r>
            <a:endParaRPr lang="zh-CN" altLang="en-US" sz="48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87249" y="2822593"/>
            <a:ext cx="2143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 smtClean="0">
                <a:latin typeface="FuturaBookC" charset="-52"/>
                <a:ea typeface="微软雅黑" panose="020B0503020204020204" pitchFamily="34" charset="-122"/>
              </a:rPr>
              <a:t>CONTENT</a:t>
            </a:r>
            <a:endParaRPr lang="zh-CN" altLang="en-US" sz="2000" dirty="0">
              <a:latin typeface="FuturaBookC" charset="-5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07883" y="1410206"/>
            <a:ext cx="699565" cy="69956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FuturaBookC" charset="-52"/>
              <a:ea typeface="FZZhengHeiS-DB-GB" panose="02000000000000000000" pitchFamily="2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607883" y="2451954"/>
            <a:ext cx="699565" cy="69956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FuturaBookC" charset="-52"/>
              <a:ea typeface="FZZhengHeiS-DB-GB" panose="02000000000000000000" pitchFamily="2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607883" y="3493702"/>
            <a:ext cx="699565" cy="69956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FuturaBookC" charset="-52"/>
              <a:ea typeface="FZZhengHeiS-DB-GB" panose="02000000000000000000" pitchFamily="2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607883" y="4535451"/>
            <a:ext cx="699565" cy="69956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FuturaBookC" charset="-52"/>
                <a:ea typeface="FZZhengHeiS-DB-GB" panose="02000000000000000000" pitchFamily="2" charset="0"/>
              </a:rPr>
              <a:t>4</a:t>
            </a:r>
            <a:endParaRPr lang="zh-CN" altLang="en-US" sz="3600" b="1" dirty="0">
              <a:solidFill>
                <a:schemeClr val="bg1"/>
              </a:solidFill>
              <a:latin typeface="FuturaBookC" charset="-52"/>
              <a:ea typeface="FZZhengHeiS-DB-GB" panose="02000000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22284" y="1467600"/>
            <a:ext cx="371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22284" y="2510959"/>
            <a:ext cx="371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22284" y="3554318"/>
            <a:ext cx="371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22284" y="4597676"/>
            <a:ext cx="371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673509" y="591324"/>
            <a:ext cx="10844982" cy="5675352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outerShdw blurRad="431800" sx="104000" sy="104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723005" y="2679422"/>
            <a:ext cx="6745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60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39754" y="3561735"/>
            <a:ext cx="6312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FuturaBookC" charset="-52"/>
                <a:ea typeface="锐字逼格青春粗黑体简2.0" panose="02010604000000000000" pitchFamily="2" charset="-122"/>
              </a:rPr>
              <a:t>Life was like a box of chocolates, you never know what you’re go to get. Life was like a box of chocolates</a:t>
            </a:r>
            <a:endParaRPr lang="en-US" altLang="zh-CN" dirty="0">
              <a:latin typeface="FuturaBookC" charset="-52"/>
              <a:ea typeface="锐字逼格青春粗黑体简2.0" panose="02010604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593055" y="5039367"/>
            <a:ext cx="1005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913755" y="1583783"/>
            <a:ext cx="2364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第一部分</a:t>
            </a:r>
            <a:endParaRPr lang="zh-CN" altLang="en-US" sz="5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6343650" y="1836204"/>
            <a:ext cx="4794715" cy="4365550"/>
            <a:chOff x="3767138" y="1270000"/>
            <a:chExt cx="4794715" cy="4365550"/>
          </a:xfrm>
        </p:grpSpPr>
        <p:sp>
          <p:nvSpPr>
            <p:cNvPr id="22" name="Freeform 5"/>
            <p:cNvSpPr/>
            <p:nvPr/>
          </p:nvSpPr>
          <p:spPr bwMode="auto">
            <a:xfrm>
              <a:off x="3946526" y="1425575"/>
              <a:ext cx="4324350" cy="3916363"/>
            </a:xfrm>
            <a:custGeom>
              <a:avLst/>
              <a:gdLst>
                <a:gd name="T0" fmla="*/ 0 w 1428"/>
                <a:gd name="T1" fmla="*/ 1290 h 1290"/>
                <a:gd name="T2" fmla="*/ 1428 w 1428"/>
                <a:gd name="T3" fmla="*/ 0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28" h="1290">
                  <a:moveTo>
                    <a:pt x="0" y="1290"/>
                  </a:moveTo>
                  <a:cubicBezTo>
                    <a:pt x="0" y="1290"/>
                    <a:pt x="180" y="150"/>
                    <a:pt x="1428" y="0"/>
                  </a:cubicBezTo>
                </a:path>
              </a:pathLst>
            </a:custGeom>
            <a:noFill/>
            <a:ln w="109538" cap="flat">
              <a:solidFill>
                <a:schemeClr val="tx1">
                  <a:lumMod val="75000"/>
                  <a:lumOff val="25000"/>
                  <a:alpha val="8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3767138" y="5325987"/>
              <a:ext cx="309563" cy="309563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8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8252290" y="1270000"/>
              <a:ext cx="309563" cy="309563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8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椭圆 24"/>
          <p:cNvSpPr/>
          <p:nvPr/>
        </p:nvSpPr>
        <p:spPr>
          <a:xfrm>
            <a:off x="6491694" y="4549436"/>
            <a:ext cx="638355" cy="6383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FuturaBookC" charset="-52"/>
              </a:rPr>
              <a:t>01</a:t>
            </a:r>
            <a:endParaRPr lang="zh-CN" altLang="en-US" b="1" dirty="0">
              <a:solidFill>
                <a:schemeClr val="bg1"/>
              </a:solidFill>
              <a:latin typeface="FuturaBookC" charset="-5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7655351" y="3018749"/>
            <a:ext cx="638355" cy="6383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FuturaBookC" charset="-52"/>
              </a:rPr>
              <a:t>02</a:t>
            </a:r>
            <a:endParaRPr lang="zh-CN" altLang="en-US" b="1" dirty="0">
              <a:solidFill>
                <a:schemeClr val="bg1"/>
              </a:solidFill>
              <a:latin typeface="FuturaBookC" charset="-5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9367363" y="1898988"/>
            <a:ext cx="638355" cy="6383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FuturaBookC" charset="-52"/>
              </a:rPr>
              <a:t>03</a:t>
            </a:r>
            <a:endParaRPr lang="zh-CN" altLang="en-US" b="1" dirty="0">
              <a:solidFill>
                <a:schemeClr val="bg1"/>
              </a:solidFill>
              <a:latin typeface="FuturaBookC" charset="-5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22598" y="1506054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022598" y="1861494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82708" y="3313814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82708" y="3669254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40008" y="4837301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440008" y="5192741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391" y="1752638"/>
            <a:ext cx="5862262" cy="391208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/>
          <a:srcRect l="11600" t="11350" r="9893" b="25316"/>
          <a:stretch>
            <a:fillRect/>
          </a:stretch>
        </p:blipFill>
        <p:spPr>
          <a:xfrm>
            <a:off x="-2568191" y="1195989"/>
            <a:ext cx="8111144" cy="5025381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3121139" y="2790220"/>
            <a:ext cx="2533104" cy="18369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FuturaBookC" charset="-52"/>
              </a:rPr>
              <a:t>TARGET 90%</a:t>
            </a:r>
            <a:endParaRPr lang="zh-CN" altLang="en-US" dirty="0">
              <a:latin typeface="FuturaBookC" charset="-5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47" name="文本框 46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793076" y="1562101"/>
            <a:ext cx="9368434" cy="4335461"/>
            <a:chOff x="1793076" y="1676401"/>
            <a:chExt cx="9368434" cy="4335461"/>
          </a:xfrm>
        </p:grpSpPr>
        <p:sp>
          <p:nvSpPr>
            <p:cNvPr id="88" name="圆角矩形 87"/>
            <p:cNvSpPr/>
            <p:nvPr/>
          </p:nvSpPr>
          <p:spPr>
            <a:xfrm>
              <a:off x="1793076" y="1676401"/>
              <a:ext cx="2167534" cy="3154362"/>
            </a:xfrm>
            <a:prstGeom prst="roundRect">
              <a:avLst>
                <a:gd name="adj" fmla="val 6831"/>
              </a:avLst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圆角矩形 88"/>
            <p:cNvSpPr/>
            <p:nvPr/>
          </p:nvSpPr>
          <p:spPr>
            <a:xfrm>
              <a:off x="4193376" y="2857500"/>
              <a:ext cx="2167534" cy="3154362"/>
            </a:xfrm>
            <a:prstGeom prst="roundRect">
              <a:avLst>
                <a:gd name="adj" fmla="val 6831"/>
              </a:avLst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圆角矩形 89"/>
            <p:cNvSpPr/>
            <p:nvPr/>
          </p:nvSpPr>
          <p:spPr>
            <a:xfrm>
              <a:off x="6593676" y="1676401"/>
              <a:ext cx="2167534" cy="3154362"/>
            </a:xfrm>
            <a:prstGeom prst="roundRect">
              <a:avLst>
                <a:gd name="adj" fmla="val 6831"/>
              </a:avLst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圆角矩形 90"/>
            <p:cNvSpPr/>
            <p:nvPr/>
          </p:nvSpPr>
          <p:spPr>
            <a:xfrm>
              <a:off x="8993976" y="2857500"/>
              <a:ext cx="2167534" cy="3154362"/>
            </a:xfrm>
            <a:prstGeom prst="roundRect">
              <a:avLst>
                <a:gd name="adj" fmla="val 6831"/>
              </a:avLst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842405" y="1562101"/>
            <a:ext cx="7918805" cy="4335461"/>
            <a:chOff x="842405" y="1676401"/>
            <a:chExt cx="7918805" cy="4335461"/>
          </a:xfrm>
          <a:solidFill>
            <a:schemeClr val="tx1"/>
          </a:solidFill>
        </p:grpSpPr>
        <p:sp>
          <p:nvSpPr>
            <p:cNvPr id="93" name="圆角矩形 92"/>
            <p:cNvSpPr/>
            <p:nvPr/>
          </p:nvSpPr>
          <p:spPr>
            <a:xfrm>
              <a:off x="842405" y="1676401"/>
              <a:ext cx="762000" cy="762000"/>
            </a:xfrm>
            <a:prstGeom prst="roundRect">
              <a:avLst>
                <a:gd name="adj" fmla="val 191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圆角矩形 93"/>
            <p:cNvSpPr/>
            <p:nvPr/>
          </p:nvSpPr>
          <p:spPr>
            <a:xfrm>
              <a:off x="3198610" y="5249862"/>
              <a:ext cx="762000" cy="762000"/>
            </a:xfrm>
            <a:prstGeom prst="roundRect">
              <a:avLst>
                <a:gd name="adj" fmla="val 191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圆角矩形 94"/>
            <p:cNvSpPr/>
            <p:nvPr/>
          </p:nvSpPr>
          <p:spPr>
            <a:xfrm>
              <a:off x="5598910" y="1676401"/>
              <a:ext cx="762000" cy="762000"/>
            </a:xfrm>
            <a:prstGeom prst="roundRect">
              <a:avLst>
                <a:gd name="adj" fmla="val 191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7999210" y="5249862"/>
              <a:ext cx="762000" cy="762000"/>
            </a:xfrm>
            <a:prstGeom prst="roundRect">
              <a:avLst>
                <a:gd name="adj" fmla="val 191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35" y="5295162"/>
            <a:ext cx="469050" cy="469050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93" y="5282037"/>
            <a:ext cx="469050" cy="469050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00" y="1725226"/>
            <a:ext cx="469050" cy="46905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3" y="1708576"/>
            <a:ext cx="469050" cy="469050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1764323" y="1989890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924343" y="2676310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 smtClean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  <a:p>
            <a:pPr algn="ctr"/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>
            <a:off x="2744260" y="2475514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4149281" y="3132890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4309301" y="3819310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 smtClean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  <a:p>
            <a:pPr algn="ctr"/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106" name="直接连接符 105"/>
          <p:cNvCxnSpPr/>
          <p:nvPr/>
        </p:nvCxnSpPr>
        <p:spPr>
          <a:xfrm>
            <a:off x="5129218" y="3618514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106"/>
          <p:cNvSpPr txBox="1"/>
          <p:nvPr/>
        </p:nvSpPr>
        <p:spPr>
          <a:xfrm>
            <a:off x="6562992" y="1992869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6723012" y="2679289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 smtClean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  <a:p>
            <a:pPr algn="ctr"/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109" name="直接连接符 108"/>
          <p:cNvCxnSpPr/>
          <p:nvPr/>
        </p:nvCxnSpPr>
        <p:spPr>
          <a:xfrm>
            <a:off x="7542929" y="2478493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本框 109"/>
          <p:cNvSpPr txBox="1"/>
          <p:nvPr/>
        </p:nvSpPr>
        <p:spPr>
          <a:xfrm>
            <a:off x="8965223" y="3132890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9125243" y="3819310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 smtClean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  <a:p>
            <a:pPr algn="ctr"/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cxnSp>
        <p:nvCxnSpPr>
          <p:cNvPr id="112" name="直接连接符 111"/>
          <p:cNvCxnSpPr/>
          <p:nvPr/>
        </p:nvCxnSpPr>
        <p:spPr>
          <a:xfrm>
            <a:off x="9945160" y="3618514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660" t="29473" b="4167"/>
          <a:stretch>
            <a:fillRect/>
          </a:stretch>
        </p:blipFill>
        <p:spPr>
          <a:xfrm>
            <a:off x="6134100" y="1543049"/>
            <a:ext cx="6057900" cy="455097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1999826" y="1657840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999826" y="2020410"/>
            <a:ext cx="332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999826" y="2844728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999826" y="3207298"/>
            <a:ext cx="332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999826" y="4048148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999826" y="4410718"/>
            <a:ext cx="332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154125" y="1637141"/>
            <a:ext cx="646332" cy="6463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1176413" y="2873035"/>
            <a:ext cx="646332" cy="6463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1176413" y="4108929"/>
            <a:ext cx="646332" cy="6463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1176413" y="5344822"/>
            <a:ext cx="646332" cy="6463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999826" y="5269790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effectLst/>
              </a:rPr>
              <a:t>输入你的标题</a:t>
            </a:r>
            <a:endParaRPr lang="zh-CN" alt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999826" y="5632360"/>
            <a:ext cx="319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2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6" y="5431807"/>
            <a:ext cx="459107" cy="459107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56" y="4245963"/>
            <a:ext cx="406536" cy="406536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56" y="1767507"/>
            <a:ext cx="380442" cy="380442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60" y="3028105"/>
            <a:ext cx="348421" cy="348421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87" name="文本框 86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3509" y="591324"/>
            <a:ext cx="10844982" cy="5675352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outerShdw blurRad="431800" sx="104000" sy="104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23005" y="2679422"/>
            <a:ext cx="6745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在此输入你的标题</a:t>
            </a:r>
            <a:endParaRPr lang="zh-CN" altLang="en-US" sz="60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9754" y="3561735"/>
            <a:ext cx="6312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FuturaBookC" charset="-52"/>
                <a:ea typeface="锐字逼格青春粗黑体简2.0" panose="02010604000000000000" pitchFamily="2" charset="-122"/>
              </a:rPr>
              <a:t>Life was like a box of chocolates, you never know what you’re go to get. Life was like a box of chocolates</a:t>
            </a:r>
            <a:endParaRPr lang="en-US" altLang="zh-CN" dirty="0">
              <a:latin typeface="FuturaBookC" charset="-52"/>
              <a:ea typeface="锐字逼格青春粗黑体简2.0" panose="02010604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593055" y="5039367"/>
            <a:ext cx="1005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913755" y="1583783"/>
            <a:ext cx="2364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第二部分</a:t>
            </a:r>
            <a:endParaRPr lang="zh-CN" altLang="en-US" sz="5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4285586" y="2208543"/>
            <a:ext cx="2560638" cy="1595438"/>
          </a:xfrm>
          <a:custGeom>
            <a:avLst/>
            <a:gdLst>
              <a:gd name="T0" fmla="*/ 803 w 845"/>
              <a:gd name="T1" fmla="*/ 113 h 524"/>
              <a:gd name="T2" fmla="*/ 732 w 845"/>
              <a:gd name="T3" fmla="*/ 335 h 524"/>
              <a:gd name="T4" fmla="*/ 584 w 845"/>
              <a:gd name="T5" fmla="*/ 337 h 524"/>
              <a:gd name="T6" fmla="*/ 584 w 845"/>
              <a:gd name="T7" fmla="*/ 337 h 524"/>
              <a:gd name="T8" fmla="*/ 573 w 845"/>
              <a:gd name="T9" fmla="*/ 329 h 524"/>
              <a:gd name="T10" fmla="*/ 561 w 845"/>
              <a:gd name="T11" fmla="*/ 323 h 524"/>
              <a:gd name="T12" fmla="*/ 413 w 845"/>
              <a:gd name="T13" fmla="*/ 324 h 524"/>
              <a:gd name="T14" fmla="*/ 338 w 845"/>
              <a:gd name="T15" fmla="*/ 403 h 524"/>
              <a:gd name="T16" fmla="*/ 338 w 845"/>
              <a:gd name="T17" fmla="*/ 403 h 524"/>
              <a:gd name="T18" fmla="*/ 263 w 845"/>
              <a:gd name="T19" fmla="*/ 482 h 524"/>
              <a:gd name="T20" fmla="*/ 41 w 845"/>
              <a:gd name="T21" fmla="*/ 411 h 524"/>
              <a:gd name="T22" fmla="*/ 113 w 845"/>
              <a:gd name="T23" fmla="*/ 189 h 524"/>
              <a:gd name="T24" fmla="*/ 271 w 845"/>
              <a:gd name="T25" fmla="*/ 193 h 524"/>
              <a:gd name="T26" fmla="*/ 273 w 845"/>
              <a:gd name="T27" fmla="*/ 194 h 524"/>
              <a:gd name="T28" fmla="*/ 275 w 845"/>
              <a:gd name="T29" fmla="*/ 195 h 524"/>
              <a:gd name="T30" fmla="*/ 433 w 845"/>
              <a:gd name="T31" fmla="*/ 199 h 524"/>
              <a:gd name="T32" fmla="*/ 502 w 845"/>
              <a:gd name="T33" fmla="*/ 131 h 524"/>
              <a:gd name="T34" fmla="*/ 507 w 845"/>
              <a:gd name="T35" fmla="*/ 121 h 524"/>
              <a:gd name="T36" fmla="*/ 512 w 845"/>
              <a:gd name="T37" fmla="*/ 110 h 524"/>
              <a:gd name="T38" fmla="*/ 581 w 845"/>
              <a:gd name="T39" fmla="*/ 42 h 524"/>
              <a:gd name="T40" fmla="*/ 803 w 845"/>
              <a:gd name="T41" fmla="*/ 113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" h="524">
                <a:moveTo>
                  <a:pt x="803" y="113"/>
                </a:moveTo>
                <a:cubicBezTo>
                  <a:pt x="845" y="194"/>
                  <a:pt x="813" y="293"/>
                  <a:pt x="732" y="335"/>
                </a:cubicBezTo>
                <a:cubicBezTo>
                  <a:pt x="684" y="360"/>
                  <a:pt x="630" y="359"/>
                  <a:pt x="584" y="337"/>
                </a:cubicBezTo>
                <a:cubicBezTo>
                  <a:pt x="584" y="337"/>
                  <a:pt x="584" y="337"/>
                  <a:pt x="584" y="337"/>
                </a:cubicBezTo>
                <a:cubicBezTo>
                  <a:pt x="581" y="334"/>
                  <a:pt x="577" y="331"/>
                  <a:pt x="573" y="329"/>
                </a:cubicBezTo>
                <a:cubicBezTo>
                  <a:pt x="569" y="327"/>
                  <a:pt x="565" y="325"/>
                  <a:pt x="561" y="323"/>
                </a:cubicBezTo>
                <a:cubicBezTo>
                  <a:pt x="516" y="301"/>
                  <a:pt x="461" y="299"/>
                  <a:pt x="413" y="324"/>
                </a:cubicBezTo>
                <a:cubicBezTo>
                  <a:pt x="379" y="342"/>
                  <a:pt x="353" y="370"/>
                  <a:pt x="338" y="403"/>
                </a:cubicBezTo>
                <a:cubicBezTo>
                  <a:pt x="338" y="403"/>
                  <a:pt x="338" y="403"/>
                  <a:pt x="338" y="403"/>
                </a:cubicBezTo>
                <a:cubicBezTo>
                  <a:pt x="324" y="436"/>
                  <a:pt x="298" y="464"/>
                  <a:pt x="263" y="482"/>
                </a:cubicBezTo>
                <a:cubicBezTo>
                  <a:pt x="182" y="524"/>
                  <a:pt x="83" y="492"/>
                  <a:pt x="41" y="411"/>
                </a:cubicBezTo>
                <a:cubicBezTo>
                  <a:pt x="0" y="330"/>
                  <a:pt x="32" y="231"/>
                  <a:pt x="113" y="189"/>
                </a:cubicBezTo>
                <a:cubicBezTo>
                  <a:pt x="164" y="162"/>
                  <a:pt x="224" y="166"/>
                  <a:pt x="271" y="193"/>
                </a:cubicBezTo>
                <a:cubicBezTo>
                  <a:pt x="271" y="193"/>
                  <a:pt x="272" y="194"/>
                  <a:pt x="273" y="194"/>
                </a:cubicBezTo>
                <a:cubicBezTo>
                  <a:pt x="273" y="194"/>
                  <a:pt x="274" y="195"/>
                  <a:pt x="275" y="195"/>
                </a:cubicBezTo>
                <a:cubicBezTo>
                  <a:pt x="321" y="222"/>
                  <a:pt x="381" y="226"/>
                  <a:pt x="433" y="199"/>
                </a:cubicBezTo>
                <a:cubicBezTo>
                  <a:pt x="463" y="183"/>
                  <a:pt x="487" y="159"/>
                  <a:pt x="502" y="131"/>
                </a:cubicBezTo>
                <a:cubicBezTo>
                  <a:pt x="504" y="128"/>
                  <a:pt x="506" y="124"/>
                  <a:pt x="507" y="121"/>
                </a:cubicBezTo>
                <a:cubicBezTo>
                  <a:pt x="509" y="117"/>
                  <a:pt x="510" y="114"/>
                  <a:pt x="512" y="110"/>
                </a:cubicBezTo>
                <a:cubicBezTo>
                  <a:pt x="527" y="82"/>
                  <a:pt x="551" y="58"/>
                  <a:pt x="581" y="42"/>
                </a:cubicBezTo>
                <a:cubicBezTo>
                  <a:pt x="662" y="0"/>
                  <a:pt x="762" y="32"/>
                  <a:pt x="803" y="1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 bwMode="auto">
          <a:xfrm>
            <a:off x="5730211" y="2230768"/>
            <a:ext cx="1946275" cy="2333625"/>
          </a:xfrm>
          <a:custGeom>
            <a:avLst/>
            <a:gdLst>
              <a:gd name="T0" fmla="*/ 576 w 642"/>
              <a:gd name="T1" fmla="*/ 704 h 767"/>
              <a:gd name="T2" fmla="*/ 343 w 642"/>
              <a:gd name="T3" fmla="*/ 701 h 767"/>
              <a:gd name="T4" fmla="*/ 298 w 642"/>
              <a:gd name="T5" fmla="*/ 561 h 767"/>
              <a:gd name="T6" fmla="*/ 298 w 642"/>
              <a:gd name="T7" fmla="*/ 561 h 767"/>
              <a:gd name="T8" fmla="*/ 302 w 642"/>
              <a:gd name="T9" fmla="*/ 547 h 767"/>
              <a:gd name="T10" fmla="*/ 304 w 642"/>
              <a:gd name="T11" fmla="*/ 534 h 767"/>
              <a:gd name="T12" fmla="*/ 259 w 642"/>
              <a:gd name="T13" fmla="*/ 393 h 767"/>
              <a:gd name="T14" fmla="*/ 162 w 642"/>
              <a:gd name="T15" fmla="*/ 345 h 767"/>
              <a:gd name="T16" fmla="*/ 162 w 642"/>
              <a:gd name="T17" fmla="*/ 345 h 767"/>
              <a:gd name="T18" fmla="*/ 64 w 642"/>
              <a:gd name="T19" fmla="*/ 297 h 767"/>
              <a:gd name="T20" fmla="*/ 67 w 642"/>
              <a:gd name="T21" fmla="*/ 64 h 767"/>
              <a:gd name="T22" fmla="*/ 300 w 642"/>
              <a:gd name="T23" fmla="*/ 66 h 767"/>
              <a:gd name="T24" fmla="*/ 343 w 642"/>
              <a:gd name="T25" fmla="*/ 218 h 767"/>
              <a:gd name="T26" fmla="*/ 342 w 642"/>
              <a:gd name="T27" fmla="*/ 221 h 767"/>
              <a:gd name="T28" fmla="*/ 341 w 642"/>
              <a:gd name="T29" fmla="*/ 223 h 767"/>
              <a:gd name="T30" fmla="*/ 384 w 642"/>
              <a:gd name="T31" fmla="*/ 375 h 767"/>
              <a:gd name="T32" fmla="*/ 470 w 642"/>
              <a:gd name="T33" fmla="*/ 421 h 767"/>
              <a:gd name="T34" fmla="*/ 481 w 642"/>
              <a:gd name="T35" fmla="*/ 423 h 767"/>
              <a:gd name="T36" fmla="*/ 493 w 642"/>
              <a:gd name="T37" fmla="*/ 424 h 767"/>
              <a:gd name="T38" fmla="*/ 578 w 642"/>
              <a:gd name="T39" fmla="*/ 470 h 767"/>
              <a:gd name="T40" fmla="*/ 576 w 642"/>
              <a:gd name="T41" fmla="*/ 704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42" h="767">
                <a:moveTo>
                  <a:pt x="576" y="704"/>
                </a:moveTo>
                <a:cubicBezTo>
                  <a:pt x="511" y="767"/>
                  <a:pt x="407" y="766"/>
                  <a:pt x="343" y="701"/>
                </a:cubicBezTo>
                <a:cubicBezTo>
                  <a:pt x="305" y="663"/>
                  <a:pt x="290" y="610"/>
                  <a:pt x="298" y="561"/>
                </a:cubicBezTo>
                <a:cubicBezTo>
                  <a:pt x="298" y="561"/>
                  <a:pt x="298" y="561"/>
                  <a:pt x="298" y="561"/>
                </a:cubicBezTo>
                <a:cubicBezTo>
                  <a:pt x="299" y="556"/>
                  <a:pt x="301" y="552"/>
                  <a:pt x="302" y="547"/>
                </a:cubicBezTo>
                <a:cubicBezTo>
                  <a:pt x="303" y="543"/>
                  <a:pt x="304" y="539"/>
                  <a:pt x="304" y="534"/>
                </a:cubicBezTo>
                <a:cubicBezTo>
                  <a:pt x="312" y="485"/>
                  <a:pt x="297" y="432"/>
                  <a:pt x="259" y="393"/>
                </a:cubicBezTo>
                <a:cubicBezTo>
                  <a:pt x="232" y="366"/>
                  <a:pt x="197" y="349"/>
                  <a:pt x="162" y="345"/>
                </a:cubicBezTo>
                <a:cubicBezTo>
                  <a:pt x="162" y="345"/>
                  <a:pt x="162" y="345"/>
                  <a:pt x="162" y="345"/>
                </a:cubicBezTo>
                <a:cubicBezTo>
                  <a:pt x="126" y="341"/>
                  <a:pt x="91" y="325"/>
                  <a:pt x="64" y="297"/>
                </a:cubicBezTo>
                <a:cubicBezTo>
                  <a:pt x="0" y="232"/>
                  <a:pt x="2" y="128"/>
                  <a:pt x="67" y="64"/>
                </a:cubicBezTo>
                <a:cubicBezTo>
                  <a:pt x="132" y="0"/>
                  <a:pt x="236" y="1"/>
                  <a:pt x="300" y="66"/>
                </a:cubicBezTo>
                <a:cubicBezTo>
                  <a:pt x="340" y="108"/>
                  <a:pt x="355" y="165"/>
                  <a:pt x="343" y="218"/>
                </a:cubicBezTo>
                <a:cubicBezTo>
                  <a:pt x="342" y="219"/>
                  <a:pt x="342" y="220"/>
                  <a:pt x="342" y="221"/>
                </a:cubicBezTo>
                <a:cubicBezTo>
                  <a:pt x="342" y="221"/>
                  <a:pt x="342" y="222"/>
                  <a:pt x="341" y="223"/>
                </a:cubicBezTo>
                <a:cubicBezTo>
                  <a:pt x="329" y="276"/>
                  <a:pt x="344" y="333"/>
                  <a:pt x="384" y="375"/>
                </a:cubicBezTo>
                <a:cubicBezTo>
                  <a:pt x="409" y="400"/>
                  <a:pt x="438" y="415"/>
                  <a:pt x="470" y="421"/>
                </a:cubicBezTo>
                <a:cubicBezTo>
                  <a:pt x="474" y="422"/>
                  <a:pt x="477" y="423"/>
                  <a:pt x="481" y="423"/>
                </a:cubicBezTo>
                <a:cubicBezTo>
                  <a:pt x="485" y="424"/>
                  <a:pt x="489" y="424"/>
                  <a:pt x="493" y="424"/>
                </a:cubicBezTo>
                <a:cubicBezTo>
                  <a:pt x="524" y="430"/>
                  <a:pt x="554" y="446"/>
                  <a:pt x="578" y="470"/>
                </a:cubicBezTo>
                <a:cubicBezTo>
                  <a:pt x="642" y="535"/>
                  <a:pt x="641" y="640"/>
                  <a:pt x="576" y="70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5663536" y="3702380"/>
            <a:ext cx="1673225" cy="1162050"/>
          </a:xfrm>
          <a:custGeom>
            <a:avLst/>
            <a:gdLst>
              <a:gd name="T0" fmla="*/ 33 w 552"/>
              <a:gd name="T1" fmla="*/ 317 h 382"/>
              <a:gd name="T2" fmla="*/ 65 w 552"/>
              <a:gd name="T3" fmla="*/ 164 h 382"/>
              <a:gd name="T4" fmla="*/ 163 w 552"/>
              <a:gd name="T5" fmla="*/ 153 h 382"/>
              <a:gd name="T6" fmla="*/ 163 w 552"/>
              <a:gd name="T7" fmla="*/ 153 h 382"/>
              <a:gd name="T8" fmla="*/ 171 w 552"/>
              <a:gd name="T9" fmla="*/ 157 h 382"/>
              <a:gd name="T10" fmla="*/ 179 w 552"/>
              <a:gd name="T11" fmla="*/ 160 h 382"/>
              <a:gd name="T12" fmla="*/ 278 w 552"/>
              <a:gd name="T13" fmla="*/ 149 h 382"/>
              <a:gd name="T14" fmla="*/ 322 w 552"/>
              <a:gd name="T15" fmla="*/ 91 h 382"/>
              <a:gd name="T16" fmla="*/ 322 w 552"/>
              <a:gd name="T17" fmla="*/ 91 h 382"/>
              <a:gd name="T18" fmla="*/ 366 w 552"/>
              <a:gd name="T19" fmla="*/ 33 h 382"/>
              <a:gd name="T20" fmla="*/ 518 w 552"/>
              <a:gd name="T21" fmla="*/ 65 h 382"/>
              <a:gd name="T22" fmla="*/ 487 w 552"/>
              <a:gd name="T23" fmla="*/ 217 h 382"/>
              <a:gd name="T24" fmla="*/ 382 w 552"/>
              <a:gd name="T25" fmla="*/ 226 h 382"/>
              <a:gd name="T26" fmla="*/ 380 w 552"/>
              <a:gd name="T27" fmla="*/ 225 h 382"/>
              <a:gd name="T28" fmla="*/ 379 w 552"/>
              <a:gd name="T29" fmla="*/ 225 h 382"/>
              <a:gd name="T30" fmla="*/ 273 w 552"/>
              <a:gd name="T31" fmla="*/ 233 h 382"/>
              <a:gd name="T32" fmla="*/ 232 w 552"/>
              <a:gd name="T33" fmla="*/ 283 h 382"/>
              <a:gd name="T34" fmla="*/ 229 w 552"/>
              <a:gd name="T35" fmla="*/ 291 h 382"/>
              <a:gd name="T36" fmla="*/ 227 w 552"/>
              <a:gd name="T37" fmla="*/ 298 h 382"/>
              <a:gd name="T38" fmla="*/ 186 w 552"/>
              <a:gd name="T39" fmla="*/ 348 h 382"/>
              <a:gd name="T40" fmla="*/ 33 w 552"/>
              <a:gd name="T41" fmla="*/ 317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52" h="382">
                <a:moveTo>
                  <a:pt x="33" y="317"/>
                </a:moveTo>
                <a:cubicBezTo>
                  <a:pt x="0" y="266"/>
                  <a:pt x="14" y="198"/>
                  <a:pt x="65" y="164"/>
                </a:cubicBezTo>
                <a:cubicBezTo>
                  <a:pt x="95" y="145"/>
                  <a:pt x="131" y="141"/>
                  <a:pt x="163" y="153"/>
                </a:cubicBezTo>
                <a:cubicBezTo>
                  <a:pt x="163" y="153"/>
                  <a:pt x="163" y="153"/>
                  <a:pt x="163" y="153"/>
                </a:cubicBezTo>
                <a:cubicBezTo>
                  <a:pt x="166" y="154"/>
                  <a:pt x="168" y="156"/>
                  <a:pt x="171" y="157"/>
                </a:cubicBezTo>
                <a:cubicBezTo>
                  <a:pt x="174" y="158"/>
                  <a:pt x="176" y="159"/>
                  <a:pt x="179" y="160"/>
                </a:cubicBezTo>
                <a:cubicBezTo>
                  <a:pt x="211" y="172"/>
                  <a:pt x="247" y="169"/>
                  <a:pt x="278" y="149"/>
                </a:cubicBezTo>
                <a:cubicBezTo>
                  <a:pt x="299" y="135"/>
                  <a:pt x="314" y="114"/>
                  <a:pt x="322" y="91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329" y="68"/>
                  <a:pt x="344" y="48"/>
                  <a:pt x="366" y="33"/>
                </a:cubicBezTo>
                <a:cubicBezTo>
                  <a:pt x="417" y="0"/>
                  <a:pt x="485" y="14"/>
                  <a:pt x="518" y="65"/>
                </a:cubicBezTo>
                <a:cubicBezTo>
                  <a:pt x="552" y="116"/>
                  <a:pt x="538" y="184"/>
                  <a:pt x="487" y="217"/>
                </a:cubicBezTo>
                <a:cubicBezTo>
                  <a:pt x="454" y="239"/>
                  <a:pt x="415" y="241"/>
                  <a:pt x="382" y="226"/>
                </a:cubicBezTo>
                <a:cubicBezTo>
                  <a:pt x="381" y="226"/>
                  <a:pt x="381" y="226"/>
                  <a:pt x="380" y="225"/>
                </a:cubicBezTo>
                <a:cubicBezTo>
                  <a:pt x="380" y="225"/>
                  <a:pt x="379" y="225"/>
                  <a:pt x="379" y="225"/>
                </a:cubicBezTo>
                <a:cubicBezTo>
                  <a:pt x="346" y="210"/>
                  <a:pt x="306" y="212"/>
                  <a:pt x="273" y="233"/>
                </a:cubicBezTo>
                <a:cubicBezTo>
                  <a:pt x="254" y="246"/>
                  <a:pt x="240" y="264"/>
                  <a:pt x="232" y="283"/>
                </a:cubicBezTo>
                <a:cubicBezTo>
                  <a:pt x="231" y="286"/>
                  <a:pt x="230" y="288"/>
                  <a:pt x="229" y="291"/>
                </a:cubicBezTo>
                <a:cubicBezTo>
                  <a:pt x="229" y="293"/>
                  <a:pt x="228" y="296"/>
                  <a:pt x="227" y="298"/>
                </a:cubicBezTo>
                <a:cubicBezTo>
                  <a:pt x="219" y="318"/>
                  <a:pt x="205" y="336"/>
                  <a:pt x="186" y="348"/>
                </a:cubicBezTo>
                <a:cubicBezTo>
                  <a:pt x="135" y="382"/>
                  <a:pt x="67" y="368"/>
                  <a:pt x="33" y="31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4339561" y="2194255"/>
            <a:ext cx="3324226" cy="2676526"/>
            <a:chOff x="4339561" y="2194255"/>
            <a:chExt cx="3324226" cy="2676526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93699" y="2194255"/>
              <a:ext cx="1173163" cy="11763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339561" y="2711780"/>
              <a:ext cx="1033463" cy="103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6557299" y="3472193"/>
              <a:ext cx="1106488" cy="11096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5642899" y="4116718"/>
              <a:ext cx="747713" cy="7540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641930" y="2263900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1850" y="2602454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41930" y="3986631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1850" y="4325185"/>
            <a:ext cx="286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通过为合作伙伴提供“连接一切”的能力，微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信正在形成一个全新的“智慧型”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生活方式。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108452" y="2263602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08452" y="2619042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微信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由于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70184" y="3984985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170184" y="4340425"/>
            <a:ext cx="286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FZZhengHeiS-DB-GB" panose="02000000000000000000" pitchFamily="2" charset="0"/>
                <a:ea typeface="FZZhengHeiS-DB-GB" panose="02000000000000000000" pitchFamily="2" charset="0"/>
              </a:rPr>
              <a:t>通过为合作伙伴提供“连接一切”的能力，微信正在形成一个全新的“智慧型”生活方式。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56" y="4311192"/>
            <a:ext cx="383325" cy="3833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07" y="2557317"/>
            <a:ext cx="448945" cy="4489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87" y="3835361"/>
            <a:ext cx="383325" cy="3833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29" y="3045675"/>
            <a:ext cx="383325" cy="3833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71684" r="43840" b="25424"/>
          <a:stretch>
            <a:fillRect/>
          </a:stretch>
        </p:blipFill>
        <p:spPr>
          <a:xfrm>
            <a:off x="4038877" y="-76199"/>
            <a:ext cx="4114249" cy="198368"/>
          </a:xfrm>
          <a:custGeom>
            <a:avLst/>
            <a:gdLst>
              <a:gd name="connsiteX0" fmla="*/ 0 w 4114249"/>
              <a:gd name="connsiteY0" fmla="*/ 0 h 198368"/>
              <a:gd name="connsiteX1" fmla="*/ 4114249 w 4114249"/>
              <a:gd name="connsiteY1" fmla="*/ 0 h 198368"/>
              <a:gd name="connsiteX2" fmla="*/ 4072655 w 4114249"/>
              <a:gd name="connsiteY2" fmla="*/ 72366 h 198368"/>
              <a:gd name="connsiteX3" fmla="*/ 3978432 w 4114249"/>
              <a:gd name="connsiteY3" fmla="*/ 198368 h 198368"/>
              <a:gd name="connsiteX4" fmla="*/ 135816 w 4114249"/>
              <a:gd name="connsiteY4" fmla="*/ 198368 h 198368"/>
              <a:gd name="connsiteX5" fmla="*/ 41594 w 4114249"/>
              <a:gd name="connsiteY5" fmla="*/ 72366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249" h="198368">
                <a:moveTo>
                  <a:pt x="0" y="0"/>
                </a:moveTo>
                <a:lnTo>
                  <a:pt x="4114249" y="0"/>
                </a:lnTo>
                <a:lnTo>
                  <a:pt x="4072655" y="72366"/>
                </a:lnTo>
                <a:lnTo>
                  <a:pt x="3978432" y="198368"/>
                </a:lnTo>
                <a:lnTo>
                  <a:pt x="135816" y="198368"/>
                </a:lnTo>
                <a:lnTo>
                  <a:pt x="41594" y="72366"/>
                </a:lnTo>
                <a:close/>
              </a:path>
            </a:pathLst>
          </a:custGeom>
        </p:spPr>
      </p:pic>
      <p:sp>
        <p:nvSpPr>
          <p:cNvPr id="36" name="文本框 35"/>
          <p:cNvSpPr txBox="1"/>
          <p:nvPr/>
        </p:nvSpPr>
        <p:spPr>
          <a:xfrm>
            <a:off x="4557486" y="330726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输入你的标题</a:t>
            </a:r>
            <a:endParaRPr lang="zh-CN" altLang="en-US" sz="32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238625" y="119211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latin typeface="FuturaBookC" charset="-52"/>
                <a:ea typeface="微软雅黑" panose="020B0503020204020204" pitchFamily="34" charset="-122"/>
              </a:rPr>
              <a:t>YOUR ENGLISH TITLE</a:t>
            </a:r>
            <a:endParaRPr lang="zh-CN" altLang="en-US" sz="1200" dirty="0">
              <a:latin typeface="FuturaBookC" charset="-5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5471" y="1809984"/>
            <a:ext cx="2490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.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42622" y="4412071"/>
            <a:ext cx="2490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.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48972" y="1809984"/>
            <a:ext cx="2490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.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23209" y="4412071"/>
            <a:ext cx="2490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.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微信由于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2010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年</a:t>
            </a:r>
            <a:r>
              <a:rPr lang="en-US" altLang="zh-CN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10</a:t>
            </a:r>
            <a:r>
              <a:rPr lang="zh-CN" altLang="en-US" sz="1400" dirty="0" smtClean="0">
                <a:latin typeface="FZZhengHeiS-DB-GB" panose="02000000000000000000" pitchFamily="2" charset="0"/>
                <a:ea typeface="FZZhengHeiS-DB-GB" panose="02000000000000000000" pitchFamily="2" charset="0"/>
              </a:rPr>
              <a:t>月筹划启动，由腾讯广州研发中心产品团队打造</a:t>
            </a:r>
            <a:endParaRPr lang="zh-CN" altLang="en-US" sz="1400" dirty="0"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579760"/>
            <a:ext cx="2151042" cy="82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262634" y="3556224"/>
            <a:ext cx="129877" cy="1298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800266" y="3556224"/>
            <a:ext cx="129877" cy="1298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337898" y="3556224"/>
            <a:ext cx="129877" cy="1298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810591" y="3556224"/>
            <a:ext cx="129877" cy="1298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4102" y="3579760"/>
            <a:ext cx="2183327" cy="82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57309" y="3579760"/>
            <a:ext cx="2183327" cy="82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65037" y="3579760"/>
            <a:ext cx="2183327" cy="82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02694" y="3579760"/>
            <a:ext cx="2189306" cy="82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885592" y="1876669"/>
            <a:ext cx="8454962" cy="3448828"/>
            <a:chOff x="1885592" y="1876669"/>
            <a:chExt cx="8454962" cy="3448828"/>
          </a:xfrm>
          <a:solidFill>
            <a:schemeClr val="tx1"/>
          </a:solidFill>
        </p:grpSpPr>
        <p:sp>
          <p:nvSpPr>
            <p:cNvPr id="19" name="椭圆 18"/>
            <p:cNvSpPr/>
            <p:nvPr/>
          </p:nvSpPr>
          <p:spPr>
            <a:xfrm>
              <a:off x="4400179" y="1876669"/>
              <a:ext cx="930050" cy="930050"/>
            </a:xfrm>
            <a:prstGeom prst="ellipse">
              <a:avLst/>
            </a:prstGeom>
            <a:grp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FuturaBookC" charset="-5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FuturaBookC" charset="-5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885592" y="4395447"/>
              <a:ext cx="930050" cy="930050"/>
            </a:xfrm>
            <a:prstGeom prst="ellipse">
              <a:avLst/>
            </a:prstGeom>
            <a:grp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FuturaBookC" charset="-5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FuturaBookC" charset="-5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6929093" y="4374948"/>
              <a:ext cx="930050" cy="930050"/>
            </a:xfrm>
            <a:prstGeom prst="ellipse">
              <a:avLst/>
            </a:prstGeom>
            <a:grp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FuturaBookC" charset="-5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FuturaBookC" charset="-5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9410504" y="1876669"/>
              <a:ext cx="930050" cy="930050"/>
            </a:xfrm>
            <a:prstGeom prst="ellipse">
              <a:avLst/>
            </a:prstGeom>
            <a:grp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FuturaBookC" charset="-5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FuturaBookC" charset="-52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3163</Words>
  <Application>WPS 演示</Application>
  <PresentationFormat>宽屏</PresentationFormat>
  <Paragraphs>323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FZZhengHeiS-DB-GB</vt:lpstr>
      <vt:lpstr>FuturaBookC</vt:lpstr>
      <vt:lpstr>微软雅黑</vt:lpstr>
      <vt:lpstr>锐字逼格青春粗黑体简2.0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44</cp:revision>
  <dcterms:created xsi:type="dcterms:W3CDTF">2018-05-06T02:21:00Z</dcterms:created>
  <dcterms:modified xsi:type="dcterms:W3CDTF">2018-05-10T07:28:12Z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