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CDD29-3008-408B-80F6-19628782504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CC0070-EDEC-47CF-8D08-2DC4E3A6CA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CC0070-EDEC-47CF-8D08-2DC4E3A6CADB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cover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 idx="4294967295"/>
          </p:nvPr>
        </p:nvSpPr>
        <p:spPr>
          <a:xfrm>
            <a:off x="513160" y="584201"/>
            <a:ext cx="1524000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Unit 1 </a:t>
            </a:r>
          </a:p>
        </p:txBody>
      </p:sp>
      <p:sp>
        <p:nvSpPr>
          <p:cNvPr id="4099" name="文本框 3"/>
          <p:cNvSpPr txBox="1"/>
          <p:nvPr/>
        </p:nvSpPr>
        <p:spPr>
          <a:xfrm>
            <a:off x="146209" y="1645758"/>
            <a:ext cx="8891774" cy="12089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6200" b="1" dirty="0">
                <a:solidFill>
                  <a:srgbClr val="000000"/>
                </a:solidFill>
                <a:latin typeface="Times New Roman" panose="02020603050405020304" charset="0"/>
              </a:rPr>
              <a:t>The lion and a mouse</a:t>
            </a:r>
          </a:p>
        </p:txBody>
      </p:sp>
      <p:pic>
        <p:nvPicPr>
          <p:cNvPr id="2" name="图片 1" descr="u=1397571258,1688199511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209" y="3315444"/>
            <a:ext cx="4047471" cy="318612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346713" y="5718430"/>
            <a:ext cx="4797287" cy="835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53471" y="3472933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</a:rPr>
              <a:t>第二课时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/>
          <p:cNvPicPr>
            <a:picLocks noChangeAspect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>
          <a:xfrm>
            <a:off x="1240632" y="1751013"/>
            <a:ext cx="5575697" cy="3973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3233875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229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6329" y="2779713"/>
            <a:ext cx="2031206" cy="351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3" name="矩形 1"/>
          <p:cNvSpPr/>
          <p:nvPr/>
        </p:nvSpPr>
        <p:spPr>
          <a:xfrm>
            <a:off x="1777604" y="2274571"/>
            <a:ext cx="137088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charset="0"/>
              </a:rPr>
              <a:t>excited</a:t>
            </a:r>
            <a:endParaRPr lang="zh-CN" altLang="en-US" sz="3200" dirty="0">
              <a:solidFill>
                <a:srgbClr val="FFFFFF"/>
              </a:solidFill>
              <a:latin typeface="Times New Roman" panose="02020603050405020304" charset="0"/>
            </a:endParaRPr>
          </a:p>
        </p:txBody>
      </p:sp>
      <p:sp>
        <p:nvSpPr>
          <p:cNvPr id="12294" name="矩形 2"/>
          <p:cNvSpPr/>
          <p:nvPr/>
        </p:nvSpPr>
        <p:spPr>
          <a:xfrm>
            <a:off x="3252550" y="2277111"/>
            <a:ext cx="109677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charset="0"/>
              </a:rPr>
              <a:t>laugh</a:t>
            </a:r>
            <a:endParaRPr lang="zh-CN" altLang="zh-CN" sz="3200" dirty="0">
              <a:solidFill>
                <a:srgbClr val="FFFFFF"/>
              </a:solidFill>
              <a:latin typeface="Times New Roman" panose="02020603050405020304" charset="0"/>
            </a:endParaRPr>
          </a:p>
        </p:txBody>
      </p:sp>
      <p:sp>
        <p:nvSpPr>
          <p:cNvPr id="12295" name="矩形 3"/>
          <p:cNvSpPr/>
          <p:nvPr/>
        </p:nvSpPr>
        <p:spPr>
          <a:xfrm>
            <a:off x="4712732" y="2274571"/>
            <a:ext cx="118814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charset="0"/>
              </a:rPr>
              <a:t>happy</a:t>
            </a:r>
            <a:endParaRPr lang="zh-CN" altLang="zh-CN" sz="3200" dirty="0">
              <a:solidFill>
                <a:srgbClr val="FFFFFF"/>
              </a:solidFill>
              <a:latin typeface="Times New Roman" panose="02020603050405020304" charset="0"/>
            </a:endParaRPr>
          </a:p>
        </p:txBody>
      </p:sp>
      <p:sp>
        <p:nvSpPr>
          <p:cNvPr id="12296" name="矩形 4"/>
          <p:cNvSpPr/>
          <p:nvPr/>
        </p:nvSpPr>
        <p:spPr>
          <a:xfrm>
            <a:off x="1802983" y="3262949"/>
            <a:ext cx="2747868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charset="0"/>
              </a:rPr>
              <a:t>I’m going to …</a:t>
            </a:r>
            <a:endParaRPr lang="zh-CN" altLang="en-US" sz="3200" dirty="0">
              <a:solidFill>
                <a:srgbClr val="FFFFFF"/>
              </a:solidFill>
              <a:latin typeface="Times New Roman" panose="02020603050405020304" charset="0"/>
            </a:endParaRPr>
          </a:p>
        </p:txBody>
      </p:sp>
      <p:sp>
        <p:nvSpPr>
          <p:cNvPr id="12297" name="矩形 5"/>
          <p:cNvSpPr/>
          <p:nvPr/>
        </p:nvSpPr>
        <p:spPr>
          <a:xfrm>
            <a:off x="1802983" y="4291524"/>
            <a:ext cx="364773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FFFFFF"/>
                </a:solidFill>
                <a:latin typeface="Times New Roman" panose="02020603050405020304" charset="0"/>
              </a:rPr>
              <a:t>The lion asked sadly.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946797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3315" name="矩形 7"/>
          <p:cNvSpPr/>
          <p:nvPr/>
        </p:nvSpPr>
        <p:spPr>
          <a:xfrm>
            <a:off x="245746" y="1527812"/>
            <a:ext cx="2954655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看音标写单词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3316" name="矩形 8"/>
          <p:cNvSpPr/>
          <p:nvPr/>
        </p:nvSpPr>
        <p:spPr>
          <a:xfrm>
            <a:off x="409099" y="2230755"/>
            <a:ext cx="6316980" cy="3017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1.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 l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ɑ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:d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ʒ／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2.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／ʃɑ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:p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3.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str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ɒ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ŋ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4.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wi:k</a:t>
            </a:r>
            <a:r>
              <a:rPr lang="zh-CN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／</a:t>
            </a:r>
            <a:r>
              <a:rPr lang="en-US" altLang="zh-CN" sz="3200" dirty="0">
                <a:solidFill>
                  <a:srgbClr val="000000"/>
                </a:solidFill>
                <a:latin typeface="Times New Roman" panose="02020603050405020304" charset="0"/>
              </a:rPr>
              <a:t>__________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3317" name="矩形 1"/>
          <p:cNvSpPr/>
          <p:nvPr/>
        </p:nvSpPr>
        <p:spPr>
          <a:xfrm>
            <a:off x="2396728" y="2390458"/>
            <a:ext cx="107433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</a:rPr>
              <a:t>large</a:t>
            </a:r>
          </a:p>
        </p:txBody>
      </p:sp>
      <p:sp>
        <p:nvSpPr>
          <p:cNvPr id="13318" name="矩形 2"/>
          <p:cNvSpPr/>
          <p:nvPr/>
        </p:nvSpPr>
        <p:spPr>
          <a:xfrm>
            <a:off x="2272189" y="3139123"/>
            <a:ext cx="118814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</a:rPr>
              <a:t>sharp</a:t>
            </a:r>
          </a:p>
        </p:txBody>
      </p:sp>
      <p:sp>
        <p:nvSpPr>
          <p:cNvPr id="13319" name="矩形 3"/>
          <p:cNvSpPr/>
          <p:nvPr/>
        </p:nvSpPr>
        <p:spPr>
          <a:xfrm>
            <a:off x="2233136" y="3832225"/>
            <a:ext cx="1294522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</a:rPr>
              <a:t>strong</a:t>
            </a:r>
          </a:p>
        </p:txBody>
      </p:sp>
      <p:sp>
        <p:nvSpPr>
          <p:cNvPr id="13320" name="矩形 4"/>
          <p:cNvSpPr/>
          <p:nvPr/>
        </p:nvSpPr>
        <p:spPr>
          <a:xfrm>
            <a:off x="2233136" y="4563428"/>
            <a:ext cx="109677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charset="0"/>
              </a:rPr>
              <a:t>weak</a:t>
            </a:r>
          </a:p>
        </p:txBody>
      </p:sp>
      <p:pic>
        <p:nvPicPr>
          <p:cNvPr id="4" name="图片 3" descr="31D58PICVA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917" y="1256665"/>
            <a:ext cx="4971098" cy="496570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3295439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4339" name="矩形 1"/>
          <p:cNvSpPr/>
          <p:nvPr/>
        </p:nvSpPr>
        <p:spPr>
          <a:xfrm>
            <a:off x="162640" y="1233806"/>
            <a:ext cx="5262979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zh-CN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用所给词的适当形式填空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14340" name="矩形 2"/>
          <p:cNvSpPr/>
          <p:nvPr/>
        </p:nvSpPr>
        <p:spPr>
          <a:xfrm>
            <a:off x="253840" y="1868805"/>
            <a:ext cx="8890160" cy="461664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1.The boy is running__________ (quick).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2.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Ｔ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he girl is shouting__________ (happy).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3.The children are talking__________ (excited).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4.The people are laughing __________ (loud).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5.The man is reading __________ (quiet).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6.The woman is crying __________ (sad).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7.Last Sunday , I _________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（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go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）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to a shopping centre</a:t>
            </a:r>
            <a:r>
              <a:rPr lang="en-US" altLang="zh-CN" sz="2800" dirty="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14341" name="矩形 3"/>
          <p:cNvSpPr/>
          <p:nvPr/>
        </p:nvSpPr>
        <p:spPr>
          <a:xfrm>
            <a:off x="3523817" y="1962150"/>
            <a:ext cx="132279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quickly</a:t>
            </a:r>
          </a:p>
        </p:txBody>
      </p:sp>
      <p:sp>
        <p:nvSpPr>
          <p:cNvPr id="14342" name="矩形 4"/>
          <p:cNvSpPr/>
          <p:nvPr/>
        </p:nvSpPr>
        <p:spPr>
          <a:xfrm>
            <a:off x="3509292" y="2660968"/>
            <a:ext cx="134363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happily</a:t>
            </a:r>
          </a:p>
        </p:txBody>
      </p:sp>
      <p:sp>
        <p:nvSpPr>
          <p:cNvPr id="14343" name="矩形 5"/>
          <p:cNvSpPr/>
          <p:nvPr/>
        </p:nvSpPr>
        <p:spPr>
          <a:xfrm>
            <a:off x="3941489" y="3252470"/>
            <a:ext cx="1539204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excitedly</a:t>
            </a:r>
          </a:p>
        </p:txBody>
      </p:sp>
      <p:sp>
        <p:nvSpPr>
          <p:cNvPr id="14344" name="矩形 6"/>
          <p:cNvSpPr/>
          <p:nvPr/>
        </p:nvSpPr>
        <p:spPr>
          <a:xfrm>
            <a:off x="4089602" y="3908743"/>
            <a:ext cx="1143262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loudly</a:t>
            </a:r>
          </a:p>
        </p:txBody>
      </p:sp>
      <p:sp>
        <p:nvSpPr>
          <p:cNvPr id="14345" name="矩形 7"/>
          <p:cNvSpPr/>
          <p:nvPr/>
        </p:nvSpPr>
        <p:spPr>
          <a:xfrm>
            <a:off x="3524056" y="4627880"/>
            <a:ext cx="1306768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quietly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4346" name="矩形 8"/>
          <p:cNvSpPr/>
          <p:nvPr/>
        </p:nvSpPr>
        <p:spPr>
          <a:xfrm>
            <a:off x="3913152" y="5269230"/>
            <a:ext cx="982961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sadly</a:t>
            </a:r>
          </a:p>
        </p:txBody>
      </p:sp>
      <p:sp>
        <p:nvSpPr>
          <p:cNvPr id="14347" name="矩形 9"/>
          <p:cNvSpPr/>
          <p:nvPr/>
        </p:nvSpPr>
        <p:spPr>
          <a:xfrm>
            <a:off x="3199252" y="5923915"/>
            <a:ext cx="987771" cy="52322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charset="0"/>
              </a:rPr>
              <a:t>went</a:t>
            </a:r>
            <a:r>
              <a:rPr lang="en-US" altLang="zh-CN" b="1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649084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4" name="矩形 4"/>
          <p:cNvSpPr/>
          <p:nvPr/>
        </p:nvSpPr>
        <p:spPr>
          <a:xfrm>
            <a:off x="175141" y="1184824"/>
            <a:ext cx="7692952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1.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在森林里有一只狮子。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2.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狮子很生气，想要吃掉老鼠。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3.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你太幼小和懦弱了。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4.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我可以帮助你。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5.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从哪以后，狮子和老鼠成了好朋友。</a:t>
            </a:r>
          </a:p>
          <a:p>
            <a:pPr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_____________________________________</a:t>
            </a:r>
          </a:p>
        </p:txBody>
      </p:sp>
      <p:sp>
        <p:nvSpPr>
          <p:cNvPr id="15365" name="矩形 5"/>
          <p:cNvSpPr/>
          <p:nvPr/>
        </p:nvSpPr>
        <p:spPr>
          <a:xfrm>
            <a:off x="452265" y="1795348"/>
            <a:ext cx="3395481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</a:rPr>
              <a:t>There was a lion in forest.</a:t>
            </a:r>
          </a:p>
        </p:txBody>
      </p:sp>
      <p:sp>
        <p:nvSpPr>
          <p:cNvPr id="15366" name="矩形 6"/>
          <p:cNvSpPr/>
          <p:nvPr/>
        </p:nvSpPr>
        <p:spPr>
          <a:xfrm>
            <a:off x="347187" y="2929238"/>
            <a:ext cx="6195927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</a:rPr>
              <a:t>The lion was angry and wanted to eat the mouse.</a:t>
            </a:r>
          </a:p>
        </p:txBody>
      </p:sp>
      <p:sp>
        <p:nvSpPr>
          <p:cNvPr id="15367" name="矩形 7"/>
          <p:cNvSpPr/>
          <p:nvPr/>
        </p:nvSpPr>
        <p:spPr>
          <a:xfrm>
            <a:off x="538638" y="4019869"/>
            <a:ext cx="355385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</a:rPr>
              <a:t>You are so small and weak.</a:t>
            </a:r>
          </a:p>
        </p:txBody>
      </p:sp>
      <p:sp>
        <p:nvSpPr>
          <p:cNvPr id="15368" name="矩形 8"/>
          <p:cNvSpPr/>
          <p:nvPr/>
        </p:nvSpPr>
        <p:spPr>
          <a:xfrm>
            <a:off x="541287" y="5073421"/>
            <a:ext cx="2165978" cy="4616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</a:rPr>
              <a:t> I can help you .</a:t>
            </a:r>
          </a:p>
        </p:txBody>
      </p:sp>
      <p:sp>
        <p:nvSpPr>
          <p:cNvPr id="15369" name="矩形 9"/>
          <p:cNvSpPr/>
          <p:nvPr/>
        </p:nvSpPr>
        <p:spPr>
          <a:xfrm>
            <a:off x="347187" y="6126973"/>
            <a:ext cx="7935539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</a:rPr>
              <a:t>From then on, the lion and the mouse became good friends.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6" grpId="0"/>
      <p:bldP spid="15367" grpId="0"/>
      <p:bldP spid="15368" grpId="0"/>
      <p:bldP spid="1536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 idx="4294967295"/>
          </p:nvPr>
        </p:nvSpPr>
        <p:spPr>
          <a:xfrm>
            <a:off x="0" y="548322"/>
            <a:ext cx="3042489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739867" y="797560"/>
            <a:ext cx="549163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Times New Roman" panose="02020603050405020304" charset="0"/>
              </a:rPr>
              <a:t>Know the animals</a:t>
            </a:r>
          </a:p>
        </p:txBody>
      </p:sp>
      <p:pic>
        <p:nvPicPr>
          <p:cNvPr id="4" name="图片 3" descr="2531170_001330832000_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03228" y="1616710"/>
            <a:ext cx="5135526" cy="524129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308621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Introduce</a:t>
            </a:r>
          </a:p>
        </p:txBody>
      </p:sp>
      <p:sp>
        <p:nvSpPr>
          <p:cNvPr id="5123" name="矩形 1"/>
          <p:cNvSpPr/>
          <p:nvPr/>
        </p:nvSpPr>
        <p:spPr>
          <a:xfrm>
            <a:off x="3563540" y="1577975"/>
            <a:ext cx="5580460" cy="419198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Lion: I’m…and…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Animals: Here comes the lion. Run!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Lion: What are you doing here, Little Mouse?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           I’m going to…!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Mouse: Please don’t…, Lion. I can …some day.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Lion: Ha! Ha! You’re so…How can you help me?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Lion: Help! Help! Please help me.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Mouse: Don’t be…, Lion. I can help you!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Lion: …, Little Mouse! </a:t>
            </a:r>
          </a:p>
        </p:txBody>
      </p:sp>
      <p:pic>
        <p:nvPicPr>
          <p:cNvPr id="2" name="图片 1" descr="1750140737447258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1919" y="1790700"/>
            <a:ext cx="3445669" cy="397925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2"/>
          <p:cNvSpPr/>
          <p:nvPr/>
        </p:nvSpPr>
        <p:spPr>
          <a:xfrm>
            <a:off x="157783" y="1296770"/>
            <a:ext cx="3853940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excited 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ɪkˈsaɪtɪd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6148" name="矩形 3"/>
          <p:cNvSpPr/>
          <p:nvPr/>
        </p:nvSpPr>
        <p:spPr>
          <a:xfrm>
            <a:off x="28552" y="2048511"/>
            <a:ext cx="9583666" cy="332398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  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</a:rPr>
              <a:t>作形容词，意为“兴奋的”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</a:rPr>
              <a:t>。</a:t>
            </a:r>
            <a:endParaRPr lang="en-US" altLang="zh-CN" sz="20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played football excitedly after school.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放学后他很兴奋地踢足球。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用所给词的适当形式填空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          He is very ________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（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excite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）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拓展：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exciting 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形容词，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修饰物；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excited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形容词，修饰人。</a:t>
            </a:r>
            <a:endParaRPr lang="zh-CN" altLang="zh-CN" sz="2000" dirty="0">
              <a:solidFill>
                <a:srgbClr val="000000"/>
              </a:solidFill>
              <a:latin typeface="Times New Roman" panose="02020603050405020304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(1)I've got an exciting piece of work. 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我得到了一份令人兴奋的工作。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        (2)He is watching an exciting game.    </a:t>
            </a:r>
            <a:r>
              <a:rPr lang="zh-CN" altLang="zh-CN" sz="20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他正在观看一场令人兴奋的比赛。</a:t>
            </a:r>
          </a:p>
        </p:txBody>
      </p:sp>
      <p:sp>
        <p:nvSpPr>
          <p:cNvPr id="3" name="矩形 2"/>
          <p:cNvSpPr/>
          <p:nvPr/>
        </p:nvSpPr>
        <p:spPr>
          <a:xfrm>
            <a:off x="2261286" y="3254347"/>
            <a:ext cx="121860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excited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/>
          <p:nvPr/>
        </p:nvSpPr>
        <p:spPr>
          <a:xfrm>
            <a:off x="301046" y="1565791"/>
            <a:ext cx="2643672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laugh   [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lɑ:f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7172" name="矩形 2"/>
          <p:cNvSpPr/>
          <p:nvPr/>
        </p:nvSpPr>
        <p:spPr>
          <a:xfrm>
            <a:off x="232204" y="2419599"/>
            <a:ext cx="8911796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作动词，意为“大笑”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</a:rPr>
              <a:t>     固定搭配：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laugh at sb./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</a:rPr>
              <a:t>sth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.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因某人或者某事而发笑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The children laughed at the clown.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孩子们被小丑逗笑了。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汉译英：我嘲笑他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____________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拓展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）作名词，意为“笑声，笑”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Her jokes got lots of laughs.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她的笑话引起了阵阵笑声。</a:t>
            </a:r>
          </a:p>
        </p:txBody>
      </p:sp>
      <p:pic>
        <p:nvPicPr>
          <p:cNvPr id="2" name="图片 1" descr="583daabee99c6366_jpeg!600x600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315200" y="1741884"/>
            <a:ext cx="1448623" cy="163703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966734" y="4048859"/>
            <a:ext cx="19768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I laugh at him.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/>
          <p:cNvSpPr>
            <a:spLocks noGrp="1"/>
          </p:cNvSpPr>
          <p:nvPr>
            <p:ph type="title" idx="4294967295"/>
          </p:nvPr>
        </p:nvSpPr>
        <p:spPr>
          <a:xfrm>
            <a:off x="520304" y="558800"/>
            <a:ext cx="1544240" cy="51435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矩形 1"/>
          <p:cNvSpPr/>
          <p:nvPr/>
        </p:nvSpPr>
        <p:spPr>
          <a:xfrm>
            <a:off x="244241" y="1357113"/>
            <a:ext cx="3313728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happy   [ˈ</a:t>
            </a:r>
            <a:r>
              <a:rPr lang="en-US" altLang="zh-CN" sz="3600" b="1" dirty="0" err="1">
                <a:solidFill>
                  <a:srgbClr val="000000"/>
                </a:solidFill>
                <a:latin typeface="Times New Roman" panose="02020603050405020304" charset="0"/>
              </a:rPr>
              <a:t>hæpi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] </a:t>
            </a:r>
            <a:endParaRPr lang="zh-CN" altLang="zh-CN" sz="3600" b="1" dirty="0">
              <a:solidFill>
                <a:srgbClr val="000000"/>
              </a:solidFill>
              <a:latin typeface="Times New Roman" panose="02020603050405020304" charset="0"/>
            </a:endParaRPr>
          </a:p>
        </p:txBody>
      </p:sp>
      <p:sp>
        <p:nvSpPr>
          <p:cNvPr id="8196" name="矩形 2"/>
          <p:cNvSpPr/>
          <p:nvPr/>
        </p:nvSpPr>
        <p:spPr>
          <a:xfrm>
            <a:off x="244241" y="2003443"/>
            <a:ext cx="8729638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作形容词，意为“快乐的，高兴的”。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</a:rPr>
              <a:t>固定搭配：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be happy to do sth.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意为“高兴做某事”。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: He is happy to see us again.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单项选择：（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I’m happy ______ have a birthday party.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              A. to          B. for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拓展：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1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）表示祝愿某人快乐。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         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Happy Birthday to you.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祝你生日快乐。</a:t>
            </a:r>
          </a:p>
        </p:txBody>
      </p:sp>
      <p:pic>
        <p:nvPicPr>
          <p:cNvPr id="2" name="图片 1" descr="013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313240" y="4869315"/>
            <a:ext cx="1585712" cy="182520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290530" y="3502699"/>
            <a:ext cx="44435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标题 1"/>
          <p:cNvSpPr>
            <a:spLocks noGrp="1"/>
          </p:cNvSpPr>
          <p:nvPr>
            <p:ph type="title" idx="4294967295"/>
          </p:nvPr>
        </p:nvSpPr>
        <p:spPr>
          <a:xfrm>
            <a:off x="177404" y="574675"/>
            <a:ext cx="2852875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9219" name="矩形 1"/>
          <p:cNvSpPr/>
          <p:nvPr/>
        </p:nvSpPr>
        <p:spPr>
          <a:xfrm>
            <a:off x="177404" y="1283299"/>
            <a:ext cx="3300904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charset="0"/>
              </a:rPr>
              <a:t>I’m going to …</a:t>
            </a:r>
          </a:p>
        </p:txBody>
      </p:sp>
      <p:sp>
        <p:nvSpPr>
          <p:cNvPr id="9220" name="矩形 2"/>
          <p:cNvSpPr/>
          <p:nvPr/>
        </p:nvSpPr>
        <p:spPr>
          <a:xfrm>
            <a:off x="256349" y="2082365"/>
            <a:ext cx="8350091" cy="445884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将来时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句型结构为：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be going to do sth.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</a:rPr>
              <a:t>表示将要干某事。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将来时强调的是将来发生的事情，它的时间状语有：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tomorrow, soon,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等。</a:t>
            </a:r>
            <a:endParaRPr lang="zh-CN" altLang="zh-CN" sz="2400" dirty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</a:t>
            </a: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I’m going to Beijing.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我即将去北京。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小练习：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单项选择：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（ ）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He is going to______ football after class.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A: play   B: plays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【点译】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  be going to</a:t>
            </a:r>
            <a:r>
              <a:rPr lang="zh-CN" altLang="zh-CN" sz="24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后接动词原形。</a:t>
            </a:r>
          </a:p>
        </p:txBody>
      </p:sp>
      <p:pic>
        <p:nvPicPr>
          <p:cNvPr id="2" name="图片 1" descr="076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19507" y="4827389"/>
            <a:ext cx="1924493" cy="20306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15243" y="4857649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/>
          <p:cNvSpPr>
            <a:spLocks noGrp="1"/>
          </p:cNvSpPr>
          <p:nvPr>
            <p:ph type="title" idx="4294967295"/>
          </p:nvPr>
        </p:nvSpPr>
        <p:spPr>
          <a:xfrm>
            <a:off x="177404" y="574675"/>
            <a:ext cx="2746549" cy="48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3" name="矩形 1"/>
          <p:cNvSpPr/>
          <p:nvPr/>
        </p:nvSpPr>
        <p:spPr>
          <a:xfrm>
            <a:off x="177404" y="1514877"/>
            <a:ext cx="7173567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600" b="1" dirty="0">
                <a:solidFill>
                  <a:srgbClr val="000000"/>
                </a:solidFill>
              </a:rPr>
              <a:t>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charset="0"/>
              </a:rPr>
              <a:t>The lion asked sadly.</a:t>
            </a:r>
            <a:r>
              <a:rPr lang="zh-CN" altLang="zh-CN" sz="3200" b="1" dirty="0">
                <a:solidFill>
                  <a:srgbClr val="000000"/>
                </a:solidFill>
                <a:latin typeface="Times New Roman" panose="02020603050405020304" charset="0"/>
              </a:rPr>
              <a:t>狮子很伤心的问。</a:t>
            </a:r>
          </a:p>
        </p:txBody>
      </p:sp>
      <p:sp>
        <p:nvSpPr>
          <p:cNvPr id="10244" name="矩形 2"/>
          <p:cNvSpPr/>
          <p:nvPr/>
        </p:nvSpPr>
        <p:spPr>
          <a:xfrm>
            <a:off x="177404" y="2195196"/>
            <a:ext cx="9167894" cy="3947234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</a:rPr>
              <a:t>作动词，意为“问”。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asked me sadly.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他伤心的问我。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小练习：</a:t>
            </a:r>
            <a:r>
              <a:rPr lang="zh-CN" altLang="zh-CN" sz="23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所给词的适当形式填空：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is ______(ask) me some questions.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拓展：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ask sb. for sth.  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向某人要某物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came and asked me for his bike.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他来向我要他的自行车。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ask sb. to do sth.   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要求某人做某事。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 err="1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eg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He is asking me to go with.</a:t>
            </a:r>
            <a:r>
              <a:rPr lang="zh-CN" altLang="zh-CN" sz="2400" dirty="0">
                <a:solidFill>
                  <a:srgbClr val="000000"/>
                </a:solidFill>
                <a:latin typeface="Times New Roman" panose="02020603050405020304" charset="0"/>
                <a:sym typeface="+mn-ea"/>
              </a:rPr>
              <a:t>他要求我和他一起去。</a:t>
            </a:r>
          </a:p>
        </p:txBody>
      </p:sp>
      <p:sp>
        <p:nvSpPr>
          <p:cNvPr id="3" name="矩形 2"/>
          <p:cNvSpPr/>
          <p:nvPr/>
        </p:nvSpPr>
        <p:spPr>
          <a:xfrm>
            <a:off x="5254038" y="3150475"/>
            <a:ext cx="1120820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asking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2819205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/>
          <p:nvPr/>
        </p:nvSpPr>
        <p:spPr>
          <a:xfrm>
            <a:off x="390966" y="1331864"/>
            <a:ext cx="7304723" cy="526297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The lion asked sadly.           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狮子很伤心的问。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The lion laughed loudly.       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</a:t>
            </a: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狮子大声的笑。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The mouse said quietly.         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老鼠安静的说。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The mouse said happily.           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老鼠开心的说。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863412" y="1592104"/>
            <a:ext cx="3697796" cy="466613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>
            <a:spLocks noGrp="1"/>
          </p:cNvSpPr>
          <p:nvPr>
            <p:ph type="title" idx="4294967295"/>
          </p:nvPr>
        </p:nvSpPr>
        <p:spPr>
          <a:xfrm>
            <a:off x="253604" y="584201"/>
            <a:ext cx="3670324" cy="4984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eaLnBrk="1" hangingPunct="1"/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1267" name="矩形 1"/>
          <p:cNvSpPr/>
          <p:nvPr/>
        </p:nvSpPr>
        <p:spPr>
          <a:xfrm>
            <a:off x="616912" y="1225689"/>
            <a:ext cx="7304723" cy="563904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He’s a happy boy.                 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他是一个开心的男孩。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He laughs happily.                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他开心的笑着。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Here comes the lion.                 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狮子来了。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What are you doing here, Little Mouse? 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你正在这儿干什么，小老鼠？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charset="0"/>
              </a:rPr>
              <a:t>How can you help me?              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  </a:t>
            </a:r>
          </a:p>
          <a:p>
            <a:pPr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Times New Roman" panose="02020603050405020304" charset="0"/>
              </a:rPr>
              <a:t>你能怎么样帮我？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4911539" y="1869141"/>
            <a:ext cx="3697796" cy="4666130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Microsoft Office PowerPoint</Application>
  <PresentationFormat>全屏显示(4:3)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Times New Roman</vt:lpstr>
      <vt:lpstr>WWW.2PPT.COM
</vt:lpstr>
      <vt:lpstr>Unit 1 </vt:lpstr>
      <vt:lpstr>Introduce</vt:lpstr>
      <vt:lpstr>Words</vt:lpstr>
      <vt:lpstr>Words</vt:lpstr>
      <vt:lpstr>Words</vt:lpstr>
      <vt:lpstr>Expressions</vt:lpstr>
      <vt:lpstr>Expressions</vt:lpstr>
      <vt:lpstr>Dialogue</vt:lpstr>
      <vt:lpstr>Dialogue</vt:lpstr>
      <vt:lpstr>Summary</vt:lpstr>
      <vt:lpstr>Exercise</vt:lpstr>
      <vt:lpstr>Exercise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2019-03-16T03:25:00Z</dcterms:created>
  <dcterms:modified xsi:type="dcterms:W3CDTF">2023-01-16T18:11:16Z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E4E660BD78D84DD8A5B79E2CEF2268C5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