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81" r:id="rId4"/>
    <p:sldId id="372" r:id="rId5"/>
    <p:sldId id="382" r:id="rId6"/>
    <p:sldId id="383" r:id="rId7"/>
    <p:sldId id="392" r:id="rId8"/>
    <p:sldId id="384" r:id="rId9"/>
    <p:sldId id="385" r:id="rId10"/>
    <p:sldId id="386" r:id="rId11"/>
    <p:sldId id="387" r:id="rId12"/>
    <p:sldId id="391" r:id="rId13"/>
    <p:sldId id="388" r:id="rId14"/>
    <p:sldId id="389" r:id="rId15"/>
    <p:sldId id="390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95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75" y="81240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709" y="92712"/>
            <a:ext cx="1461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emf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76240"/>
            <a:ext cx="486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62570" y="1428742"/>
            <a:ext cx="3671518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的认识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448819" y="484533"/>
            <a:ext cx="3370153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认识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以内的数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070052" y="433771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867" y="2216153"/>
            <a:ext cx="854868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 rot="5400000">
            <a:off x="792165" y="2552703"/>
            <a:ext cx="711200" cy="152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8" y="2230442"/>
            <a:ext cx="4048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350" y="2255843"/>
            <a:ext cx="4270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2"/>
          <p:cNvGrpSpPr/>
          <p:nvPr/>
        </p:nvGrpSpPr>
        <p:grpSpPr bwMode="auto">
          <a:xfrm>
            <a:off x="3157538" y="2274893"/>
            <a:ext cx="347662" cy="688975"/>
            <a:chOff x="6343624" y="1643054"/>
            <a:chExt cx="347728" cy="599671"/>
          </a:xfrm>
        </p:grpSpPr>
        <p:cxnSp>
          <p:nvCxnSpPr>
            <p:cNvPr id="10" name="直接连接符 9"/>
            <p:cNvCxnSpPr/>
            <p:nvPr/>
          </p:nvCxnSpPr>
          <p:spPr>
            <a:xfrm rot="5400000">
              <a:off x="6227323" y="1768881"/>
              <a:ext cx="399320" cy="1476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6343624" y="2025793"/>
              <a:ext cx="347728" cy="41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6310884" y="1895600"/>
              <a:ext cx="508477" cy="1857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2392" y="2268541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10100" y="2274893"/>
            <a:ext cx="357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4" y="2271718"/>
            <a:ext cx="36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69013" y="2271717"/>
            <a:ext cx="34131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96088" y="2270128"/>
            <a:ext cx="349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10463" y="2270128"/>
            <a:ext cx="749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7650" y="2263778"/>
            <a:ext cx="381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57294" y="928678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，再从大到小读一读。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2"/>
            <a:ext cx="77835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14375" y="2895602"/>
            <a:ext cx="6858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只小鸭。</a:t>
            </a: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5572132" y="2812325"/>
            <a:ext cx="2500330" cy="830997"/>
            <a:chOff x="6942374" y="-1797380"/>
            <a:chExt cx="3320124" cy="830427"/>
          </a:xfrm>
          <a:solidFill>
            <a:srgbClr val="FFFFCC"/>
          </a:solidFill>
          <a:effectLst/>
        </p:grpSpPr>
        <p:sp>
          <p:nvSpPr>
            <p:cNvPr id="11" name="圆角矩形标注 10"/>
            <p:cNvSpPr/>
            <p:nvPr/>
          </p:nvSpPr>
          <p:spPr>
            <a:xfrm>
              <a:off x="6942374" y="-1752232"/>
              <a:ext cx="3225262" cy="785279"/>
            </a:xfrm>
            <a:prstGeom prst="wedgeRoundRectCallout">
              <a:avLst>
                <a:gd name="adj1" fmla="val 40519"/>
                <a:gd name="adj2" fmla="val 75485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037236" y="-1797380"/>
              <a:ext cx="3225262" cy="830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从左数起，哪几只小鸭戴帽子？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0253" y="292894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10</a:t>
            </a:r>
            <a:endParaRPr lang="zh-CN" altLang="en-US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7294" y="9286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600" y="3857634"/>
            <a:ext cx="7415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从左数起，第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只和第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只小鸭戴帽子。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2"/>
            <a:ext cx="77835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14375" y="2895602"/>
            <a:ext cx="6858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只小鸭。</a:t>
            </a: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5572132" y="2812325"/>
            <a:ext cx="2500330" cy="830997"/>
            <a:chOff x="6942374" y="-1797380"/>
            <a:chExt cx="3320124" cy="830427"/>
          </a:xfrm>
          <a:solidFill>
            <a:srgbClr val="FFFFCC"/>
          </a:solidFill>
          <a:effectLst/>
        </p:grpSpPr>
        <p:sp>
          <p:nvSpPr>
            <p:cNvPr id="11" name="圆角矩形标注 10"/>
            <p:cNvSpPr/>
            <p:nvPr/>
          </p:nvSpPr>
          <p:spPr>
            <a:xfrm>
              <a:off x="6942374" y="-1752232"/>
              <a:ext cx="3225262" cy="785279"/>
            </a:xfrm>
            <a:prstGeom prst="wedgeRoundRectCallout">
              <a:avLst>
                <a:gd name="adj1" fmla="val 40519"/>
                <a:gd name="adj2" fmla="val 75485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037236" y="-1797380"/>
              <a:ext cx="3225262" cy="830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从右数起，哪几只小鸭戴帽子？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0253" y="292894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10</a:t>
            </a:r>
            <a:endParaRPr lang="zh-CN" altLang="en-US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7294" y="9286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600" y="3857634"/>
            <a:ext cx="7544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从右边数起，第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只、第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只和第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只小鸭戴帽子。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714376" y="1909770"/>
            <a:ext cx="1268433" cy="461665"/>
            <a:chOff x="713661" y="1571618"/>
            <a:chExt cx="1269120" cy="461366"/>
          </a:xfrm>
        </p:grpSpPr>
        <p:grpSp>
          <p:nvGrpSpPr>
            <p:cNvPr id="3" name="组合 8"/>
            <p:cNvGrpSpPr/>
            <p:nvPr/>
          </p:nvGrpSpPr>
          <p:grpSpPr bwMode="auto">
            <a:xfrm>
              <a:off x="713661" y="1571618"/>
              <a:ext cx="1269120" cy="461366"/>
              <a:chOff x="713661" y="2571750"/>
              <a:chExt cx="1269120" cy="461366"/>
            </a:xfrm>
          </p:grpSpPr>
          <p:sp>
            <p:nvSpPr>
              <p:cNvPr id="11304" name="矩形 5"/>
              <p:cNvSpPr>
                <a:spLocks noChangeArrowheads="1"/>
              </p:cNvSpPr>
              <p:nvPr/>
            </p:nvSpPr>
            <p:spPr bwMode="auto">
              <a:xfrm>
                <a:off x="713661" y="2571750"/>
                <a:ext cx="672549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10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05" name="矩形 6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7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30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1"/>
          <p:cNvGrpSpPr/>
          <p:nvPr/>
        </p:nvGrpSpPr>
        <p:grpSpPr bwMode="auto">
          <a:xfrm>
            <a:off x="3500442" y="1909766"/>
            <a:ext cx="1277699" cy="461667"/>
            <a:chOff x="858226" y="1571617"/>
            <a:chExt cx="1278614" cy="461369"/>
          </a:xfrm>
        </p:grpSpPr>
        <p:grpSp>
          <p:nvGrpSpPr>
            <p:cNvPr id="5" name="组合 8"/>
            <p:cNvGrpSpPr/>
            <p:nvPr/>
          </p:nvGrpSpPr>
          <p:grpSpPr bwMode="auto">
            <a:xfrm>
              <a:off x="858226" y="1571617"/>
              <a:ext cx="1278614" cy="461369"/>
              <a:chOff x="858226" y="2571749"/>
              <a:chExt cx="1278614" cy="461369"/>
            </a:xfrm>
          </p:grpSpPr>
          <p:sp>
            <p:nvSpPr>
              <p:cNvPr id="11300" name="矩形 1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96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01" name="矩形 15"/>
              <p:cNvSpPr>
                <a:spLocks noChangeArrowheads="1"/>
              </p:cNvSpPr>
              <p:nvPr/>
            </p:nvSpPr>
            <p:spPr bwMode="auto">
              <a:xfrm>
                <a:off x="1644044" y="2571749"/>
                <a:ext cx="492796" cy="461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10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99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16"/>
          <p:cNvGrpSpPr/>
          <p:nvPr/>
        </p:nvGrpSpPr>
        <p:grpSpPr bwMode="auto">
          <a:xfrm>
            <a:off x="6430967" y="1876435"/>
            <a:ext cx="1123963" cy="461665"/>
            <a:chOff x="858226" y="1571618"/>
            <a:chExt cx="1124548" cy="461368"/>
          </a:xfrm>
        </p:grpSpPr>
        <p:grpSp>
          <p:nvGrpSpPr>
            <p:cNvPr id="7" name="组合 8"/>
            <p:cNvGrpSpPr/>
            <p:nvPr/>
          </p:nvGrpSpPr>
          <p:grpSpPr bwMode="auto">
            <a:xfrm>
              <a:off x="858226" y="1571618"/>
              <a:ext cx="1124548" cy="461368"/>
              <a:chOff x="858226" y="2571750"/>
              <a:chExt cx="1124548" cy="461368"/>
            </a:xfrm>
          </p:grpSpPr>
          <p:sp>
            <p:nvSpPr>
              <p:cNvPr id="11296" name="矩形 19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97" name="矩形 20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95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6650" y="1855794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 rot="10800000">
            <a:off x="6689856" y="1844387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857250" y="2684470"/>
            <a:ext cx="1123964" cy="461665"/>
            <a:chOff x="858226" y="1571618"/>
            <a:chExt cx="1124548" cy="461366"/>
          </a:xfrm>
        </p:grpSpPr>
        <p:grpSp>
          <p:nvGrpSpPr>
            <p:cNvPr id="10" name="组合 8"/>
            <p:cNvGrpSpPr/>
            <p:nvPr/>
          </p:nvGrpSpPr>
          <p:grpSpPr bwMode="auto">
            <a:xfrm>
              <a:off x="858226" y="1571618"/>
              <a:ext cx="1124548" cy="461366"/>
              <a:chOff x="858226" y="2571750"/>
              <a:chExt cx="1124548" cy="461366"/>
            </a:xfrm>
          </p:grpSpPr>
          <p:sp>
            <p:nvSpPr>
              <p:cNvPr id="11292" name="矩形 5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93" name="矩形 6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91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组合 11"/>
          <p:cNvGrpSpPr/>
          <p:nvPr/>
        </p:nvGrpSpPr>
        <p:grpSpPr bwMode="auto">
          <a:xfrm>
            <a:off x="3500442" y="2684470"/>
            <a:ext cx="1123963" cy="461665"/>
            <a:chOff x="858226" y="1571618"/>
            <a:chExt cx="1124548" cy="461366"/>
          </a:xfrm>
        </p:grpSpPr>
        <p:grpSp>
          <p:nvGrpSpPr>
            <p:cNvPr id="12" name="组合 8"/>
            <p:cNvGrpSpPr/>
            <p:nvPr/>
          </p:nvGrpSpPr>
          <p:grpSpPr bwMode="auto">
            <a:xfrm>
              <a:off x="858226" y="1571618"/>
              <a:ext cx="1124548" cy="461366"/>
              <a:chOff x="858226" y="2571750"/>
              <a:chExt cx="1124548" cy="461366"/>
            </a:xfrm>
          </p:grpSpPr>
          <p:sp>
            <p:nvSpPr>
              <p:cNvPr id="11288" name="矩形 1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89" name="矩形 15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87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6"/>
          <p:cNvGrpSpPr/>
          <p:nvPr/>
        </p:nvGrpSpPr>
        <p:grpSpPr bwMode="auto">
          <a:xfrm>
            <a:off x="6464300" y="2630494"/>
            <a:ext cx="1123964" cy="461665"/>
            <a:chOff x="858226" y="1571618"/>
            <a:chExt cx="1124548" cy="461366"/>
          </a:xfrm>
        </p:grpSpPr>
        <p:grpSp>
          <p:nvGrpSpPr>
            <p:cNvPr id="14" name="组合 8"/>
            <p:cNvGrpSpPr/>
            <p:nvPr/>
          </p:nvGrpSpPr>
          <p:grpSpPr bwMode="auto">
            <a:xfrm>
              <a:off x="858226" y="1571618"/>
              <a:ext cx="1124548" cy="461366"/>
              <a:chOff x="858226" y="2571750"/>
              <a:chExt cx="1124548" cy="461366"/>
            </a:xfrm>
          </p:grpSpPr>
          <p:sp>
            <p:nvSpPr>
              <p:cNvPr id="11284" name="矩形 19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285" name="矩形 20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38730" cy="4613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</a:t>
                </a: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28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2976" y="1571618"/>
              <a:ext cx="500066" cy="4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矩形 7"/>
          <p:cNvSpPr>
            <a:spLocks noChangeArrowheads="1"/>
          </p:cNvSpPr>
          <p:nvPr/>
        </p:nvSpPr>
        <p:spPr bwMode="auto">
          <a:xfrm>
            <a:off x="3781425" y="2630494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1082675" y="2613032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672263" y="2565407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3709988" y="1844676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357290" y="928678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dirty="0">
                <a:solidFill>
                  <a:srgbClr val="33CC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里填“＞”“＜”或“＝”。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  <p:bldP spid="53" grpId="0"/>
      <p:bldP spid="54" grpId="0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28750"/>
            <a:ext cx="7448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"/>
          <p:cNvGrpSpPr/>
          <p:nvPr/>
        </p:nvGrpSpPr>
        <p:grpSpPr bwMode="auto">
          <a:xfrm>
            <a:off x="500067" y="2928944"/>
            <a:ext cx="1774825" cy="571500"/>
            <a:chOff x="500034" y="2214560"/>
            <a:chExt cx="1774321" cy="571504"/>
          </a:xfrm>
        </p:grpSpPr>
        <p:sp>
          <p:nvSpPr>
            <p:cNvPr id="12304" name="矩形 3"/>
            <p:cNvSpPr>
              <a:spLocks noChangeArrowheads="1"/>
            </p:cNvSpPr>
            <p:nvPr/>
          </p:nvSpPr>
          <p:spPr bwMode="auto">
            <a:xfrm>
              <a:off x="500034" y="2285999"/>
              <a:ext cx="1578830" cy="4616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305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2214560"/>
              <a:ext cx="20268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7"/>
          <p:cNvGrpSpPr/>
          <p:nvPr/>
        </p:nvGrpSpPr>
        <p:grpSpPr bwMode="auto">
          <a:xfrm>
            <a:off x="3011492" y="2928944"/>
            <a:ext cx="1774825" cy="571500"/>
            <a:chOff x="500034" y="2214560"/>
            <a:chExt cx="1774321" cy="571504"/>
          </a:xfrm>
        </p:grpSpPr>
        <p:sp>
          <p:nvSpPr>
            <p:cNvPr id="12302" name="矩形 8"/>
            <p:cNvSpPr>
              <a:spLocks noChangeArrowheads="1"/>
            </p:cNvSpPr>
            <p:nvPr/>
          </p:nvSpPr>
          <p:spPr bwMode="auto">
            <a:xfrm>
              <a:off x="500034" y="2285999"/>
              <a:ext cx="1578830" cy="4616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根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30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2214560"/>
              <a:ext cx="20268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6"/>
          <p:cNvGrpSpPr/>
          <p:nvPr/>
        </p:nvGrpSpPr>
        <p:grpSpPr bwMode="auto">
          <a:xfrm>
            <a:off x="6440492" y="2928944"/>
            <a:ext cx="1774825" cy="571500"/>
            <a:chOff x="500034" y="2214560"/>
            <a:chExt cx="1774321" cy="571504"/>
          </a:xfrm>
        </p:grpSpPr>
        <p:sp>
          <p:nvSpPr>
            <p:cNvPr id="12300" name="矩形 17"/>
            <p:cNvSpPr>
              <a:spLocks noChangeArrowheads="1"/>
            </p:cNvSpPr>
            <p:nvPr/>
          </p:nvSpPr>
          <p:spPr bwMode="auto">
            <a:xfrm>
              <a:off x="500034" y="2285999"/>
              <a:ext cx="1578830" cy="4616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根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301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71670" y="2214560"/>
              <a:ext cx="202685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28688" y="2928942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502025" y="2928942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86567" y="2928942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32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57294" y="9286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00163"/>
            <a:ext cx="75072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/>
          <p:nvPr/>
        </p:nvGrpSpPr>
        <p:grpSpPr bwMode="auto">
          <a:xfrm>
            <a:off x="571504" y="2905133"/>
            <a:ext cx="7858125" cy="881462"/>
            <a:chOff x="571472" y="2214560"/>
            <a:chExt cx="7858180" cy="881941"/>
          </a:xfrm>
        </p:grpSpPr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43042" y="2214560"/>
              <a:ext cx="500066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9"/>
            <p:cNvGrpSpPr/>
            <p:nvPr/>
          </p:nvGrpSpPr>
          <p:grpSpPr bwMode="auto">
            <a:xfrm>
              <a:off x="571472" y="2214560"/>
              <a:ext cx="7858180" cy="881941"/>
              <a:chOff x="857224" y="2857502"/>
              <a:chExt cx="7858180" cy="881941"/>
            </a:xfrm>
          </p:grpSpPr>
          <p:sp>
            <p:nvSpPr>
              <p:cNvPr id="13323" name="矩形 5"/>
              <p:cNvSpPr>
                <a:spLocks noChangeArrowheads="1"/>
              </p:cNvSpPr>
              <p:nvPr/>
            </p:nvSpPr>
            <p:spPr bwMode="auto">
              <a:xfrm>
                <a:off x="1428728" y="3000378"/>
                <a:ext cx="7286676" cy="7390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比     少</a:t>
                </a:r>
                <a:r>
                  <a:rPr lang="zh-CN" altLang="en-US" sz="2400" b="1" dirty="0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个，  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     多</a:t>
                </a:r>
                <a:r>
                  <a:rPr lang="zh-CN" altLang="en-US" sz="2400" b="1" dirty="0">
                    <a:solidFill>
                      <a:srgbClr val="FF3399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   ）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13324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857224" y="2857502"/>
                <a:ext cx="571504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500562" y="2857502"/>
                <a:ext cx="500066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429256" y="2857502"/>
                <a:ext cx="571504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01963" y="2928942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500813" y="2928942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7294" y="9286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290" y="2000246"/>
            <a:ext cx="6286544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我们今天一起认识了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并学会了书写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从教材课后习题中选取；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从课时练中选取。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4714876" y="642926"/>
            <a:ext cx="3071834" cy="461645"/>
          </a:xfrm>
          <a:prstGeom prst="wedgeRoundRectCallout">
            <a:avLst>
              <a:gd name="adj1" fmla="val 36588"/>
              <a:gd name="adj2" fmla="val 77917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我国有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个民族！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072330" y="1285868"/>
            <a:ext cx="882898" cy="1265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8" y="1285868"/>
            <a:ext cx="6683375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4" y="642940"/>
            <a:ext cx="4714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92" y="3143250"/>
            <a:ext cx="84296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19792" y="3157538"/>
            <a:ext cx="644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3878" y="3157538"/>
            <a:ext cx="646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20029" y="3157538"/>
            <a:ext cx="644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14"/>
          <p:cNvSpPr txBox="1"/>
          <p:nvPr/>
        </p:nvSpPr>
        <p:spPr>
          <a:xfrm>
            <a:off x="611560" y="43842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1099"/>
            <a:ext cx="366860" cy="45633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57256" y="3786198"/>
            <a:ext cx="6500826" cy="1214446"/>
            <a:chOff x="0" y="3786196"/>
            <a:chExt cx="6500826" cy="1214446"/>
          </a:xfrm>
        </p:grpSpPr>
        <p:pic>
          <p:nvPicPr>
            <p:cNvPr id="13" name="Picture 2" descr="C:\Users\user\Desktop\课件专用人物图\课件专用人物图\44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786196"/>
              <a:ext cx="1520068" cy="1214446"/>
            </a:xfrm>
            <a:prstGeom prst="rect">
              <a:avLst/>
            </a:prstGeom>
            <a:noFill/>
          </p:spPr>
        </p:pic>
        <p:sp>
          <p:nvSpPr>
            <p:cNvPr id="14" name="椭圆形标注 13"/>
            <p:cNvSpPr/>
            <p:nvPr/>
          </p:nvSpPr>
          <p:spPr>
            <a:xfrm>
              <a:off x="1142976" y="3786196"/>
              <a:ext cx="5357850" cy="1000132"/>
            </a:xfrm>
            <a:prstGeom prst="wedgeEllipseCallout">
              <a:avLst>
                <a:gd name="adj1" fmla="val -53433"/>
                <a:gd name="adj2" fmla="val 196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”像油条加鸡蛋。“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”占两格，左边一格写“</a:t>
              </a:r>
              <a:r>
                <a:rPr 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”。右边一格画一个碰上、下、左、右四边的椭圆。</a:t>
              </a:r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42" y="1785932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请你按从小到大的顺序读一读！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770535"/>
            <a:ext cx="6901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在这些数中，最大的数是（    ），最小的数是（    ）；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相邻的数是（    ）和（    ）。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8077" y="264319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629919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214694"/>
            <a:ext cx="39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52" y="3214694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4" y="857239"/>
            <a:ext cx="620553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1857356" y="3286132"/>
            <a:ext cx="3143274" cy="500065"/>
            <a:chOff x="6380325" y="-1752232"/>
            <a:chExt cx="3334354" cy="499723"/>
          </a:xfrm>
          <a:solidFill>
            <a:srgbClr val="FFFFCC"/>
          </a:solidFill>
          <a:effectLst/>
        </p:grpSpPr>
        <p:sp>
          <p:nvSpPr>
            <p:cNvPr id="14" name="圆角矩形标注 13"/>
            <p:cNvSpPr/>
            <p:nvPr/>
          </p:nvSpPr>
          <p:spPr>
            <a:xfrm>
              <a:off x="6380325" y="-1752232"/>
              <a:ext cx="3246605" cy="499723"/>
            </a:xfrm>
            <a:prstGeom prst="wedgeRoundRectCallout">
              <a:avLst>
                <a:gd name="adj1" fmla="val -55777"/>
                <a:gd name="adj2" fmla="val 37704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468074" y="-1752232"/>
              <a:ext cx="3246605" cy="461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数出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根，捆成一捆。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7" y="1643056"/>
            <a:ext cx="5572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1643056"/>
            <a:ext cx="2192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7290" y="92867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61" y="1285877"/>
            <a:ext cx="5643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5466" y="2836871"/>
            <a:ext cx="665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7294" y="9286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57224" y="2928942"/>
            <a:ext cx="2428892" cy="571504"/>
          </a:xfrm>
          <a:prstGeom prst="wedgeEllipseCallout">
            <a:avLst>
              <a:gd name="adj1" fmla="val -3077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你是怎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样数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的？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71736" y="3714759"/>
            <a:ext cx="5643602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个地数：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71736" y="4214824"/>
            <a:ext cx="3714776" cy="285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个地数：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14439"/>
            <a:ext cx="1938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48147" y="2768600"/>
            <a:ext cx="6699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7294" y="92867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857224" y="2928942"/>
            <a:ext cx="2428892" cy="571504"/>
          </a:xfrm>
          <a:prstGeom prst="wedgeEllipseCallout">
            <a:avLst>
              <a:gd name="adj1" fmla="val -3077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你是怎样数的？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71736" y="3714759"/>
            <a:ext cx="5643602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个地数：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71736" y="4214824"/>
            <a:ext cx="2571768" cy="2857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个地数：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9" y="1492252"/>
            <a:ext cx="67151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146304" y="1722431"/>
            <a:ext cx="428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319467" y="1725606"/>
            <a:ext cx="428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890967" y="1735131"/>
            <a:ext cx="428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000629" y="1744656"/>
            <a:ext cx="428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175379" y="1735131"/>
            <a:ext cx="428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684963" y="1714494"/>
            <a:ext cx="6016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7294" y="928678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填一填，读一读。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4" y="2643188"/>
            <a:ext cx="523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近一些，还是离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近一些？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rot="10800000">
            <a:off x="1214414" y="1428744"/>
            <a:ext cx="392909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143504" y="1417630"/>
            <a:ext cx="1847864" cy="11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14480" y="3500444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近一些。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668467"/>
            <a:ext cx="77581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42910" y="3214696"/>
            <a:ext cx="7786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张是</a:t>
            </a: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张是</a:t>
            </a: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80546" y="3143256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215206" y="3201423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1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7294" y="928678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填一填，读一读。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全屏显示(16:9)</PresentationFormat>
  <Paragraphs>93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2023-01-16T18:11:22Z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93B9CB4377E743C1A1CB322231870550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