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1" r:id="rId2"/>
    <p:sldId id="260" r:id="rId3"/>
    <p:sldId id="261" r:id="rId4"/>
    <p:sldId id="282" r:id="rId5"/>
    <p:sldId id="286" r:id="rId6"/>
    <p:sldId id="294" r:id="rId7"/>
    <p:sldId id="295" r:id="rId8"/>
    <p:sldId id="296" r:id="rId9"/>
    <p:sldId id="297" r:id="rId10"/>
    <p:sldId id="264" r:id="rId11"/>
    <p:sldId id="298" r:id="rId12"/>
    <p:sldId id="292" r:id="rId13"/>
    <p:sldId id="290" r:id="rId14"/>
    <p:sldId id="293" r:id="rId15"/>
    <p:sldId id="265" r:id="rId16"/>
    <p:sldId id="300" r:id="rId17"/>
    <p:sldId id="268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  <a:srgbClr val="0000FF"/>
    <a:srgbClr val="33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29D2A067-E1C2-43D6-B4A0-55A0DE9B415A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A0D81E4-12AF-42B9-8016-EB4E7C66BEC9}" type="slidenum">
              <a:rPr lang="en-US" altLang="zh-CN"/>
              <a:t>2</a:t>
            </a:fld>
            <a:endParaRPr lang="en-US" altLang="zh-CN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2CC605F-96D7-4ECE-9C2C-1CA2100D3568}" type="slidenum">
              <a:rPr lang="en-US" altLang="zh-CN"/>
              <a:t>17</a:t>
            </a:fld>
            <a:endParaRPr lang="en-US" altLang="zh-CN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3CDA300-4009-4EC8-8E9F-E062D181366B}" type="slidenum">
              <a:rPr lang="en-US" altLang="zh-CN"/>
              <a:t>3</a:t>
            </a:fld>
            <a:endParaRPr lang="en-US" altLang="zh-CN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AA32361-B9C1-496C-8BC8-D5ADD01AEA27}" type="slidenum">
              <a:rPr lang="en-US" altLang="zh-CN"/>
              <a:t>4</a:t>
            </a:fld>
            <a:endParaRPr lang="en-US" altLang="zh-CN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6E6FD1A-E71F-4AB9-8F5A-85BF753D94B0}" type="slidenum">
              <a:rPr lang="en-US" altLang="zh-CN"/>
              <a:t>5</a:t>
            </a:fld>
            <a:endParaRPr lang="en-US" altLang="zh-CN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61C3B24-CF9A-4F82-AE39-08B96ED7B23C}" type="slidenum">
              <a:rPr lang="en-US" altLang="zh-CN"/>
              <a:t>10</a:t>
            </a:fld>
            <a:endParaRPr lang="en-US" altLang="zh-CN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23331EB-18FC-41BF-907E-1084430B7217}" type="slidenum">
              <a:rPr lang="en-US" altLang="zh-CN"/>
              <a:t>12</a:t>
            </a:fld>
            <a:endParaRPr lang="en-US" altLang="zh-CN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53E4F26-A745-4979-9C51-4603E8723225}" type="slidenum">
              <a:rPr lang="en-US" altLang="zh-CN"/>
              <a:t>13</a:t>
            </a:fld>
            <a:endParaRPr lang="en-US" altLang="zh-CN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79319A2-4D84-4772-B6FF-FD446BCE0312}" type="slidenum">
              <a:rPr lang="en-US" altLang="zh-CN"/>
              <a:t>14</a:t>
            </a:fld>
            <a:endParaRPr lang="en-US" altLang="zh-CN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6AD0FE1-0A9A-4191-92E1-1A1D520206AD}" type="slidenum">
              <a:rPr lang="en-US" altLang="zh-CN"/>
              <a:t>15</a:t>
            </a:fld>
            <a:endParaRPr lang="en-US" altLang="zh-CN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03225"/>
            <a:ext cx="2057400" cy="57229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03225"/>
            <a:ext cx="6019800" cy="57229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>
                <a:sym typeface="Times New Roman" panose="02020603050405020304" pitchFamily="18" charset="0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3225"/>
            <a:ext cx="8229600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>
                <a:sym typeface="Arial" panose="020B0604020202020204" pitchFamily="34" charset="0"/>
              </a:rPr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>
                <a:sym typeface="Times New Roman" panose="02020603050405020304" pitchFamily="18" charset="0"/>
              </a:rPr>
              <a:t>单击此处编辑母版文本样式</a:t>
            </a:r>
          </a:p>
          <a:p>
            <a:pPr lvl="1"/>
            <a:r>
              <a:rPr lang="zh-CN" altLang="en-US" smtClean="0">
                <a:sym typeface="Times New Roman" panose="02020603050405020304" pitchFamily="18" charset="0"/>
              </a:rPr>
              <a:t>第二级</a:t>
            </a:r>
          </a:p>
          <a:p>
            <a:pPr lvl="2"/>
            <a:r>
              <a:rPr lang="zh-CN" altLang="en-US" smtClean="0">
                <a:sym typeface="Times New Roman" panose="02020603050405020304" pitchFamily="18" charset="0"/>
              </a:rPr>
              <a:t>第三级</a:t>
            </a:r>
          </a:p>
          <a:p>
            <a:pPr lvl="3"/>
            <a:r>
              <a:rPr lang="zh-CN" altLang="en-US" smtClean="0">
                <a:sym typeface="Times New Roman" panose="02020603050405020304" pitchFamily="18" charset="0"/>
              </a:rPr>
              <a:t>第四级</a:t>
            </a:r>
          </a:p>
          <a:p>
            <a:pPr lvl="4"/>
            <a:r>
              <a:rPr lang="zh-CN" altLang="en-US" smtClean="0">
                <a:sym typeface="Times New Roman" panose="02020603050405020304" pitchFamily="18" charset="0"/>
              </a:rPr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 kern="1200">
          <a:solidFill>
            <a:schemeClr val="tx1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Arial" panose="020B0604020202020204" pitchFamily="34" charset="0"/>
        </a:defRPr>
      </a:lvl9pPr>
    </p:titleStyle>
    <p:bodyStyle>
      <a:lvl1pPr marL="342900" indent="-342900" algn="l" defTabSz="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1pPr>
      <a:lvl2pPr marL="742950" indent="-285750" algn="l" defTabSz="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2pPr>
      <a:lvl3pPr marL="1143000" indent="-228600" algn="l" defTabSz="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3pPr>
      <a:lvl4pPr marL="1600200" indent="-228600" algn="l" defTabSz="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4pPr>
      <a:lvl5pPr marL="2057400" indent="-228600" algn="l" defTabSz="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  <a:sym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30.png"/><Relationship Id="rId5" Type="http://schemas.openxmlformats.org/officeDocument/2006/relationships/image" Target="../media/image25.wmf"/><Relationship Id="rId10" Type="http://schemas.openxmlformats.org/officeDocument/2006/relationships/image" Target="../media/image29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slide" Target="slide2.xml"/><Relationship Id="rId7" Type="http://schemas.openxmlformats.org/officeDocument/2006/relationships/image" Target="../media/image3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GIF"/><Relationship Id="rId9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1472362" y="2492896"/>
            <a:ext cx="6486525" cy="134694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60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定</a:t>
            </a:r>
            <a:r>
              <a:rPr lang="zh-CN" altLang="en-US" sz="60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义与命题 </a:t>
            </a:r>
          </a:p>
        </p:txBody>
      </p:sp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2339752" y="1098029"/>
            <a:ext cx="42481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000" b="1" dirty="0">
                <a:solidFill>
                  <a:schemeClr val="bg2">
                    <a:lumMod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altLang="zh-CN" sz="4000" b="1" dirty="0">
                <a:solidFill>
                  <a:schemeClr val="bg2">
                    <a:lumMod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4000" b="1" dirty="0">
                <a:solidFill>
                  <a:schemeClr val="bg2">
                    <a:lumMod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 </a:t>
            </a:r>
            <a:r>
              <a:rPr lang="zh-CN" altLang="en-US" sz="4000" b="1" dirty="0" smtClean="0">
                <a:solidFill>
                  <a:schemeClr val="bg2">
                    <a:lumMod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数</a:t>
            </a:r>
            <a:r>
              <a:rPr lang="zh-CN" altLang="en-US" sz="4000" b="1" dirty="0">
                <a:solidFill>
                  <a:schemeClr val="bg2">
                    <a:lumMod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据分析</a:t>
            </a:r>
          </a:p>
        </p:txBody>
      </p:sp>
      <p:sp>
        <p:nvSpPr>
          <p:cNvPr id="4" name="矩形 3"/>
          <p:cNvSpPr/>
          <p:nvPr/>
        </p:nvSpPr>
        <p:spPr>
          <a:xfrm>
            <a:off x="2938536" y="5335006"/>
            <a:ext cx="3554179" cy="9725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</a:p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600" b="1" kern="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8" name="Group 14"/>
          <p:cNvGrpSpPr/>
          <p:nvPr/>
        </p:nvGrpSpPr>
        <p:grpSpPr bwMode="auto">
          <a:xfrm>
            <a:off x="900113" y="1079500"/>
            <a:ext cx="7200900" cy="549275"/>
            <a:chOff x="431" y="-46"/>
            <a:chExt cx="4536" cy="346"/>
          </a:xfrm>
        </p:grpSpPr>
        <p:pic>
          <p:nvPicPr>
            <p:cNvPr id="16393" name="Picture 9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31" y="0"/>
              <a:ext cx="2993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394" name="Picture 10"/>
            <p:cNvPicPr>
              <a:picLocks noChangeAspect="1" noChangeArrowheads="1"/>
            </p:cNvPicPr>
            <p:nvPr/>
          </p:nvPicPr>
          <p:blipFill>
            <a:blip r:embed="rId4" cstate="email"/>
            <a:srcRect l="2872" b="6989"/>
            <a:stretch>
              <a:fillRect/>
            </a:stretch>
          </p:blipFill>
          <p:spPr bwMode="auto">
            <a:xfrm>
              <a:off x="3411" y="-46"/>
              <a:ext cx="155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6402" name="Group 18"/>
          <p:cNvGrpSpPr/>
          <p:nvPr/>
        </p:nvGrpSpPr>
        <p:grpSpPr bwMode="auto">
          <a:xfrm>
            <a:off x="971550" y="1916113"/>
            <a:ext cx="6985000" cy="576262"/>
            <a:chOff x="521" y="436"/>
            <a:chExt cx="4400" cy="363"/>
          </a:xfrm>
        </p:grpSpPr>
        <p:pic>
          <p:nvPicPr>
            <p:cNvPr id="16395" name="Picture 11"/>
            <p:cNvPicPr>
              <a:picLocks noChangeAspect="1" noChangeArrowheads="1"/>
            </p:cNvPicPr>
            <p:nvPr/>
          </p:nvPicPr>
          <p:blipFill>
            <a:blip r:embed="rId5" cstate="email"/>
            <a:srcRect b="-2542"/>
            <a:stretch>
              <a:fillRect/>
            </a:stretch>
          </p:blipFill>
          <p:spPr bwMode="auto">
            <a:xfrm>
              <a:off x="521" y="436"/>
              <a:ext cx="1679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396" name="Picture 12"/>
            <p:cNvPicPr>
              <a:picLocks noChangeAspect="1" noChangeArrowheads="1"/>
            </p:cNvPicPr>
            <p:nvPr/>
          </p:nvPicPr>
          <p:blipFill>
            <a:blip r:embed="rId6" cstate="email"/>
            <a:srcRect b="-10069"/>
            <a:stretch>
              <a:fillRect/>
            </a:stretch>
          </p:blipFill>
          <p:spPr bwMode="auto">
            <a:xfrm>
              <a:off x="2200" y="482"/>
              <a:ext cx="2721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71550" y="3898900"/>
            <a:ext cx="676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401" name="Group 17"/>
          <p:cNvGrpSpPr/>
          <p:nvPr/>
        </p:nvGrpSpPr>
        <p:grpSpPr bwMode="auto">
          <a:xfrm>
            <a:off x="1079500" y="2736850"/>
            <a:ext cx="5653088" cy="620713"/>
            <a:chOff x="567" y="799"/>
            <a:chExt cx="3561" cy="391"/>
          </a:xfrm>
        </p:grpSpPr>
        <p:pic>
          <p:nvPicPr>
            <p:cNvPr id="16399" name="Picture 15"/>
            <p:cNvPicPr>
              <a:picLocks noChangeAspect="1" noChangeArrowheads="1"/>
            </p:cNvPicPr>
            <p:nvPr/>
          </p:nvPicPr>
          <p:blipFill>
            <a:blip r:embed="rId8" cstate="email"/>
            <a:srcRect t="-31598"/>
            <a:stretch>
              <a:fillRect/>
            </a:stretch>
          </p:blipFill>
          <p:spPr bwMode="auto">
            <a:xfrm>
              <a:off x="567" y="799"/>
              <a:ext cx="1916" cy="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400" name="Picture 16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472" y="890"/>
              <a:ext cx="1656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900113" y="4508500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解：是假命题。</a:t>
            </a:r>
            <a:endParaRPr lang="zh-CN" altLang="en-US" sz="24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900113" y="5157788"/>
            <a:ext cx="7127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4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例如</a:t>
            </a:r>
            <a:r>
              <a:rPr lang="en-US" altLang="zh-CN" sz="24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24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两直线平行时，同位角相等，但它们不是对顶角。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/>
      <p:bldP spid="164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836712"/>
            <a:ext cx="8229600" cy="1014413"/>
          </a:xfrm>
        </p:spPr>
        <p:txBody>
          <a:bodyPr/>
          <a:lstStyle/>
          <a:p>
            <a:r>
              <a:rPr lang="zh-CN" altLang="en-US" dirty="0"/>
              <a:t>巩固练习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zh-CN" altLang="en-US" sz="4800" dirty="0"/>
              <a:t>课本</a:t>
            </a:r>
            <a:r>
              <a:rPr lang="en-US" altLang="zh-CN" sz="4800" dirty="0"/>
              <a:t>156</a:t>
            </a:r>
            <a:r>
              <a:rPr lang="zh-CN" altLang="en-US" sz="4800" dirty="0"/>
              <a:t>页练习</a:t>
            </a:r>
            <a:r>
              <a:rPr lang="en-US" altLang="zh-CN" sz="4800" dirty="0"/>
              <a:t>1-3</a:t>
            </a:r>
          </a:p>
          <a:p>
            <a:r>
              <a:rPr lang="zh-CN" altLang="en-US" sz="4800" dirty="0"/>
              <a:t>习题</a:t>
            </a:r>
            <a:r>
              <a:rPr lang="en-US" altLang="zh-CN" sz="4800" dirty="0"/>
              <a:t>5.1    1-4</a:t>
            </a:r>
          </a:p>
          <a:p>
            <a:endParaRPr lang="en-US" altLang="zh-CN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044575" y="1268413"/>
            <a:ext cx="7488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FF0000"/>
                </a:solidFill>
              </a:rPr>
              <a:t>解</a:t>
            </a:r>
            <a:r>
              <a:rPr lang="en-US" altLang="zh-CN" b="1" dirty="0">
                <a:solidFill>
                  <a:srgbClr val="FF0000"/>
                </a:solidFill>
              </a:rPr>
              <a:t>:</a:t>
            </a:r>
            <a:r>
              <a:rPr lang="en-US" altLang="zh-CN" b="1" dirty="0">
                <a:solidFill>
                  <a:srgbClr val="FF0000"/>
                </a:solidFill>
                <a:sym typeface="Wingdings" panose="05000000000000000000" pitchFamily="2" charset="2"/>
              </a:rPr>
              <a:t>  (1)</a:t>
            </a:r>
            <a:r>
              <a:rPr lang="zh-CN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平面内，两条直线被第三条直线所截，如果同位角相等，那么这两条直线平行。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116435" y="2024063"/>
            <a:ext cx="7488237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0000FF"/>
                </a:solidFill>
              </a:rPr>
              <a:t>条件：</a:t>
            </a:r>
            <a:r>
              <a:rPr lang="zh-CN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平面内，两条直线被第三条直线所截，同位角相等。</a:t>
            </a:r>
          </a:p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结论：</a:t>
            </a:r>
            <a:r>
              <a:rPr lang="zh-CN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这两条直线平行。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042988" y="2997200"/>
            <a:ext cx="74882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sym typeface="Wingdings" panose="05000000000000000000" pitchFamily="2" charset="2"/>
              </a:rPr>
              <a:t>(2)</a:t>
            </a:r>
            <a:r>
              <a:rPr lang="zh-CN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两条直线被第三条直线所截，如果这两条直线平行，那么同位角相等。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1117229" y="3573016"/>
            <a:ext cx="7488237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条件：</a:t>
            </a:r>
            <a:r>
              <a:rPr lang="zh-CN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两条直线被第三条直线所截，这两条直线平行。</a:t>
            </a:r>
          </a:p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结论：</a:t>
            </a:r>
            <a:r>
              <a:rPr lang="zh-CN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同位角相等。</a:t>
            </a:r>
          </a:p>
        </p:txBody>
      </p:sp>
      <p:grpSp>
        <p:nvGrpSpPr>
          <p:cNvPr id="46103" name="Group 23"/>
          <p:cNvGrpSpPr/>
          <p:nvPr/>
        </p:nvGrpSpPr>
        <p:grpSpPr bwMode="auto">
          <a:xfrm>
            <a:off x="1116013" y="5661025"/>
            <a:ext cx="7488237" cy="503238"/>
            <a:chOff x="612" y="3657"/>
            <a:chExt cx="4717" cy="317"/>
          </a:xfrm>
        </p:grpSpPr>
        <p:sp>
          <p:nvSpPr>
            <p:cNvPr id="46094" name="Text Box 14"/>
            <p:cNvSpPr txBox="1">
              <a:spLocks noChangeArrowheads="1"/>
            </p:cNvSpPr>
            <p:nvPr/>
          </p:nvSpPr>
          <p:spPr bwMode="auto">
            <a:xfrm>
              <a:off x="612" y="3702"/>
              <a:ext cx="47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 dirty="0"/>
                <a:t>解：举一反例即可。如：                          时，                  </a:t>
              </a:r>
            </a:p>
          </p:txBody>
        </p:sp>
        <p:graphicFrame>
          <p:nvGraphicFramePr>
            <p:cNvPr id="46095" name="Object 15"/>
            <p:cNvGraphicFramePr>
              <a:graphicFrameLocks noChangeAspect="1"/>
            </p:cNvGraphicFramePr>
            <p:nvPr/>
          </p:nvGraphicFramePr>
          <p:xfrm>
            <a:off x="2245" y="3683"/>
            <a:ext cx="998" cy="2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14" name="公式" r:id="rId4" imgW="698500" imgH="203200" progId="Equation.3">
                    <p:embed/>
                  </p:oleObj>
                </mc:Choice>
                <mc:Fallback>
                  <p:oleObj name="公式" r:id="rId4" imgW="698500" imgH="20320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5" y="3683"/>
                          <a:ext cx="998" cy="2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096" name="Object 16"/>
            <p:cNvGraphicFramePr>
              <a:graphicFrameLocks noChangeAspect="1"/>
            </p:cNvGraphicFramePr>
            <p:nvPr/>
          </p:nvGraphicFramePr>
          <p:xfrm>
            <a:off x="3515" y="3657"/>
            <a:ext cx="1407" cy="3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15" name="公式" r:id="rId6" imgW="1155700" imgH="254000" progId="Equation.3">
                    <p:embed/>
                  </p:oleObj>
                </mc:Choice>
                <mc:Fallback>
                  <p:oleObj name="公式" r:id="rId6" imgW="1155700" imgH="2540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5" y="3657"/>
                          <a:ext cx="1407" cy="3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6097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D3EEFC"/>
              </a:clrFrom>
              <a:clrTo>
                <a:srgbClr val="D3EEFC">
                  <a:alpha val="0"/>
                </a:srgbClr>
              </a:clrTo>
            </a:clrChange>
            <a:lum bright="-18000"/>
          </a:blip>
          <a:srcRect/>
          <a:stretch>
            <a:fillRect/>
          </a:stretch>
        </p:blipFill>
        <p:spPr bwMode="auto">
          <a:xfrm>
            <a:off x="1042988" y="692150"/>
            <a:ext cx="62007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6102" name="Group 22"/>
          <p:cNvGrpSpPr/>
          <p:nvPr/>
        </p:nvGrpSpPr>
        <p:grpSpPr bwMode="auto">
          <a:xfrm>
            <a:off x="1044575" y="4608513"/>
            <a:ext cx="7010400" cy="925512"/>
            <a:chOff x="278" y="4055"/>
            <a:chExt cx="4416" cy="583"/>
          </a:xfrm>
        </p:grpSpPr>
        <p:pic>
          <p:nvPicPr>
            <p:cNvPr id="46098" name="Picture 18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D3EEFC"/>
                </a:clrFrom>
                <a:clrTo>
                  <a:srgbClr val="D3EEFC">
                    <a:alpha val="0"/>
                  </a:srgbClr>
                </a:clrTo>
              </a:clrChange>
              <a:lum bright="-18000"/>
            </a:blip>
            <a:srcRect/>
            <a:stretch>
              <a:fillRect/>
            </a:stretch>
          </p:blipFill>
          <p:spPr bwMode="auto">
            <a:xfrm>
              <a:off x="278" y="4055"/>
              <a:ext cx="4416" cy="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6101" name="Group 21"/>
            <p:cNvGrpSpPr/>
            <p:nvPr/>
          </p:nvGrpSpPr>
          <p:grpSpPr bwMode="auto">
            <a:xfrm>
              <a:off x="431" y="4320"/>
              <a:ext cx="2047" cy="318"/>
              <a:chOff x="431" y="4002"/>
              <a:chExt cx="2047" cy="318"/>
            </a:xfrm>
          </p:grpSpPr>
          <p:pic>
            <p:nvPicPr>
              <p:cNvPr id="46099" name="Picture 19"/>
              <p:cNvPicPr>
                <a:picLocks noChangeAspect="1" noChangeArrowheads="1"/>
              </p:cNvPicPr>
              <p:nvPr/>
            </p:nvPicPr>
            <p:blipFill>
              <a:blip r:embed="rId10">
                <a:clrChange>
                  <a:clrFrom>
                    <a:srgbClr val="D3EEFC"/>
                  </a:clrFrom>
                  <a:clrTo>
                    <a:srgbClr val="D3EEFC">
                      <a:alpha val="0"/>
                    </a:srgbClr>
                  </a:clrTo>
                </a:clrChange>
                <a:lum bright="-18000"/>
              </a:blip>
              <a:srcRect/>
              <a:stretch>
                <a:fillRect/>
              </a:stretch>
            </p:blipFill>
            <p:spPr bwMode="auto">
              <a:xfrm>
                <a:off x="431" y="4002"/>
                <a:ext cx="1680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6100" name="Picture 20"/>
              <p:cNvPicPr>
                <a:picLocks noChangeAspect="1" noChangeArrowheads="1"/>
              </p:cNvPicPr>
              <p:nvPr/>
            </p:nvPicPr>
            <p:blipFill>
              <a:blip r:embed="rId11">
                <a:clrChange>
                  <a:clrFrom>
                    <a:srgbClr val="D3EEFC"/>
                  </a:clrFrom>
                  <a:clrTo>
                    <a:srgbClr val="D3EEFC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064" y="4046"/>
                <a:ext cx="414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087" grpId="0"/>
      <p:bldP spid="46088" grpId="0"/>
      <p:bldP spid="460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2348880"/>
            <a:ext cx="2000250" cy="344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4035" name="Group 3"/>
          <p:cNvGrpSpPr/>
          <p:nvPr/>
        </p:nvGrpSpPr>
        <p:grpSpPr bwMode="auto">
          <a:xfrm>
            <a:off x="611560" y="1477963"/>
            <a:ext cx="5328865" cy="1439862"/>
            <a:chOff x="1020" y="931"/>
            <a:chExt cx="2722" cy="907"/>
          </a:xfrm>
        </p:grpSpPr>
        <p:sp>
          <p:nvSpPr>
            <p:cNvPr id="44036" name="AutoShape 4"/>
            <p:cNvSpPr>
              <a:spLocks noChangeArrowheads="1"/>
            </p:cNvSpPr>
            <p:nvPr/>
          </p:nvSpPr>
          <p:spPr bwMode="auto">
            <a:xfrm rot="-10800000">
              <a:off x="1020" y="931"/>
              <a:ext cx="2722" cy="907"/>
            </a:xfrm>
            <a:prstGeom prst="cloudCallout">
              <a:avLst>
                <a:gd name="adj1" fmla="val -48898"/>
                <a:gd name="adj2" fmla="val -113176"/>
              </a:avLst>
            </a:prstGeom>
            <a:solidFill>
              <a:srgbClr val="CCFFFF"/>
            </a:solidFill>
            <a:ln w="31750">
              <a:solidFill>
                <a:srgbClr val="FF66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zh-CN" altLang="zh-CN" sz="2800" b="1"/>
            </a:p>
          </p:txBody>
        </p:sp>
        <p:sp>
          <p:nvSpPr>
            <p:cNvPr id="4403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277" y="1253"/>
              <a:ext cx="2148" cy="31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2800" kern="10" dirty="0">
                  <a:ln w="9525">
                    <a:solidFill>
                      <a:srgbClr val="0000FF"/>
                    </a:solidFill>
                    <a:round/>
                  </a:ln>
                  <a:solidFill>
                    <a:srgbClr val="3366FF"/>
                  </a:solidFill>
                  <a:latin typeface="幼圆" panose="02010509060101010101" charset="-122"/>
                  <a:ea typeface="幼圆" panose="02010509060101010101" charset="-122"/>
                </a:rPr>
                <a:t>通过这节课的学习你有什么收获</a:t>
              </a:r>
              <a:r>
                <a:rPr lang="en-US" altLang="zh-CN" sz="2800" kern="10" dirty="0">
                  <a:ln w="9525">
                    <a:solidFill>
                      <a:srgbClr val="0000FF"/>
                    </a:solidFill>
                    <a:round/>
                  </a:ln>
                  <a:solidFill>
                    <a:srgbClr val="3366FF"/>
                  </a:solidFill>
                  <a:latin typeface="幼圆" panose="02010509060101010101" charset="-122"/>
                  <a:ea typeface="幼圆" panose="02010509060101010101" charset="-122"/>
                </a:rPr>
                <a:t>?</a:t>
              </a:r>
              <a:endParaRPr lang="zh-CN" altLang="en-US" sz="2800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3366FF"/>
                </a:solidFill>
                <a:latin typeface="幼圆" panose="02010509060101010101" charset="-122"/>
                <a:ea typeface="幼圆" panose="02010509060101010101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8" name="Group 4"/>
          <p:cNvGrpSpPr/>
          <p:nvPr/>
        </p:nvGrpSpPr>
        <p:grpSpPr bwMode="auto">
          <a:xfrm>
            <a:off x="684213" y="765175"/>
            <a:ext cx="3022600" cy="695325"/>
            <a:chOff x="295" y="497"/>
            <a:chExt cx="1904" cy="438"/>
          </a:xfrm>
        </p:grpSpPr>
        <p:grpSp>
          <p:nvGrpSpPr>
            <p:cNvPr id="47109" name="Group 5"/>
            <p:cNvGrpSpPr/>
            <p:nvPr/>
          </p:nvGrpSpPr>
          <p:grpSpPr bwMode="auto">
            <a:xfrm>
              <a:off x="1020" y="572"/>
              <a:ext cx="1179" cy="288"/>
              <a:chOff x="1247" y="618"/>
              <a:chExt cx="1179" cy="288"/>
            </a:xfrm>
          </p:grpSpPr>
          <p:sp>
            <p:nvSpPr>
              <p:cNvPr id="47110" name="Rectangle 6"/>
              <p:cNvSpPr>
                <a:spLocks noChangeArrowheads="1"/>
              </p:cNvSpPr>
              <p:nvPr/>
            </p:nvSpPr>
            <p:spPr bwMode="auto">
              <a:xfrm>
                <a:off x="1247" y="618"/>
                <a:ext cx="817" cy="27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7111" name="Text Box 7"/>
              <p:cNvSpPr txBox="1">
                <a:spLocks noChangeArrowheads="1"/>
              </p:cNvSpPr>
              <p:nvPr/>
            </p:nvSpPr>
            <p:spPr bwMode="auto">
              <a:xfrm>
                <a:off x="1292" y="618"/>
                <a:ext cx="113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400" b="1">
                    <a:solidFill>
                      <a:schemeClr val="bg1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小  结</a:t>
                </a:r>
              </a:p>
            </p:txBody>
          </p:sp>
        </p:grpSp>
        <p:pic>
          <p:nvPicPr>
            <p:cNvPr id="47112" name="Picture 8" descr="678">
              <a:hlinkClick r:id="rId3" action="ppaction://hlinksldjump"/>
            </p:cNvPr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5" y="497"/>
              <a:ext cx="885" cy="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7113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088" y="1557338"/>
            <a:ext cx="6408737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14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7088" y="1989138"/>
            <a:ext cx="51260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118" name="Group 14"/>
          <p:cNvGrpSpPr/>
          <p:nvPr/>
        </p:nvGrpSpPr>
        <p:grpSpPr bwMode="auto">
          <a:xfrm>
            <a:off x="900113" y="2420938"/>
            <a:ext cx="5149850" cy="541337"/>
            <a:chOff x="0" y="2659"/>
            <a:chExt cx="3334" cy="363"/>
          </a:xfrm>
        </p:grpSpPr>
        <p:pic>
          <p:nvPicPr>
            <p:cNvPr id="47115" name="Picture 11"/>
            <p:cNvPicPr>
              <a:picLocks noChangeAspect="1" noChangeArrowheads="1"/>
            </p:cNvPicPr>
            <p:nvPr/>
          </p:nvPicPr>
          <p:blipFill>
            <a:blip r:embed="rId7" cstate="email"/>
            <a:srcRect l="4237" t="42575" r="54782" b="27538"/>
            <a:stretch>
              <a:fillRect/>
            </a:stretch>
          </p:blipFill>
          <p:spPr bwMode="auto">
            <a:xfrm>
              <a:off x="703" y="2704"/>
              <a:ext cx="2631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116" name="Picture 12"/>
            <p:cNvPicPr>
              <a:picLocks noChangeAspect="1" noChangeArrowheads="1"/>
            </p:cNvPicPr>
            <p:nvPr/>
          </p:nvPicPr>
          <p:blipFill>
            <a:blip r:embed="rId7" cstate="email"/>
            <a:srcRect l="88348" t="12782" b="57330"/>
            <a:stretch>
              <a:fillRect/>
            </a:stretch>
          </p:blipFill>
          <p:spPr bwMode="auto">
            <a:xfrm>
              <a:off x="0" y="2659"/>
              <a:ext cx="74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7117" name="Picture 13"/>
          <p:cNvPicPr>
            <a:picLocks noChangeAspect="1" noChangeArrowheads="1"/>
          </p:cNvPicPr>
          <p:nvPr/>
        </p:nvPicPr>
        <p:blipFill>
          <a:blip r:embed="rId7" cstate="email"/>
          <a:srcRect l="9190" t="68140" r="13084" b="-6485"/>
          <a:stretch>
            <a:fillRect/>
          </a:stretch>
        </p:blipFill>
        <p:spPr bwMode="auto">
          <a:xfrm>
            <a:off x="827088" y="2997200"/>
            <a:ext cx="79216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19" name="Picture 15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95288" y="4149725"/>
            <a:ext cx="842486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20" name="Picture 1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4213" y="3590925"/>
            <a:ext cx="606425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3" cstate="email">
            <a:lum bright="-12000" contrast="24000"/>
          </a:blip>
          <a:srcRect/>
          <a:stretch>
            <a:fillRect/>
          </a:stretch>
        </p:blipFill>
        <p:spPr bwMode="auto">
          <a:xfrm>
            <a:off x="611188" y="1341438"/>
            <a:ext cx="790575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421" name="Group 13"/>
          <p:cNvGrpSpPr/>
          <p:nvPr/>
        </p:nvGrpSpPr>
        <p:grpSpPr bwMode="auto">
          <a:xfrm>
            <a:off x="627063" y="3716338"/>
            <a:ext cx="7905750" cy="2160587"/>
            <a:chOff x="395" y="2341"/>
            <a:chExt cx="4980" cy="1361"/>
          </a:xfrm>
        </p:grpSpPr>
        <p:pic>
          <p:nvPicPr>
            <p:cNvPr id="17419" name="Picture 11"/>
            <p:cNvPicPr>
              <a:picLocks noChangeAspect="1" noChangeArrowheads="1"/>
            </p:cNvPicPr>
            <p:nvPr/>
          </p:nvPicPr>
          <p:blipFill>
            <a:blip r:embed="rId4">
              <a:lum bright="-18000" contrast="30000"/>
            </a:blip>
            <a:srcRect/>
            <a:stretch>
              <a:fillRect/>
            </a:stretch>
          </p:blipFill>
          <p:spPr bwMode="auto">
            <a:xfrm>
              <a:off x="401" y="2808"/>
              <a:ext cx="4974" cy="8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420" name="Picture 12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395" y="2341"/>
              <a:ext cx="4980" cy="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835150" y="476250"/>
            <a:ext cx="5184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latin typeface="Verdana" panose="020B0604030504040204" pitchFamily="34" charset="0"/>
              </a:rPr>
              <a:t>习题</a:t>
            </a:r>
            <a:r>
              <a:rPr lang="en-US" altLang="zh-CN">
                <a:latin typeface="Verdana" panose="020B0604030504040204" pitchFamily="34" charset="0"/>
              </a:rPr>
              <a:t>5.1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1014413"/>
          </a:xfrm>
        </p:spPr>
        <p:txBody>
          <a:bodyPr/>
          <a:lstStyle/>
          <a:p>
            <a:r>
              <a:rPr lang="zh-CN" altLang="en-US" dirty="0"/>
              <a:t>拓展与延伸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060848"/>
            <a:ext cx="8229600" cy="3629000"/>
          </a:xfrm>
        </p:spPr>
        <p:txBody>
          <a:bodyPr/>
          <a:lstStyle/>
          <a:p>
            <a:r>
              <a:rPr lang="zh-CN" altLang="en-US" dirty="0"/>
              <a:t>写出下列命题的条件和结论，判断哪些是假命题，如果是假命题，请举出一个反例</a:t>
            </a:r>
          </a:p>
          <a:p>
            <a:r>
              <a:rPr lang="en-US" altLang="zh-CN" dirty="0"/>
              <a:t>1</a:t>
            </a:r>
            <a:r>
              <a:rPr lang="zh-CN" altLang="en-US" dirty="0"/>
              <a:t>、一个角的补角大于这个角</a:t>
            </a:r>
          </a:p>
          <a:p>
            <a:r>
              <a:rPr lang="en-US" altLang="zh-CN" dirty="0"/>
              <a:t>2</a:t>
            </a:r>
            <a:r>
              <a:rPr lang="zh-CN" altLang="en-US" dirty="0"/>
              <a:t>、如果两个有理数的积小于零，那么这两个数的和也小于零</a:t>
            </a:r>
          </a:p>
          <a:p>
            <a:r>
              <a:rPr lang="en-US" altLang="zh-CN" dirty="0"/>
              <a:t>3</a:t>
            </a:r>
            <a:r>
              <a:rPr lang="zh-CN" altLang="en-US" dirty="0"/>
              <a:t>、垂直于同一条直线的两条直线垂直</a:t>
            </a:r>
          </a:p>
          <a:p>
            <a:r>
              <a:rPr lang="en-US" altLang="zh-CN" dirty="0"/>
              <a:t>4</a:t>
            </a:r>
            <a:r>
              <a:rPr lang="zh-CN" altLang="en-US" dirty="0"/>
              <a:t>、直角三角形的斜边大于任何一条直角</a:t>
            </a:r>
            <a:r>
              <a:rPr lang="zh-CN" altLang="en-US" dirty="0" smtClean="0"/>
              <a:t>边 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0001@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698750" y="2276475"/>
            <a:ext cx="41052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8000" b="1">
                <a:solidFill>
                  <a:srgbClr val="FFCC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再   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5" name="Picture 1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750" y="1052513"/>
            <a:ext cx="208756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07" name="Picture 19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258888" y="1700213"/>
            <a:ext cx="6121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09" name="Picture 2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189038" y="2276475"/>
            <a:ext cx="48958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10" name="Picture 2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187450" y="2781300"/>
            <a:ext cx="48958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11" name="Picture 23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1189038" y="3213100"/>
            <a:ext cx="489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13" name="Picture 25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187450" y="4292600"/>
            <a:ext cx="6121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14" name="Picture 26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1258888" y="4725988"/>
            <a:ext cx="42497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318" name="Group 30"/>
          <p:cNvGrpSpPr/>
          <p:nvPr/>
        </p:nvGrpSpPr>
        <p:grpSpPr bwMode="auto">
          <a:xfrm>
            <a:off x="1187450" y="5156200"/>
            <a:ext cx="6480175" cy="360363"/>
            <a:chOff x="-1701" y="3203"/>
            <a:chExt cx="4082" cy="227"/>
          </a:xfrm>
        </p:grpSpPr>
        <p:pic>
          <p:nvPicPr>
            <p:cNvPr id="12315" name="Picture 27"/>
            <p:cNvPicPr>
              <a:picLocks noChangeAspect="1" noChangeArrowheads="1"/>
            </p:cNvPicPr>
            <p:nvPr/>
          </p:nvPicPr>
          <p:blipFill>
            <a:blip r:embed="rId10" cstate="email"/>
            <a:srcRect/>
            <a:stretch>
              <a:fillRect/>
            </a:stretch>
          </p:blipFill>
          <p:spPr bwMode="auto">
            <a:xfrm>
              <a:off x="-1701" y="3203"/>
              <a:ext cx="2744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317" name="Picture 29"/>
            <p:cNvPicPr>
              <a:picLocks noChangeAspect="1" noChangeArrowheads="1"/>
            </p:cNvPicPr>
            <p:nvPr/>
          </p:nvPicPr>
          <p:blipFill>
            <a:blip r:embed="rId11" cstate="email"/>
            <a:srcRect/>
            <a:stretch>
              <a:fillRect/>
            </a:stretch>
          </p:blipFill>
          <p:spPr bwMode="auto">
            <a:xfrm>
              <a:off x="975" y="3203"/>
              <a:ext cx="140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1185863" y="5734050"/>
            <a:ext cx="684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3300"/>
                </a:solidFill>
                <a:ea typeface="黑体" panose="02010609060101010101" pitchFamily="49" charset="-122"/>
              </a:rPr>
              <a:t>你能说出学过的几个定义吗？与同学交流。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2411413" y="836613"/>
            <a:ext cx="44656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5.1</a:t>
            </a: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定义与命题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9540" y="765176"/>
            <a:ext cx="2398985" cy="119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61988" y="2565251"/>
            <a:ext cx="82089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过去我们探索了许多数学结论，有些表示肯定的，有些表示否定的，你能各举出几个例子么？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804863" y="3860651"/>
            <a:ext cx="7345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如果两个角是对顶角，那么这两个角相等。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804863" y="5013176"/>
            <a:ext cx="7345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如果两个角不相等，那么它们不是对顶角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31913" y="2566988"/>
            <a:ext cx="6192837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30" name="Picture 14"/>
          <p:cNvPicPr>
            <a:picLocks noChangeAspect="1" noChangeArrowheads="1"/>
          </p:cNvPicPr>
          <p:nvPr/>
        </p:nvPicPr>
        <p:blipFill>
          <a:blip r:embed="rId4" cstate="email">
            <a:lum bright="-24000" contrast="24000"/>
          </a:blip>
          <a:srcRect/>
          <a:stretch>
            <a:fillRect/>
          </a:stretch>
        </p:blipFill>
        <p:spPr bwMode="auto">
          <a:xfrm>
            <a:off x="900113" y="3640138"/>
            <a:ext cx="7416800" cy="166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834" name="Group 18"/>
          <p:cNvGrpSpPr/>
          <p:nvPr/>
        </p:nvGrpSpPr>
        <p:grpSpPr bwMode="auto">
          <a:xfrm>
            <a:off x="1116013" y="2852738"/>
            <a:ext cx="6408737" cy="431800"/>
            <a:chOff x="839" y="1389"/>
            <a:chExt cx="3855" cy="272"/>
          </a:xfrm>
        </p:grpSpPr>
        <p:pic>
          <p:nvPicPr>
            <p:cNvPr id="34831" name="Picture 15"/>
            <p:cNvPicPr>
              <a:picLocks noChangeAspect="1" noChangeArrowheads="1"/>
            </p:cNvPicPr>
            <p:nvPr/>
          </p:nvPicPr>
          <p:blipFill>
            <a:blip r:embed="rId5" cstate="email"/>
            <a:srcRect l="-8992"/>
            <a:stretch>
              <a:fillRect/>
            </a:stretch>
          </p:blipFill>
          <p:spPr bwMode="auto">
            <a:xfrm>
              <a:off x="839" y="1434"/>
              <a:ext cx="3855" cy="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832" name="Picture 16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987" y="1389"/>
              <a:ext cx="532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4835" name="Picture 19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900113" y="620713"/>
            <a:ext cx="15843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1258888" y="1557338"/>
            <a:ext cx="71294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所有这些都是对某件事情做出判断的语句，像这样表示判断的语句叫做命题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 descr="uarh4nj2[1]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68666" y="5649565"/>
            <a:ext cx="1439863" cy="119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755650" y="1125538"/>
            <a:ext cx="7777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例</a:t>
            </a:r>
            <a:r>
              <a:rPr lang="en-US" altLang="zh-CN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：说出下列命题的条件和结论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754162" y="1601788"/>
            <a:ext cx="74168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（</a:t>
            </a:r>
            <a:r>
              <a:rPr lang="en-US" altLang="zh-CN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）如果一个三角形的三条边与另一个三角形的三条边分别相等，那么这两个三角形全等；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571251" y="3129161"/>
            <a:ext cx="7129463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解（</a:t>
            </a:r>
            <a:r>
              <a:rPr lang="en-US" altLang="zh-CN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）条件</a:t>
            </a:r>
            <a:r>
              <a:rPr lang="en-US" altLang="zh-CN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一个三角形的三条边与另一个三角形的三条边分别相等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   结论：这两个三角形全</a:t>
            </a:r>
            <a:r>
              <a:rPr lang="zh-CN" altLang="en-US" sz="2800" b="1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等</a:t>
            </a:r>
            <a:endParaRPr lang="zh-CN" altLang="en-US" sz="2800" b="1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/>
          <a:lstStyle/>
          <a:p>
            <a:pPr algn="l"/>
            <a:r>
              <a:rPr lang="zh-CN" altLang="en-US" sz="3200" dirty="0"/>
              <a:t>（</a:t>
            </a:r>
            <a:r>
              <a:rPr lang="en-US" altLang="zh-CN" sz="3200" dirty="0"/>
              <a:t>2</a:t>
            </a:r>
            <a:r>
              <a:rPr lang="zh-CN" altLang="en-US" sz="3200" dirty="0"/>
              <a:t>）如果一个三角形两边及一角与另一个三角形的两边及一角分别相等，那么这两三角形全等。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852936"/>
            <a:ext cx="8001000" cy="35283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sz="2800" dirty="0"/>
              <a:t>解</a:t>
            </a:r>
            <a:r>
              <a:rPr lang="en-US" altLang="zh-CN" sz="2800" dirty="0"/>
              <a:t>:</a:t>
            </a:r>
            <a:r>
              <a:rPr lang="zh-CN" altLang="en-US" sz="2800" dirty="0"/>
              <a:t>条件：一个三角形两边及一角与另一个三角形的两边及一角分别相等</a:t>
            </a:r>
          </a:p>
          <a:p>
            <a:pPr>
              <a:lnSpc>
                <a:spcPct val="90000"/>
              </a:lnSpc>
            </a:pPr>
            <a:r>
              <a:rPr lang="zh-CN" altLang="en-US" sz="2800" dirty="0"/>
              <a:t>结论：这两三角形全等。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3</a:t>
            </a:r>
            <a:r>
              <a:rPr lang="zh-CN" altLang="en-US" sz="2800" dirty="0"/>
              <a:t>）两条直线被第三条直线所截，如果同位角相等，那么两直线平行；</a:t>
            </a:r>
          </a:p>
          <a:p>
            <a:pPr>
              <a:lnSpc>
                <a:spcPct val="90000"/>
              </a:lnSpc>
            </a:pPr>
            <a:r>
              <a:rPr lang="zh-CN" altLang="en-US" sz="2800" dirty="0"/>
              <a:t>条件</a:t>
            </a:r>
            <a:r>
              <a:rPr lang="en-US" altLang="zh-CN" sz="2800" dirty="0"/>
              <a:t>:</a:t>
            </a:r>
            <a:r>
              <a:rPr lang="zh-CN" altLang="en-US" sz="2800" dirty="0"/>
              <a:t>两条直线被第三条直线所截同位角相等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zh-CN" altLang="en-US" sz="2800" dirty="0"/>
              <a:t>结论：两直线平</a:t>
            </a:r>
            <a:r>
              <a:rPr lang="zh-CN" altLang="en-US" sz="2800" dirty="0" smtClean="0"/>
              <a:t>行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052736"/>
            <a:ext cx="8640960" cy="1143000"/>
          </a:xfrm>
        </p:spPr>
        <p:txBody>
          <a:bodyPr/>
          <a:lstStyle/>
          <a:p>
            <a:r>
              <a:rPr lang="zh-CN" altLang="en-US" dirty="0"/>
              <a:t>（</a:t>
            </a:r>
            <a:r>
              <a:rPr lang="en-US" altLang="zh-CN" dirty="0"/>
              <a:t>4</a:t>
            </a:r>
            <a:r>
              <a:rPr lang="zh-CN" altLang="en-US" dirty="0"/>
              <a:t>）等腰三角形的两个底角相等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492896"/>
            <a:ext cx="8496944" cy="3340968"/>
          </a:xfrm>
        </p:spPr>
        <p:txBody>
          <a:bodyPr/>
          <a:lstStyle/>
          <a:p>
            <a:r>
              <a:rPr lang="zh-CN" altLang="en-US" dirty="0"/>
              <a:t>先把这个命题改成“如果</a:t>
            </a:r>
            <a:r>
              <a:rPr lang="en-US" altLang="zh-CN" dirty="0" smtClean="0"/>
              <a:t>…</a:t>
            </a:r>
            <a:r>
              <a:rPr lang="zh-CN" altLang="en-US" dirty="0" smtClean="0"/>
              <a:t>那</a:t>
            </a:r>
            <a:r>
              <a:rPr lang="zh-CN" altLang="en-US" dirty="0"/>
              <a:t>么</a:t>
            </a:r>
            <a:r>
              <a:rPr lang="en-US" altLang="zh-CN" dirty="0" smtClean="0"/>
              <a:t>…</a:t>
            </a:r>
            <a:r>
              <a:rPr lang="zh-CN" altLang="en-US" dirty="0" smtClean="0"/>
              <a:t>的</a:t>
            </a:r>
            <a:r>
              <a:rPr lang="zh-CN" altLang="en-US" dirty="0"/>
              <a:t>形式”</a:t>
            </a:r>
          </a:p>
          <a:p>
            <a:r>
              <a:rPr lang="zh-CN" altLang="en-US" dirty="0"/>
              <a:t>如果两个角是等腰三角形的两个底角，那么这两个角相等。</a:t>
            </a:r>
          </a:p>
          <a:p>
            <a:r>
              <a:rPr lang="zh-CN" altLang="en-US" dirty="0"/>
              <a:t>条件：两个角是等腰三角形的两个底角</a:t>
            </a:r>
          </a:p>
          <a:p>
            <a:r>
              <a:rPr lang="zh-CN" altLang="en-US" dirty="0"/>
              <a:t>结论：这两个角相等。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3484983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zh-CN" altLang="en-US" sz="2800" b="1" dirty="0">
                <a:sym typeface="Wingdings" panose="05000000000000000000" pitchFamily="2" charset="2"/>
              </a:rPr>
              <a:t>（</a:t>
            </a:r>
            <a:r>
              <a:rPr lang="en-US" altLang="zh-CN" sz="2800" b="1" dirty="0">
                <a:sym typeface="Wingdings" panose="05000000000000000000" pitchFamily="2" charset="2"/>
              </a:rPr>
              <a:t>1</a:t>
            </a:r>
            <a:r>
              <a:rPr lang="zh-CN" altLang="en-US" sz="2800" b="1" dirty="0">
                <a:sym typeface="Wingdings" panose="05000000000000000000" pitchFamily="2" charset="2"/>
              </a:rPr>
              <a:t>）如果一个三角形的三条边与另一个三角形的三条边分别相等，那么这两个三角形全等</a:t>
            </a:r>
            <a:r>
              <a:rPr lang="zh-CN" altLang="en-US" sz="2800" b="1" dirty="0" smtClean="0">
                <a:sym typeface="Wingdings" panose="05000000000000000000" pitchFamily="2" charset="2"/>
              </a:rPr>
              <a:t>；</a:t>
            </a:r>
            <a:endParaRPr lang="zh-CN" altLang="en-US" sz="28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）如果一个三角形两边及一角与另一个三角形的两边及一角分别相等，那么这两三角形全等</a:t>
            </a:r>
          </a:p>
          <a:p>
            <a:pPr marL="0" indent="0">
              <a:buNone/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3</a:t>
            </a:r>
            <a:r>
              <a:rPr lang="zh-CN" altLang="en-US" sz="2800" b="1" dirty="0"/>
              <a:t>）两条直线被第三条直线所截，如果同位角相等，那么两直线平行</a:t>
            </a:r>
          </a:p>
          <a:p>
            <a:pPr marL="0" indent="0">
              <a:buNone/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4</a:t>
            </a:r>
            <a:r>
              <a:rPr lang="zh-CN" altLang="en-US" sz="2800" b="1" dirty="0"/>
              <a:t>）等腰三角形的两个底角相</a:t>
            </a:r>
            <a:r>
              <a:rPr lang="zh-CN" altLang="en-US" sz="2800" b="1" dirty="0" smtClean="0"/>
              <a:t>等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pPr algn="l"/>
            <a:r>
              <a:rPr lang="zh-CN" altLang="en-US" sz="4000" dirty="0"/>
              <a:t>当命题的条件成立时，结论也一定成立的命题叫做真命题。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348880"/>
            <a:ext cx="8229600" cy="37730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/>
              <a:t>换言之，正确的的命题是真命题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在例</a:t>
            </a:r>
            <a:r>
              <a:rPr lang="en-US" altLang="zh-CN" dirty="0"/>
              <a:t>1</a:t>
            </a:r>
            <a:r>
              <a:rPr lang="zh-CN" altLang="en-US" dirty="0"/>
              <a:t>的四个命题，有没有条件成立时，结论却不正确的命题？如果有，指出它是哪一个？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例</a:t>
            </a:r>
            <a:r>
              <a:rPr lang="en-US" altLang="zh-CN" dirty="0"/>
              <a:t>1</a:t>
            </a:r>
            <a:r>
              <a:rPr lang="zh-CN" altLang="en-US" dirty="0"/>
              <a:t>中的（</a:t>
            </a:r>
            <a:r>
              <a:rPr lang="en-US" altLang="zh-CN" dirty="0"/>
              <a:t>2</a:t>
            </a:r>
            <a:r>
              <a:rPr lang="zh-CN" altLang="en-US" dirty="0"/>
              <a:t>）当命题的条件成立时，不能保证命题的结论总是成立</a:t>
            </a:r>
          </a:p>
          <a:p>
            <a:pPr>
              <a:lnSpc>
                <a:spcPct val="150000"/>
              </a:lnSpc>
            </a:pPr>
            <a:r>
              <a:rPr lang="zh-CN" altLang="en-US" dirty="0"/>
              <a:t>换言之，不正确的命题是假命题。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WW.2PPT.COM&#10;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博士帽">
      <a:majorFont>
        <a:latin typeface="微软雅黑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主题6</Template>
  <TotalTime>0</TotalTime>
  <Words>766</Words>
  <Application>Microsoft Office PowerPoint</Application>
  <PresentationFormat>全屏显示(4:3)</PresentationFormat>
  <Paragraphs>65</Paragraphs>
  <Slides>17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黑体</vt:lpstr>
      <vt:lpstr>华文新魏</vt:lpstr>
      <vt:lpstr>隶书</vt:lpstr>
      <vt:lpstr>宋体</vt:lpstr>
      <vt:lpstr>微软雅黑</vt:lpstr>
      <vt:lpstr>幼圆</vt:lpstr>
      <vt:lpstr>Arial</vt:lpstr>
      <vt:lpstr>Times New Roman</vt:lpstr>
      <vt:lpstr>Verdana</vt:lpstr>
      <vt:lpstr>Wingdings</vt:lpstr>
      <vt:lpstr>WWW.2PPT.COM
</vt:lpstr>
      <vt:lpstr>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（2）如果一个三角形两边及一角与另一个三角形的两边及一角分别相等，那么这两三角形全等。</vt:lpstr>
      <vt:lpstr>（4）等腰三角形的两个底角相等</vt:lpstr>
      <vt:lpstr>PowerPoint 演示文稿</vt:lpstr>
      <vt:lpstr>当命题的条件成立时，结论也一定成立的命题叫做真命题。</vt:lpstr>
      <vt:lpstr>PowerPoint 演示文稿</vt:lpstr>
      <vt:lpstr>巩固练习</vt:lpstr>
      <vt:lpstr>PowerPoint 演示文稿</vt:lpstr>
      <vt:lpstr>PowerPoint 演示文稿</vt:lpstr>
      <vt:lpstr>PowerPoint 演示文稿</vt:lpstr>
      <vt:lpstr>PowerPoint 演示文稿</vt:lpstr>
      <vt:lpstr>拓展与延伸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2022-01-04T00:42:04Z</dcterms:created>
  <dcterms:modified xsi:type="dcterms:W3CDTF">2023-01-16T18:11:43Z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3DCD621F538146239287588A76C9891C</vt:lpwstr>
  </property>
  <property fmtid="{D5CDD505-2E9C-101B-9397-08002B2CF9AE}" pid="3" name="KSOProductBuildVer">
    <vt:lpwstr>2052-11.1.0.11194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