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2"/>
  </p:notesMasterIdLst>
  <p:handoutMasterIdLst>
    <p:handoutMasterId r:id="rId13"/>
  </p:handoutMasterIdLst>
  <p:sldIdLst>
    <p:sldId id="26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561" autoAdjust="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1958A6AF-2FFB-4D39-BD2E-B3ECD6B78722}"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4DCDFFAF-E1F2-48A3-9245-F3E249A2CD2F}"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560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2560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C890F621-00F7-41A0-B19E-3203E2741587}" type="slidenum">
              <a:rPr lang="zh-CN" altLang="en-US"/>
              <a:t>2</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662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2662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F254410E-7DD6-4E90-BA88-D010E2528931}" type="slidenum">
              <a:rPr lang="zh-CN" altLang="en-US"/>
              <a:t>3</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765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2765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C64659F7-8093-4FE0-90A1-DBE99691A36A}" type="slidenum">
              <a:rPr lang="zh-CN" altLang="en-US"/>
              <a:t>4</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867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dirty="0" smtClean="0"/>
          </a:p>
        </p:txBody>
      </p:sp>
      <p:sp>
        <p:nvSpPr>
          <p:cNvPr id="2867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9B90336E-FD67-4D47-9919-2E7494EE45E2}" type="slidenum">
              <a:rPr lang="zh-CN" altLang="en-US"/>
              <a:t>5</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96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297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FA927725-ED97-404A-B2E5-3516355F4742}" type="slidenum">
              <a:rPr lang="zh-CN" altLang="en-US"/>
              <a:t>6</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072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3072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63C6F706-FE04-430C-8073-AE656D336BD7}" type="slidenum">
              <a:rPr lang="zh-CN" altLang="en-US"/>
              <a:t>7</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17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317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174CFC7B-2846-4B9F-8FD6-B3707CE57867}" type="slidenum">
              <a:rPr lang="zh-CN" altLang="en-US"/>
              <a:t>8</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2771"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327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50B3209D-0088-495D-AF05-9CF14BFED595}" type="slidenum">
              <a:rPr lang="zh-CN" altLang="en-US"/>
              <a:t>9</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379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a:spcBef>
                <a:spcPct val="0"/>
              </a:spcBef>
            </a:pPr>
            <a:endParaRPr lang="zh-CN" altLang="en-US" smtClean="0"/>
          </a:p>
        </p:txBody>
      </p:sp>
      <p:sp>
        <p:nvSpPr>
          <p:cNvPr id="3379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fld id="{1FB3D6BF-DAB2-4025-A8EE-34510C384AAB}" type="slidenum">
              <a:rPr lang="zh-CN" altLang="en-US"/>
              <a:t>10</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ctrTitle" sz="quarter"/>
          </p:nvPr>
        </p:nvSpPr>
        <p:spPr>
          <a:xfrm>
            <a:off x="971550" y="2276475"/>
            <a:ext cx="7772400" cy="1152525"/>
          </a:xfrm>
        </p:spPr>
        <p:txBody>
          <a:bodyPr/>
          <a:lstStyle>
            <a:lvl1pPr algn="r">
              <a:defRPr sz="4000"/>
            </a:lvl1pPr>
          </a:lstStyle>
          <a:p>
            <a:pPr lvl="0"/>
            <a:r>
              <a:rPr lang="zh-CN" altLang="en-US" noProof="0" smtClean="0"/>
              <a:t>单击此处编辑母版标题样式</a:t>
            </a:r>
          </a:p>
        </p:txBody>
      </p:sp>
      <p:sp>
        <p:nvSpPr>
          <p:cNvPr id="17411" name="Rectangle 3"/>
          <p:cNvSpPr>
            <a:spLocks noGrp="1" noChangeArrowheads="1"/>
          </p:cNvSpPr>
          <p:nvPr>
            <p:ph type="subTitle" sz="quarter" idx="1"/>
          </p:nvPr>
        </p:nvSpPr>
        <p:spPr>
          <a:xfrm>
            <a:off x="2339975" y="3573463"/>
            <a:ext cx="6400800" cy="1150937"/>
          </a:xfrm>
        </p:spPr>
        <p:txBody>
          <a:bodyPr/>
          <a:lstStyle>
            <a:lvl1pPr marL="0" indent="0" algn="r">
              <a:buFontTx/>
              <a:buNone/>
              <a:defRPr sz="3000"/>
            </a:lvl1pPr>
          </a:lstStyle>
          <a:p>
            <a:pPr lvl="0"/>
            <a:r>
              <a:rPr lang="zh-CN" altLang="en-US" noProof="0" smtClean="0"/>
              <a:t>单击此处编辑母版副标题样式</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638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3200" b="1">
          <a:solidFill>
            <a:schemeClr val="tx2"/>
          </a:solidFill>
          <a:latin typeface="+mj-lt"/>
          <a:ea typeface="+mj-ea"/>
          <a:cs typeface="+mj-cs"/>
        </a:defRPr>
      </a:lvl1pPr>
      <a:lvl2pPr algn="l" rtl="0" eaLnBrk="1" fontAlgn="base" hangingPunct="1">
        <a:spcBef>
          <a:spcPct val="0"/>
        </a:spcBef>
        <a:spcAft>
          <a:spcPct val="0"/>
        </a:spcAft>
        <a:defRPr sz="3200" b="1">
          <a:solidFill>
            <a:schemeClr val="tx2"/>
          </a:solidFill>
          <a:latin typeface="Arial" panose="020B0604020202020204" pitchFamily="34" charset="0"/>
          <a:ea typeface="微软雅黑" panose="020B0503020204020204" pitchFamily="34" charset="-122"/>
        </a:defRPr>
      </a:lvl2pPr>
      <a:lvl3pPr algn="l" rtl="0" eaLnBrk="1" fontAlgn="base" hangingPunct="1">
        <a:spcBef>
          <a:spcPct val="0"/>
        </a:spcBef>
        <a:spcAft>
          <a:spcPct val="0"/>
        </a:spcAft>
        <a:defRPr sz="3200" b="1">
          <a:solidFill>
            <a:schemeClr val="tx2"/>
          </a:solidFill>
          <a:latin typeface="Arial" panose="020B0604020202020204" pitchFamily="34" charset="0"/>
          <a:ea typeface="微软雅黑" panose="020B0503020204020204" pitchFamily="34" charset="-122"/>
        </a:defRPr>
      </a:lvl3pPr>
      <a:lvl4pPr algn="l" rtl="0" eaLnBrk="1" fontAlgn="base" hangingPunct="1">
        <a:spcBef>
          <a:spcPct val="0"/>
        </a:spcBef>
        <a:spcAft>
          <a:spcPct val="0"/>
        </a:spcAft>
        <a:defRPr sz="3200" b="1">
          <a:solidFill>
            <a:schemeClr val="tx2"/>
          </a:solidFill>
          <a:latin typeface="Arial" panose="020B0604020202020204" pitchFamily="34" charset="0"/>
          <a:ea typeface="微软雅黑" panose="020B0503020204020204" pitchFamily="34" charset="-122"/>
        </a:defRPr>
      </a:lvl4pPr>
      <a:lvl5pPr algn="l" rtl="0" eaLnBrk="1" fontAlgn="base" hangingPunct="1">
        <a:spcBef>
          <a:spcPct val="0"/>
        </a:spcBef>
        <a:spcAft>
          <a:spcPct val="0"/>
        </a:spcAft>
        <a:defRPr sz="3200" b="1">
          <a:solidFill>
            <a:schemeClr val="tx2"/>
          </a:solidFill>
          <a:latin typeface="Arial" panose="020B0604020202020204" pitchFamily="34" charset="0"/>
          <a:ea typeface="微软雅黑" panose="020B0503020204020204" pitchFamily="34" charset="-122"/>
        </a:defRPr>
      </a:lvl5pPr>
      <a:lvl6pPr marL="457200" algn="l" rtl="0" eaLnBrk="1" fontAlgn="base" hangingPunct="1">
        <a:spcBef>
          <a:spcPct val="0"/>
        </a:spcBef>
        <a:spcAft>
          <a:spcPct val="0"/>
        </a:spcAft>
        <a:defRPr sz="3200" b="1">
          <a:solidFill>
            <a:schemeClr val="tx2"/>
          </a:solidFill>
          <a:latin typeface="Arial" panose="020B0604020202020204" pitchFamily="34" charset="0"/>
          <a:ea typeface="微软雅黑" panose="020B0503020204020204" pitchFamily="34" charset="-122"/>
        </a:defRPr>
      </a:lvl6pPr>
      <a:lvl7pPr marL="914400" algn="l" rtl="0" eaLnBrk="1" fontAlgn="base" hangingPunct="1">
        <a:spcBef>
          <a:spcPct val="0"/>
        </a:spcBef>
        <a:spcAft>
          <a:spcPct val="0"/>
        </a:spcAft>
        <a:defRPr sz="3200" b="1">
          <a:solidFill>
            <a:schemeClr val="tx2"/>
          </a:solidFill>
          <a:latin typeface="Arial" panose="020B0604020202020204" pitchFamily="34" charset="0"/>
          <a:ea typeface="微软雅黑" panose="020B0503020204020204" pitchFamily="34" charset="-122"/>
        </a:defRPr>
      </a:lvl7pPr>
      <a:lvl8pPr marL="1371600" algn="l" rtl="0" eaLnBrk="1" fontAlgn="base" hangingPunct="1">
        <a:spcBef>
          <a:spcPct val="0"/>
        </a:spcBef>
        <a:spcAft>
          <a:spcPct val="0"/>
        </a:spcAft>
        <a:defRPr sz="3200" b="1">
          <a:solidFill>
            <a:schemeClr val="tx2"/>
          </a:solidFill>
          <a:latin typeface="Arial" panose="020B0604020202020204" pitchFamily="34" charset="0"/>
          <a:ea typeface="微软雅黑" panose="020B0503020204020204" pitchFamily="34" charset="-122"/>
        </a:defRPr>
      </a:lvl8pPr>
      <a:lvl9pPr marL="1828800" algn="l" rtl="0" eaLnBrk="1" fontAlgn="base" hangingPunct="1">
        <a:spcBef>
          <a:spcPct val="0"/>
        </a:spcBef>
        <a:spcAft>
          <a:spcPct val="0"/>
        </a:spcAft>
        <a:defRPr sz="3200" b="1">
          <a:solidFill>
            <a:schemeClr val="tx2"/>
          </a:solidFill>
          <a:latin typeface="Arial" panose="020B0604020202020204" pitchFamily="34" charset="0"/>
          <a:ea typeface="微软雅黑" panose="020B0503020204020204" pitchFamily="34" charset="-122"/>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ea typeface="+mn-ea"/>
        </a:defRPr>
      </a:lvl2pPr>
      <a:lvl3pPr marL="1143000" indent="-228600" algn="l" rtl="0" eaLnBrk="1" fontAlgn="base" hangingPunct="1">
        <a:spcBef>
          <a:spcPct val="20000"/>
        </a:spcBef>
        <a:spcAft>
          <a:spcPct val="0"/>
        </a:spcAft>
        <a:buChar char="•"/>
        <a:defRPr sz="2000">
          <a:solidFill>
            <a:schemeClr val="tx1"/>
          </a:solidFill>
          <a:latin typeface="+mn-lt"/>
          <a:ea typeface="+mn-ea"/>
        </a:defRPr>
      </a:lvl3pPr>
      <a:lvl4pPr marL="1600200" indent="-228600" algn="l" rtl="0" eaLnBrk="1" fontAlgn="base" hangingPunct="1">
        <a:spcBef>
          <a:spcPct val="20000"/>
        </a:spcBef>
        <a:spcAft>
          <a:spcPct val="0"/>
        </a:spcAft>
        <a:buChar char="–"/>
        <a:defRPr>
          <a:solidFill>
            <a:schemeClr val="tx1"/>
          </a:solidFill>
          <a:latin typeface="+mn-lt"/>
          <a:ea typeface="+mn-ea"/>
        </a:defRPr>
      </a:lvl4pPr>
      <a:lvl5pPr marL="2057400" indent="-228600" algn="l" rtl="0" eaLnBrk="1" fontAlgn="base" hangingPunct="1">
        <a:spcBef>
          <a:spcPct val="20000"/>
        </a:spcBef>
        <a:spcAft>
          <a:spcPct val="0"/>
        </a:spcAft>
        <a:buChar char="»"/>
        <a:defRPr>
          <a:solidFill>
            <a:schemeClr val="tx1"/>
          </a:solidFill>
          <a:latin typeface="+mn-lt"/>
          <a:ea typeface="+mn-ea"/>
        </a:defRPr>
      </a:lvl5pPr>
      <a:lvl6pPr marL="2514600" indent="-228600" algn="l" rtl="0" eaLnBrk="1" fontAlgn="base" hangingPunct="1">
        <a:spcBef>
          <a:spcPct val="20000"/>
        </a:spcBef>
        <a:spcAft>
          <a:spcPct val="0"/>
        </a:spcAft>
        <a:buChar char="»"/>
        <a:defRPr>
          <a:solidFill>
            <a:schemeClr val="tx1"/>
          </a:solidFill>
          <a:latin typeface="+mn-lt"/>
          <a:ea typeface="+mn-ea"/>
        </a:defRPr>
      </a:lvl6pPr>
      <a:lvl7pPr marL="2971800" indent="-228600" algn="l" rtl="0" eaLnBrk="1" fontAlgn="base" hangingPunct="1">
        <a:spcBef>
          <a:spcPct val="20000"/>
        </a:spcBef>
        <a:spcAft>
          <a:spcPct val="0"/>
        </a:spcAft>
        <a:buChar char="»"/>
        <a:defRPr>
          <a:solidFill>
            <a:schemeClr val="tx1"/>
          </a:solidFill>
          <a:latin typeface="+mn-lt"/>
          <a:ea typeface="+mn-ea"/>
        </a:defRPr>
      </a:lvl7pPr>
      <a:lvl8pPr marL="3429000" indent="-228600" algn="l" rtl="0" eaLnBrk="1" fontAlgn="base" hangingPunct="1">
        <a:spcBef>
          <a:spcPct val="20000"/>
        </a:spcBef>
        <a:spcAft>
          <a:spcPct val="0"/>
        </a:spcAft>
        <a:buChar char="»"/>
        <a:defRPr>
          <a:solidFill>
            <a:schemeClr val="tx1"/>
          </a:solidFill>
          <a:latin typeface="+mn-lt"/>
          <a:ea typeface="+mn-ea"/>
        </a:defRPr>
      </a:lvl8pPr>
      <a:lvl9pPr marL="3886200" indent="-228600" algn="l" rtl="0" eaLnBrk="1" fontAlgn="base" hangingPunct="1">
        <a:spcBef>
          <a:spcPct val="20000"/>
        </a:spcBef>
        <a:spcAft>
          <a:spcPct val="0"/>
        </a:spcAft>
        <a:buChar char="»"/>
        <a:defRPr>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899592" y="1700808"/>
            <a:ext cx="7315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8000" b="1" dirty="0">
                <a:solidFill>
                  <a:srgbClr val="000000"/>
                </a:solidFill>
                <a:latin typeface="华文楷体" panose="02010600040101010101" pitchFamily="2" charset="-122"/>
                <a:ea typeface="华文楷体" panose="02010600040101010101" pitchFamily="2" charset="-122"/>
              </a:rPr>
              <a:t>四则混合运算</a:t>
            </a:r>
          </a:p>
        </p:txBody>
      </p:sp>
      <p:sp>
        <p:nvSpPr>
          <p:cNvPr id="3" name="矩形 2"/>
          <p:cNvSpPr/>
          <p:nvPr/>
        </p:nvSpPr>
        <p:spPr>
          <a:xfrm>
            <a:off x="2867648" y="5013176"/>
            <a:ext cx="3554179" cy="532453"/>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6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6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9"/>
          <p:cNvSpPr txBox="1">
            <a:spLocks noChangeArrowheads="1"/>
          </p:cNvSpPr>
          <p:nvPr/>
        </p:nvSpPr>
        <p:spPr bwMode="auto">
          <a:xfrm>
            <a:off x="2214563" y="2058988"/>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lang="en-US" altLang="zh-CN" sz="3200" b="1">
                <a:solidFill>
                  <a:srgbClr val="000000"/>
                </a:solidFill>
                <a:latin typeface="华文楷体" panose="02010600040101010101" pitchFamily="2" charset="-122"/>
                <a:ea typeface="华文楷体" panose="02010600040101010101" pitchFamily="2" charset="-122"/>
              </a:rPr>
              <a:t>2.5×1.25×0.4×64</a:t>
            </a:r>
            <a:endParaRPr lang="zh-CN" altLang="en-US" sz="3200" b="1">
              <a:solidFill>
                <a:srgbClr val="000000"/>
              </a:solidFill>
              <a:latin typeface="华文楷体" panose="02010600040101010101" pitchFamily="2" charset="-122"/>
              <a:ea typeface="华文楷体" panose="02010600040101010101" pitchFamily="2" charset="-122"/>
            </a:endParaRPr>
          </a:p>
        </p:txBody>
      </p:sp>
      <p:cxnSp>
        <p:nvCxnSpPr>
          <p:cNvPr id="6" name="直接连接符 5"/>
          <p:cNvCxnSpPr/>
          <p:nvPr/>
        </p:nvCxnSpPr>
        <p:spPr>
          <a:xfrm>
            <a:off x="2357438" y="2571750"/>
            <a:ext cx="1500187" cy="158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2786063" y="2571750"/>
            <a:ext cx="928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solidFill>
                  <a:srgbClr val="FF0000"/>
                </a:solidFill>
                <a:latin typeface="华文楷体" panose="02010600040101010101" pitchFamily="2" charset="-122"/>
                <a:ea typeface="华文楷体" panose="02010600040101010101" pitchFamily="2" charset="-122"/>
              </a:rPr>
              <a:t>①</a:t>
            </a:r>
          </a:p>
        </p:txBody>
      </p:sp>
      <p:grpSp>
        <p:nvGrpSpPr>
          <p:cNvPr id="2" name="Group 19"/>
          <p:cNvGrpSpPr/>
          <p:nvPr/>
        </p:nvGrpSpPr>
        <p:grpSpPr bwMode="auto">
          <a:xfrm>
            <a:off x="3500438" y="2571750"/>
            <a:ext cx="1152525" cy="187325"/>
            <a:chOff x="0" y="0"/>
            <a:chExt cx="726" cy="118"/>
          </a:xfrm>
        </p:grpSpPr>
        <p:sp>
          <p:nvSpPr>
            <p:cNvPr id="22543" name="Line 20"/>
            <p:cNvSpPr>
              <a:spLocks noChangeShapeType="1"/>
            </p:cNvSpPr>
            <p:nvPr/>
          </p:nvSpPr>
          <p:spPr bwMode="auto">
            <a:xfrm>
              <a:off x="0" y="112"/>
              <a:ext cx="726" cy="0"/>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2544" name="Line 21"/>
            <p:cNvSpPr>
              <a:spLocks noChangeShapeType="1"/>
            </p:cNvSpPr>
            <p:nvPr/>
          </p:nvSpPr>
          <p:spPr bwMode="auto">
            <a:xfrm>
              <a:off x="0" y="0"/>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2545" name="Line 22"/>
            <p:cNvSpPr>
              <a:spLocks noChangeShapeType="1"/>
            </p:cNvSpPr>
            <p:nvPr/>
          </p:nvSpPr>
          <p:spPr bwMode="auto">
            <a:xfrm>
              <a:off x="725" y="5"/>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2" name="TextBox 11"/>
          <p:cNvSpPr txBox="1">
            <a:spLocks noChangeArrowheads="1"/>
          </p:cNvSpPr>
          <p:nvPr/>
        </p:nvSpPr>
        <p:spPr bwMode="auto">
          <a:xfrm>
            <a:off x="3786188" y="2759075"/>
            <a:ext cx="92868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solidFill>
                  <a:srgbClr val="FF0000"/>
                </a:solidFill>
                <a:latin typeface="华文楷体" panose="02010600040101010101" pitchFamily="2" charset="-122"/>
                <a:ea typeface="华文楷体" panose="02010600040101010101" pitchFamily="2" charset="-122"/>
              </a:rPr>
              <a:t>②</a:t>
            </a:r>
          </a:p>
        </p:txBody>
      </p:sp>
      <p:sp>
        <p:nvSpPr>
          <p:cNvPr id="13" name="TextBox 12"/>
          <p:cNvSpPr txBox="1">
            <a:spLocks noChangeArrowheads="1"/>
          </p:cNvSpPr>
          <p:nvPr/>
        </p:nvSpPr>
        <p:spPr bwMode="auto">
          <a:xfrm>
            <a:off x="4500563" y="3000375"/>
            <a:ext cx="928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solidFill>
                  <a:srgbClr val="FF0000"/>
                </a:solidFill>
                <a:latin typeface="华文楷体" panose="02010600040101010101" pitchFamily="2" charset="-122"/>
                <a:ea typeface="华文楷体" panose="02010600040101010101" pitchFamily="2" charset="-122"/>
              </a:rPr>
              <a:t>③</a:t>
            </a:r>
          </a:p>
        </p:txBody>
      </p:sp>
      <p:grpSp>
        <p:nvGrpSpPr>
          <p:cNvPr id="3" name="Group 19"/>
          <p:cNvGrpSpPr/>
          <p:nvPr/>
        </p:nvGrpSpPr>
        <p:grpSpPr bwMode="auto">
          <a:xfrm>
            <a:off x="4357688" y="2781300"/>
            <a:ext cx="1000125" cy="219075"/>
            <a:chOff x="0" y="0"/>
            <a:chExt cx="726" cy="118"/>
          </a:xfrm>
        </p:grpSpPr>
        <p:sp>
          <p:nvSpPr>
            <p:cNvPr id="22540" name="Line 20"/>
            <p:cNvSpPr>
              <a:spLocks noChangeShapeType="1"/>
            </p:cNvSpPr>
            <p:nvPr/>
          </p:nvSpPr>
          <p:spPr bwMode="auto">
            <a:xfrm>
              <a:off x="0" y="112"/>
              <a:ext cx="726" cy="0"/>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2541" name="Line 21"/>
            <p:cNvSpPr>
              <a:spLocks noChangeShapeType="1"/>
            </p:cNvSpPr>
            <p:nvPr/>
          </p:nvSpPr>
          <p:spPr bwMode="auto">
            <a:xfrm>
              <a:off x="0" y="0"/>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2542" name="Line 22"/>
            <p:cNvSpPr>
              <a:spLocks noChangeShapeType="1"/>
            </p:cNvSpPr>
            <p:nvPr/>
          </p:nvSpPr>
          <p:spPr bwMode="auto">
            <a:xfrm>
              <a:off x="725" y="5"/>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8" name="TextBox 17"/>
          <p:cNvSpPr txBox="1">
            <a:spLocks noChangeArrowheads="1"/>
          </p:cNvSpPr>
          <p:nvPr/>
        </p:nvSpPr>
        <p:spPr bwMode="auto">
          <a:xfrm>
            <a:off x="1785938" y="2844800"/>
            <a:ext cx="40719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华文楷体" panose="02010600040101010101" pitchFamily="2" charset="-122"/>
                <a:ea typeface="华文楷体" panose="02010600040101010101" pitchFamily="2" charset="-122"/>
              </a:rPr>
              <a:t>＝</a:t>
            </a:r>
            <a:r>
              <a:rPr lang="en-US" altLang="zh-CN" sz="3200" b="1">
                <a:latin typeface="华文楷体" panose="02010600040101010101" pitchFamily="2" charset="-122"/>
                <a:ea typeface="华文楷体" panose="02010600040101010101" pitchFamily="2" charset="-122"/>
              </a:rPr>
              <a:t>3.125×0.4×64</a:t>
            </a:r>
            <a:endParaRPr lang="zh-CN" altLang="en-US" sz="3200" b="1">
              <a:solidFill>
                <a:srgbClr val="000000"/>
              </a:solidFill>
              <a:latin typeface="华文楷体" panose="02010600040101010101" pitchFamily="2" charset="-122"/>
              <a:ea typeface="华文楷体" panose="02010600040101010101" pitchFamily="2" charset="-122"/>
            </a:endParaRPr>
          </a:p>
        </p:txBody>
      </p:sp>
      <p:sp>
        <p:nvSpPr>
          <p:cNvPr id="19" name="TextBox 18"/>
          <p:cNvSpPr txBox="1">
            <a:spLocks noChangeArrowheads="1"/>
          </p:cNvSpPr>
          <p:nvPr/>
        </p:nvSpPr>
        <p:spPr bwMode="auto">
          <a:xfrm>
            <a:off x="1785938" y="3630613"/>
            <a:ext cx="40719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华文楷体" panose="02010600040101010101" pitchFamily="2" charset="-122"/>
                <a:ea typeface="华文楷体" panose="02010600040101010101" pitchFamily="2" charset="-122"/>
              </a:rPr>
              <a:t>＝</a:t>
            </a:r>
            <a:r>
              <a:rPr lang="en-US" altLang="zh-CN" sz="3200" b="1">
                <a:latin typeface="华文楷体" panose="02010600040101010101" pitchFamily="2" charset="-122"/>
                <a:ea typeface="华文楷体" panose="02010600040101010101" pitchFamily="2" charset="-122"/>
              </a:rPr>
              <a:t>1.25×64</a:t>
            </a:r>
            <a:endParaRPr lang="zh-CN" altLang="en-US" sz="3200" b="1">
              <a:solidFill>
                <a:srgbClr val="000000"/>
              </a:solidFill>
              <a:latin typeface="华文楷体" panose="02010600040101010101" pitchFamily="2" charset="-122"/>
              <a:ea typeface="华文楷体" panose="02010600040101010101" pitchFamily="2" charset="-122"/>
            </a:endParaRPr>
          </a:p>
        </p:txBody>
      </p:sp>
      <p:sp>
        <p:nvSpPr>
          <p:cNvPr id="20" name="TextBox 19"/>
          <p:cNvSpPr txBox="1">
            <a:spLocks noChangeArrowheads="1"/>
          </p:cNvSpPr>
          <p:nvPr/>
        </p:nvSpPr>
        <p:spPr bwMode="auto">
          <a:xfrm>
            <a:off x="1785938" y="4416425"/>
            <a:ext cx="3000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dirty="0">
                <a:latin typeface="华文楷体" panose="02010600040101010101" pitchFamily="2" charset="-122"/>
                <a:ea typeface="华文楷体" panose="02010600040101010101" pitchFamily="2" charset="-122"/>
              </a:rPr>
              <a:t>＝</a:t>
            </a:r>
            <a:r>
              <a:rPr lang="en-US" altLang="zh-CN" sz="3200" b="1" dirty="0" smtClean="0">
                <a:solidFill>
                  <a:srgbClr val="FF0000"/>
                </a:solidFill>
                <a:latin typeface="华文楷体" panose="02010600040101010101" pitchFamily="2" charset="-122"/>
                <a:ea typeface="华文楷体" panose="02010600040101010101" pitchFamily="2" charset="-122"/>
              </a:rPr>
              <a:t>80 </a:t>
            </a:r>
            <a:endParaRPr lang="zh-CN" altLang="en-US" sz="3200" b="1" dirty="0">
              <a:solidFill>
                <a:srgbClr val="FF0000"/>
              </a:solidFill>
              <a:latin typeface="华文楷体" panose="02010600040101010101" pitchFamily="2" charset="-122"/>
              <a:ea typeface="华文楷体" panose="0201060004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up)">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left)">
                                      <p:cBhvr>
                                        <p:cTn id="25" dur="500"/>
                                        <p:tgtEl>
                                          <p:spTgt spid="3"/>
                                        </p:tgtEl>
                                      </p:cBhvr>
                                    </p:animEffect>
                                  </p:childTnLst>
                                </p:cTn>
                              </p:par>
                            </p:childTnLst>
                          </p:cTn>
                        </p:par>
                        <p:par>
                          <p:cTn id="26" fill="hold">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wipe(up)">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7"/>
                                        </p:tgtEl>
                                      </p:cBhvr>
                                    </p:animEffect>
                                    <p:set>
                                      <p:cBhvr>
                                        <p:cTn id="34" dur="1" fill="hold">
                                          <p:stCondLst>
                                            <p:cond delay="499"/>
                                          </p:stCondLst>
                                        </p:cTn>
                                        <p:tgtEl>
                                          <p:spTgt spid="7"/>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6"/>
                                        </p:tgtEl>
                                      </p:cBhvr>
                                    </p:animEffect>
                                    <p:set>
                                      <p:cBhvr>
                                        <p:cTn id="37" dur="1" fill="hold">
                                          <p:stCondLst>
                                            <p:cond delay="499"/>
                                          </p:stCondLst>
                                        </p:cTn>
                                        <p:tgtEl>
                                          <p:spTgt spid="6"/>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2"/>
                                        </p:tgtEl>
                                      </p:cBhvr>
                                    </p:animEffect>
                                    <p:set>
                                      <p:cBhvr>
                                        <p:cTn id="40" dur="1" fill="hold">
                                          <p:stCondLst>
                                            <p:cond delay="499"/>
                                          </p:stCondLst>
                                        </p:cTn>
                                        <p:tgtEl>
                                          <p:spTgt spid="2"/>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12"/>
                                        </p:tgtEl>
                                      </p:cBhvr>
                                    </p:animEffect>
                                    <p:set>
                                      <p:cBhvr>
                                        <p:cTn id="43" dur="1" fill="hold">
                                          <p:stCondLst>
                                            <p:cond delay="499"/>
                                          </p:stCondLst>
                                        </p:cTn>
                                        <p:tgtEl>
                                          <p:spTgt spid="12"/>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3"/>
                                        </p:tgtEl>
                                      </p:cBhvr>
                                    </p:animEffect>
                                    <p:set>
                                      <p:cBhvr>
                                        <p:cTn id="46" dur="1" fill="hold">
                                          <p:stCondLst>
                                            <p:cond delay="499"/>
                                          </p:stCondLst>
                                        </p:cTn>
                                        <p:tgtEl>
                                          <p:spTgt spid="3"/>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13"/>
                                        </p:tgtEl>
                                      </p:cBhvr>
                                    </p:animEffect>
                                    <p:set>
                                      <p:cBhvr>
                                        <p:cTn id="49" dur="1" fill="hold">
                                          <p:stCondLst>
                                            <p:cond delay="499"/>
                                          </p:stCondLst>
                                        </p:cTn>
                                        <p:tgtEl>
                                          <p:spTgt spid="13"/>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wipe(left)">
                                      <p:cBhvr>
                                        <p:cTn id="54" dur="500"/>
                                        <p:tgtEl>
                                          <p:spTgt spid="18"/>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ipe(left)">
                                      <p:cBhvr>
                                        <p:cTn id="59" dur="500"/>
                                        <p:tgtEl>
                                          <p:spTgt spid="19"/>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wipe(left)">
                                      <p:cBhvr>
                                        <p:cTn id="6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12" grpId="0"/>
      <p:bldP spid="12" grpId="1"/>
      <p:bldP spid="13" grpId="0"/>
      <p:bldP spid="13" grpId="1"/>
      <p:bldP spid="18" grpId="0"/>
      <p:bldP spid="19"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ChangeArrowheads="1"/>
          </p:cNvSpPr>
          <p:nvPr/>
        </p:nvSpPr>
        <p:spPr bwMode="auto">
          <a:xfrm>
            <a:off x="321695" y="1232411"/>
            <a:ext cx="8553450" cy="4873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50000"/>
              </a:lnSpc>
            </a:pPr>
            <a:r>
              <a:rPr lang="en-US" altLang="zh-CN" sz="3000" b="1" dirty="0">
                <a:solidFill>
                  <a:srgbClr val="0000FF"/>
                </a:solidFill>
                <a:latin typeface="华文楷体" panose="02010600040101010101" pitchFamily="2" charset="-122"/>
                <a:ea typeface="华文楷体" panose="02010600040101010101" pitchFamily="2" charset="-122"/>
              </a:rPr>
              <a:t>1</a:t>
            </a:r>
            <a:r>
              <a:rPr lang="zh-CN" altLang="en-US" sz="3000" b="1" dirty="0">
                <a:solidFill>
                  <a:srgbClr val="0000FF"/>
                </a:solidFill>
                <a:latin typeface="华文楷体" panose="02010600040101010101" pitchFamily="2" charset="-122"/>
                <a:ea typeface="华文楷体" panose="02010600040101010101" pitchFamily="2" charset="-122"/>
              </a:rPr>
              <a:t>、经历尝试计算四则混合运算中间除不尽以及总结四则混合运算顺序的过程。</a:t>
            </a:r>
          </a:p>
          <a:p>
            <a:pPr>
              <a:lnSpc>
                <a:spcPct val="150000"/>
              </a:lnSpc>
            </a:pPr>
            <a:r>
              <a:rPr lang="en-US" altLang="zh-CN" sz="3000" b="1" dirty="0">
                <a:solidFill>
                  <a:srgbClr val="0000FF"/>
                </a:solidFill>
                <a:latin typeface="华文楷体" panose="02010600040101010101" pitchFamily="2" charset="-122"/>
                <a:ea typeface="华文楷体" panose="02010600040101010101" pitchFamily="2" charset="-122"/>
              </a:rPr>
              <a:t>2</a:t>
            </a:r>
            <a:r>
              <a:rPr lang="zh-CN" altLang="en-US" sz="3000" b="1" dirty="0">
                <a:solidFill>
                  <a:srgbClr val="0000FF"/>
                </a:solidFill>
                <a:latin typeface="华文楷体" panose="02010600040101010101" pitchFamily="2" charset="-122"/>
                <a:ea typeface="华文楷体" panose="02010600040101010101" pitchFamily="2" charset="-122"/>
              </a:rPr>
              <a:t>、掌握四则混合运算的顺序，知道四则混合运算中间除不尽时的取值方法，了解</a:t>
            </a:r>
            <a:r>
              <a:rPr lang="en-US" altLang="zh-CN" sz="3000" b="1" dirty="0">
                <a:solidFill>
                  <a:srgbClr val="0000FF"/>
                </a:solidFill>
                <a:latin typeface="华文楷体" panose="02010600040101010101" pitchFamily="2" charset="-122"/>
                <a:ea typeface="华文楷体" panose="02010600040101010101" pitchFamily="2" charset="-122"/>
              </a:rPr>
              <a:t>0</a:t>
            </a:r>
            <a:r>
              <a:rPr lang="zh-CN" altLang="en-US" sz="3000" b="1" dirty="0">
                <a:solidFill>
                  <a:srgbClr val="0000FF"/>
                </a:solidFill>
                <a:latin typeface="华文楷体" panose="02010600040101010101" pitchFamily="2" charset="-122"/>
                <a:ea typeface="华文楷体" panose="02010600040101010101" pitchFamily="2" charset="-122"/>
              </a:rPr>
              <a:t>在四则运算中的特殊情况。</a:t>
            </a:r>
          </a:p>
          <a:p>
            <a:pPr>
              <a:lnSpc>
                <a:spcPct val="150000"/>
              </a:lnSpc>
            </a:pPr>
            <a:r>
              <a:rPr lang="en-US" altLang="zh-CN" sz="3000" b="1" dirty="0">
                <a:solidFill>
                  <a:srgbClr val="0000FF"/>
                </a:solidFill>
                <a:latin typeface="华文楷体" panose="02010600040101010101" pitchFamily="2" charset="-122"/>
                <a:ea typeface="华文楷体" panose="02010600040101010101" pitchFamily="2" charset="-122"/>
              </a:rPr>
              <a:t>3</a:t>
            </a:r>
            <a:r>
              <a:rPr lang="zh-CN" altLang="en-US" sz="3000" b="1" dirty="0">
                <a:solidFill>
                  <a:srgbClr val="0000FF"/>
                </a:solidFill>
                <a:latin typeface="华文楷体" panose="02010600040101010101" pitchFamily="2" charset="-122"/>
                <a:ea typeface="华文楷体" panose="02010600040101010101" pitchFamily="2" charset="-122"/>
              </a:rPr>
              <a:t>、形成四则混合运算的知识结构，在玩“</a:t>
            </a:r>
            <a:r>
              <a:rPr lang="en-US" altLang="zh-CN" sz="3000" b="1" dirty="0">
                <a:solidFill>
                  <a:srgbClr val="0000FF"/>
                </a:solidFill>
                <a:latin typeface="华文楷体" panose="02010600040101010101" pitchFamily="2" charset="-122"/>
                <a:ea typeface="华文楷体" panose="02010600040101010101" pitchFamily="2" charset="-122"/>
              </a:rPr>
              <a:t>24</a:t>
            </a:r>
            <a:r>
              <a:rPr lang="zh-CN" altLang="en-US" sz="3000" b="1" dirty="0">
                <a:solidFill>
                  <a:srgbClr val="0000FF"/>
                </a:solidFill>
                <a:latin typeface="华文楷体" panose="02010600040101010101" pitchFamily="2" charset="-122"/>
                <a:ea typeface="华文楷体" panose="02010600040101010101" pitchFamily="2" charset="-122"/>
              </a:rPr>
              <a:t>点游戏”的过程中，提高运算能力。</a:t>
            </a:r>
          </a:p>
        </p:txBody>
      </p:sp>
      <p:sp>
        <p:nvSpPr>
          <p:cNvPr id="14339" name="TextBox 4"/>
          <p:cNvSpPr txBox="1">
            <a:spLocks noChangeArrowheads="1"/>
          </p:cNvSpPr>
          <p:nvPr/>
        </p:nvSpPr>
        <p:spPr bwMode="auto">
          <a:xfrm>
            <a:off x="2973335" y="402148"/>
            <a:ext cx="3048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4800" b="1" dirty="0">
                <a:solidFill>
                  <a:srgbClr val="000000"/>
                </a:solidFill>
                <a:latin typeface="华文楷体" panose="02010600040101010101" pitchFamily="2" charset="-122"/>
                <a:ea typeface="华文楷体" panose="02010600040101010101" pitchFamily="2" charset="-122"/>
              </a:rPr>
              <a:t>教学目标</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图片 14" descr="复习回顾.png"/>
          <p:cNvPicPr>
            <a:picLocks noChangeAspect="1"/>
          </p:cNvPicPr>
          <p:nvPr/>
        </p:nvPicPr>
        <p:blipFill>
          <a:blip r:embed="rId3" cstate="email"/>
          <a:srcRect/>
          <a:stretch>
            <a:fillRect/>
          </a:stretch>
        </p:blipFill>
        <p:spPr bwMode="auto">
          <a:xfrm>
            <a:off x="428625" y="714375"/>
            <a:ext cx="2452688" cy="197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 Box 9"/>
          <p:cNvSpPr txBox="1">
            <a:spLocks noChangeArrowheads="1"/>
          </p:cNvSpPr>
          <p:nvPr/>
        </p:nvSpPr>
        <p:spPr bwMode="auto">
          <a:xfrm>
            <a:off x="2500313" y="2916238"/>
            <a:ext cx="54292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lang="en-US" altLang="zh-CN" sz="3200" b="1" dirty="0">
                <a:solidFill>
                  <a:srgbClr val="000000"/>
                </a:solidFill>
                <a:latin typeface="华文楷体" panose="02010600040101010101" pitchFamily="2" charset="-122"/>
                <a:ea typeface="华文楷体" panose="02010600040101010101" pitchFamily="2" charset="-122"/>
              </a:rPr>
              <a:t>5×[ 5.6</a:t>
            </a:r>
            <a:r>
              <a:rPr lang="zh-CN" altLang="en-US" sz="3200" b="1" dirty="0">
                <a:solidFill>
                  <a:srgbClr val="000000"/>
                </a:solidFill>
                <a:latin typeface="华文楷体" panose="02010600040101010101" pitchFamily="2" charset="-122"/>
                <a:ea typeface="华文楷体" panose="02010600040101010101" pitchFamily="2" charset="-122"/>
              </a:rPr>
              <a:t>＋（</a:t>
            </a:r>
            <a:r>
              <a:rPr lang="en-US" altLang="zh-CN" sz="3200" b="1" dirty="0">
                <a:solidFill>
                  <a:srgbClr val="000000"/>
                </a:solidFill>
                <a:latin typeface="华文楷体" panose="02010600040101010101" pitchFamily="2" charset="-122"/>
                <a:ea typeface="华文楷体" panose="02010600040101010101" pitchFamily="2" charset="-122"/>
              </a:rPr>
              <a:t>6.9÷0.3</a:t>
            </a:r>
            <a:r>
              <a:rPr lang="zh-CN" altLang="en-US" sz="3200" b="1" dirty="0">
                <a:solidFill>
                  <a:srgbClr val="000000"/>
                </a:solidFill>
                <a:latin typeface="华文楷体" panose="02010600040101010101" pitchFamily="2" charset="-122"/>
                <a:ea typeface="华文楷体" panose="02010600040101010101" pitchFamily="2" charset="-122"/>
              </a:rPr>
              <a:t>）</a:t>
            </a:r>
            <a:r>
              <a:rPr lang="en-US" altLang="zh-CN" sz="3200" b="1" dirty="0">
                <a:solidFill>
                  <a:srgbClr val="000000"/>
                </a:solidFill>
                <a:latin typeface="华文楷体" panose="02010600040101010101" pitchFamily="2" charset="-122"/>
                <a:ea typeface="华文楷体" panose="02010600040101010101" pitchFamily="2" charset="-122"/>
              </a:rPr>
              <a:t>]</a:t>
            </a:r>
            <a:endParaRPr lang="zh-CN" altLang="en-US" sz="3200" b="1" dirty="0">
              <a:solidFill>
                <a:srgbClr val="000000"/>
              </a:solidFill>
              <a:latin typeface="华文楷体" panose="02010600040101010101" pitchFamily="2" charset="-122"/>
              <a:ea typeface="华文楷体" panose="02010600040101010101" pitchFamily="2" charset="-122"/>
            </a:endParaRPr>
          </a:p>
        </p:txBody>
      </p:sp>
      <p:sp>
        <p:nvSpPr>
          <p:cNvPr id="15364" name="Text Box 9"/>
          <p:cNvSpPr txBox="1">
            <a:spLocks noChangeArrowheads="1"/>
          </p:cNvSpPr>
          <p:nvPr/>
        </p:nvSpPr>
        <p:spPr bwMode="auto">
          <a:xfrm>
            <a:off x="1071563" y="2201863"/>
            <a:ext cx="51435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lang="zh-CN" altLang="en-US" sz="3200" b="1" dirty="0">
                <a:solidFill>
                  <a:srgbClr val="000000"/>
                </a:solidFill>
                <a:latin typeface="华文楷体" panose="02010600040101010101" pitchFamily="2" charset="-122"/>
                <a:ea typeface="华文楷体" panose="02010600040101010101" pitchFamily="2" charset="-122"/>
              </a:rPr>
              <a:t>先说出运算顺序，再计算。</a:t>
            </a:r>
          </a:p>
        </p:txBody>
      </p:sp>
      <p:cxnSp>
        <p:nvCxnSpPr>
          <p:cNvPr id="8" name="直接连接符 7"/>
          <p:cNvCxnSpPr/>
          <p:nvPr/>
        </p:nvCxnSpPr>
        <p:spPr>
          <a:xfrm>
            <a:off x="4643438" y="3429000"/>
            <a:ext cx="1500187" cy="158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5072063" y="3429000"/>
            <a:ext cx="928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solidFill>
                  <a:srgbClr val="FF0000"/>
                </a:solidFill>
                <a:latin typeface="华文楷体" panose="02010600040101010101" pitchFamily="2" charset="-122"/>
                <a:ea typeface="华文楷体" panose="02010600040101010101" pitchFamily="2" charset="-122"/>
              </a:rPr>
              <a:t>①</a:t>
            </a:r>
          </a:p>
        </p:txBody>
      </p:sp>
      <p:grpSp>
        <p:nvGrpSpPr>
          <p:cNvPr id="2" name="Group 19"/>
          <p:cNvGrpSpPr/>
          <p:nvPr/>
        </p:nvGrpSpPr>
        <p:grpSpPr bwMode="auto">
          <a:xfrm>
            <a:off x="3643313" y="3500438"/>
            <a:ext cx="1358900" cy="187325"/>
            <a:chOff x="0" y="0"/>
            <a:chExt cx="726" cy="118"/>
          </a:xfrm>
        </p:grpSpPr>
        <p:sp>
          <p:nvSpPr>
            <p:cNvPr id="15378" name="Line 20"/>
            <p:cNvSpPr>
              <a:spLocks noChangeShapeType="1"/>
            </p:cNvSpPr>
            <p:nvPr/>
          </p:nvSpPr>
          <p:spPr bwMode="auto">
            <a:xfrm>
              <a:off x="0" y="112"/>
              <a:ext cx="726" cy="0"/>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79" name="Line 21"/>
            <p:cNvSpPr>
              <a:spLocks noChangeShapeType="1"/>
            </p:cNvSpPr>
            <p:nvPr/>
          </p:nvSpPr>
          <p:spPr bwMode="auto">
            <a:xfrm>
              <a:off x="0" y="0"/>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80" name="Line 22"/>
            <p:cNvSpPr>
              <a:spLocks noChangeShapeType="1"/>
            </p:cNvSpPr>
            <p:nvPr/>
          </p:nvSpPr>
          <p:spPr bwMode="auto">
            <a:xfrm>
              <a:off x="725" y="5"/>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4" name="TextBox 13"/>
          <p:cNvSpPr txBox="1">
            <a:spLocks noChangeArrowheads="1"/>
          </p:cNvSpPr>
          <p:nvPr/>
        </p:nvSpPr>
        <p:spPr bwMode="auto">
          <a:xfrm>
            <a:off x="4143375" y="3673475"/>
            <a:ext cx="928688"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solidFill>
                  <a:srgbClr val="FF0000"/>
                </a:solidFill>
                <a:latin typeface="华文楷体" panose="02010600040101010101" pitchFamily="2" charset="-122"/>
                <a:ea typeface="华文楷体" panose="02010600040101010101" pitchFamily="2" charset="-122"/>
              </a:rPr>
              <a:t>②</a:t>
            </a:r>
          </a:p>
        </p:txBody>
      </p:sp>
      <p:sp>
        <p:nvSpPr>
          <p:cNvPr id="15" name="TextBox 14"/>
          <p:cNvSpPr txBox="1">
            <a:spLocks noChangeArrowheads="1"/>
          </p:cNvSpPr>
          <p:nvPr/>
        </p:nvSpPr>
        <p:spPr bwMode="auto">
          <a:xfrm>
            <a:off x="2928938" y="3921125"/>
            <a:ext cx="928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solidFill>
                  <a:srgbClr val="FF0000"/>
                </a:solidFill>
                <a:latin typeface="华文楷体" panose="02010600040101010101" pitchFamily="2" charset="-122"/>
                <a:ea typeface="华文楷体" panose="02010600040101010101" pitchFamily="2" charset="-122"/>
              </a:rPr>
              <a:t>③</a:t>
            </a:r>
          </a:p>
        </p:txBody>
      </p:sp>
      <p:grpSp>
        <p:nvGrpSpPr>
          <p:cNvPr id="3" name="Group 19"/>
          <p:cNvGrpSpPr/>
          <p:nvPr/>
        </p:nvGrpSpPr>
        <p:grpSpPr bwMode="auto">
          <a:xfrm>
            <a:off x="2643188" y="3714750"/>
            <a:ext cx="1357312" cy="214313"/>
            <a:chOff x="0" y="0"/>
            <a:chExt cx="726" cy="118"/>
          </a:xfrm>
        </p:grpSpPr>
        <p:sp>
          <p:nvSpPr>
            <p:cNvPr id="15375" name="Line 20"/>
            <p:cNvSpPr>
              <a:spLocks noChangeShapeType="1"/>
            </p:cNvSpPr>
            <p:nvPr/>
          </p:nvSpPr>
          <p:spPr bwMode="auto">
            <a:xfrm>
              <a:off x="0" y="112"/>
              <a:ext cx="726" cy="0"/>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76" name="Line 21"/>
            <p:cNvSpPr>
              <a:spLocks noChangeShapeType="1"/>
            </p:cNvSpPr>
            <p:nvPr/>
          </p:nvSpPr>
          <p:spPr bwMode="auto">
            <a:xfrm>
              <a:off x="0" y="0"/>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377" name="Line 22"/>
            <p:cNvSpPr>
              <a:spLocks noChangeShapeType="1"/>
            </p:cNvSpPr>
            <p:nvPr/>
          </p:nvSpPr>
          <p:spPr bwMode="auto">
            <a:xfrm>
              <a:off x="725" y="5"/>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20" name="TextBox 19"/>
          <p:cNvSpPr txBox="1">
            <a:spLocks noChangeArrowheads="1"/>
          </p:cNvSpPr>
          <p:nvPr/>
        </p:nvSpPr>
        <p:spPr bwMode="auto">
          <a:xfrm>
            <a:off x="2071688" y="3700463"/>
            <a:ext cx="40719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dirty="0">
                <a:latin typeface="华文楷体" panose="02010600040101010101" pitchFamily="2" charset="-122"/>
                <a:ea typeface="华文楷体" panose="02010600040101010101" pitchFamily="2" charset="-122"/>
              </a:rPr>
              <a:t>＝</a:t>
            </a:r>
            <a:r>
              <a:rPr lang="en-US" altLang="zh-CN" sz="3200" b="1" dirty="0">
                <a:latin typeface="华文楷体" panose="02010600040101010101" pitchFamily="2" charset="-122"/>
                <a:ea typeface="华文楷体" panose="02010600040101010101" pitchFamily="2" charset="-122"/>
              </a:rPr>
              <a:t>5×[ 5.6</a:t>
            </a:r>
            <a:r>
              <a:rPr lang="zh-CN" altLang="en-US" sz="3200" b="1" dirty="0">
                <a:latin typeface="华文楷体" panose="02010600040101010101" pitchFamily="2" charset="-122"/>
                <a:ea typeface="华文楷体" panose="02010600040101010101" pitchFamily="2" charset="-122"/>
              </a:rPr>
              <a:t>＋</a:t>
            </a:r>
            <a:r>
              <a:rPr lang="en-US" altLang="zh-CN" sz="3200" b="1" dirty="0">
                <a:latin typeface="华文楷体" panose="02010600040101010101" pitchFamily="2" charset="-122"/>
                <a:ea typeface="华文楷体" panose="02010600040101010101" pitchFamily="2" charset="-122"/>
              </a:rPr>
              <a:t>23 ]</a:t>
            </a:r>
            <a:endParaRPr lang="zh-CN" altLang="en-US" sz="3200" b="1" dirty="0">
              <a:latin typeface="华文楷体" panose="02010600040101010101" pitchFamily="2" charset="-122"/>
              <a:ea typeface="华文楷体" panose="02010600040101010101" pitchFamily="2" charset="-122"/>
            </a:endParaRPr>
          </a:p>
        </p:txBody>
      </p:sp>
      <p:sp>
        <p:nvSpPr>
          <p:cNvPr id="21" name="TextBox 20"/>
          <p:cNvSpPr txBox="1">
            <a:spLocks noChangeArrowheads="1"/>
          </p:cNvSpPr>
          <p:nvPr/>
        </p:nvSpPr>
        <p:spPr bwMode="auto">
          <a:xfrm>
            <a:off x="2071688" y="4486275"/>
            <a:ext cx="407193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dirty="0">
                <a:latin typeface="华文楷体" panose="02010600040101010101" pitchFamily="2" charset="-122"/>
                <a:ea typeface="华文楷体" panose="02010600040101010101" pitchFamily="2" charset="-122"/>
              </a:rPr>
              <a:t>＝</a:t>
            </a:r>
            <a:r>
              <a:rPr lang="en-US" altLang="zh-CN" sz="3200" b="1" dirty="0">
                <a:latin typeface="华文楷体" panose="02010600040101010101" pitchFamily="2" charset="-122"/>
                <a:ea typeface="华文楷体" panose="02010600040101010101" pitchFamily="2" charset="-122"/>
              </a:rPr>
              <a:t>5×28.6</a:t>
            </a:r>
            <a:endParaRPr lang="zh-CN" altLang="en-US" sz="3200" b="1" dirty="0">
              <a:latin typeface="华文楷体" panose="02010600040101010101" pitchFamily="2" charset="-122"/>
              <a:ea typeface="华文楷体" panose="02010600040101010101" pitchFamily="2" charset="-122"/>
            </a:endParaRPr>
          </a:p>
        </p:txBody>
      </p:sp>
      <p:sp>
        <p:nvSpPr>
          <p:cNvPr id="22" name="TextBox 21"/>
          <p:cNvSpPr txBox="1">
            <a:spLocks noChangeArrowheads="1"/>
          </p:cNvSpPr>
          <p:nvPr/>
        </p:nvSpPr>
        <p:spPr bwMode="auto">
          <a:xfrm>
            <a:off x="2071688" y="5272088"/>
            <a:ext cx="30003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dirty="0">
                <a:latin typeface="华文楷体" panose="02010600040101010101" pitchFamily="2" charset="-122"/>
                <a:ea typeface="华文楷体" panose="02010600040101010101" pitchFamily="2" charset="-122"/>
              </a:rPr>
              <a:t>＝</a:t>
            </a:r>
            <a:r>
              <a:rPr lang="en-US" altLang="zh-CN" sz="3200" b="1" dirty="0">
                <a:solidFill>
                  <a:srgbClr val="FF0000"/>
                </a:solidFill>
                <a:latin typeface="华文楷体" panose="02010600040101010101" pitchFamily="2" charset="-122"/>
                <a:ea typeface="华文楷体" panose="02010600040101010101" pitchFamily="2" charset="-122"/>
              </a:rPr>
              <a:t>143</a:t>
            </a:r>
            <a:endParaRPr lang="zh-CN" altLang="en-US" sz="3200" b="1" dirty="0">
              <a:solidFill>
                <a:srgbClr val="FF0000"/>
              </a:solidFill>
              <a:latin typeface="华文楷体" panose="02010600040101010101" pitchFamily="2" charset="-122"/>
              <a:ea typeface="华文楷体" panose="02010600040101010101" pitchFamily="2" charset="-122"/>
            </a:endParaRPr>
          </a:p>
        </p:txBody>
      </p:sp>
      <p:sp>
        <p:nvSpPr>
          <p:cNvPr id="23" name="Text Box 9"/>
          <p:cNvSpPr txBox="1">
            <a:spLocks noChangeArrowheads="1"/>
          </p:cNvSpPr>
          <p:nvPr/>
        </p:nvSpPr>
        <p:spPr bwMode="auto">
          <a:xfrm>
            <a:off x="642938" y="5916613"/>
            <a:ext cx="80724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lang="zh-CN" altLang="en-US" sz="3200" b="1" dirty="0">
                <a:solidFill>
                  <a:srgbClr val="000000"/>
                </a:solidFill>
                <a:latin typeface="华文楷体" panose="02010600040101010101" pitchFamily="2" charset="-122"/>
                <a:ea typeface="华文楷体" panose="02010600040101010101" pitchFamily="2" charset="-122"/>
              </a:rPr>
              <a:t>加法、减法、乘法和除法统称</a:t>
            </a:r>
            <a:r>
              <a:rPr lang="zh-CN" altLang="en-US" sz="3200" b="1" dirty="0">
                <a:solidFill>
                  <a:srgbClr val="0000FF"/>
                </a:solidFill>
                <a:latin typeface="华文楷体" panose="02010600040101010101" pitchFamily="2" charset="-122"/>
                <a:ea typeface="华文楷体" panose="02010600040101010101" pitchFamily="2" charset="-122"/>
              </a:rPr>
              <a:t>四则运算</a:t>
            </a:r>
            <a:r>
              <a:rPr lang="zh-CN" altLang="en-US" sz="3200" b="1" dirty="0">
                <a:solidFill>
                  <a:srgbClr val="000000"/>
                </a:solidFill>
                <a:latin typeface="华文楷体" panose="02010600040101010101" pitchFamily="2" charset="-122"/>
                <a:ea typeface="华文楷体" panose="02010600040101010101" pitchFamily="2" charset="-122"/>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up)">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up)">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left)">
                                      <p:cBhvr>
                                        <p:cTn id="25" dur="500"/>
                                        <p:tgtEl>
                                          <p:spTgt spid="3"/>
                                        </p:tgtEl>
                                      </p:cBhvr>
                                    </p:animEffect>
                                  </p:childTnLst>
                                </p:cTn>
                              </p:par>
                            </p:childTnLst>
                          </p:cTn>
                        </p:par>
                        <p:par>
                          <p:cTn id="26" fill="hold">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up)">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9"/>
                                        </p:tgtEl>
                                      </p:cBhvr>
                                    </p:animEffect>
                                    <p:set>
                                      <p:cBhvr>
                                        <p:cTn id="34" dur="1" fill="hold">
                                          <p:stCondLst>
                                            <p:cond delay="499"/>
                                          </p:stCondLst>
                                        </p:cTn>
                                        <p:tgtEl>
                                          <p:spTgt spid="9"/>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8"/>
                                        </p:tgtEl>
                                      </p:cBhvr>
                                    </p:animEffect>
                                    <p:set>
                                      <p:cBhvr>
                                        <p:cTn id="37" dur="1" fill="hold">
                                          <p:stCondLst>
                                            <p:cond delay="499"/>
                                          </p:stCondLst>
                                        </p:cTn>
                                        <p:tgtEl>
                                          <p:spTgt spid="8"/>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2"/>
                                        </p:tgtEl>
                                      </p:cBhvr>
                                    </p:animEffect>
                                    <p:set>
                                      <p:cBhvr>
                                        <p:cTn id="40" dur="1" fill="hold">
                                          <p:stCondLst>
                                            <p:cond delay="499"/>
                                          </p:stCondLst>
                                        </p:cTn>
                                        <p:tgtEl>
                                          <p:spTgt spid="2"/>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14"/>
                                        </p:tgtEl>
                                      </p:cBhvr>
                                    </p:animEffect>
                                    <p:set>
                                      <p:cBhvr>
                                        <p:cTn id="43" dur="1" fill="hold">
                                          <p:stCondLst>
                                            <p:cond delay="499"/>
                                          </p:stCondLst>
                                        </p:cTn>
                                        <p:tgtEl>
                                          <p:spTgt spid="14"/>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3"/>
                                        </p:tgtEl>
                                      </p:cBhvr>
                                    </p:animEffect>
                                    <p:set>
                                      <p:cBhvr>
                                        <p:cTn id="46" dur="1" fill="hold">
                                          <p:stCondLst>
                                            <p:cond delay="499"/>
                                          </p:stCondLst>
                                        </p:cTn>
                                        <p:tgtEl>
                                          <p:spTgt spid="3"/>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15"/>
                                        </p:tgtEl>
                                      </p:cBhvr>
                                    </p:animEffect>
                                    <p:set>
                                      <p:cBhvr>
                                        <p:cTn id="49" dur="1" fill="hold">
                                          <p:stCondLst>
                                            <p:cond delay="499"/>
                                          </p:stCondLst>
                                        </p:cTn>
                                        <p:tgtEl>
                                          <p:spTgt spid="15"/>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20"/>
                                        </p:tgtEl>
                                        <p:attrNameLst>
                                          <p:attrName>style.visibility</p:attrName>
                                        </p:attrNameLst>
                                      </p:cBhvr>
                                      <p:to>
                                        <p:strVal val="visible"/>
                                      </p:to>
                                    </p:set>
                                    <p:animEffect transition="in" filter="wipe(left)">
                                      <p:cBhvr>
                                        <p:cTn id="54" dur="500"/>
                                        <p:tgtEl>
                                          <p:spTgt spid="20"/>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wipe(left)">
                                      <p:cBhvr>
                                        <p:cTn id="59" dur="500"/>
                                        <p:tgtEl>
                                          <p:spTgt spid="21"/>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wipe(left)">
                                      <p:cBhvr>
                                        <p:cTn id="64" dur="500"/>
                                        <p:tgtEl>
                                          <p:spTgt spid="22"/>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23"/>
                                        </p:tgtEl>
                                        <p:attrNameLst>
                                          <p:attrName>style.visibility</p:attrName>
                                        </p:attrNameLst>
                                      </p:cBhvr>
                                      <p:to>
                                        <p:strVal val="visible"/>
                                      </p:to>
                                    </p:set>
                                    <p:animEffect transition="in" filter="blinds(horizontal)">
                                      <p:cBhvr>
                                        <p:cTn id="69"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9" grpId="1"/>
      <p:bldP spid="14" grpId="0"/>
      <p:bldP spid="14" grpId="1"/>
      <p:bldP spid="15" grpId="0"/>
      <p:bldP spid="15" grpId="1"/>
      <p:bldP spid="20" grpId="0"/>
      <p:bldP spid="21" grpId="0"/>
      <p:bldP spid="22"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14"/>
          <p:cNvSpPr txBox="1">
            <a:spLocks noChangeArrowheads="1"/>
          </p:cNvSpPr>
          <p:nvPr/>
        </p:nvSpPr>
        <p:spPr bwMode="auto">
          <a:xfrm>
            <a:off x="1071563" y="1071563"/>
            <a:ext cx="78628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lang="zh-CN" altLang="en-US" sz="3200" b="1">
                <a:solidFill>
                  <a:srgbClr val="000000"/>
                </a:solidFill>
                <a:latin typeface="华文楷体" panose="02010600040101010101" pitchFamily="2" charset="-122"/>
                <a:ea typeface="华文楷体" panose="02010600040101010101" pitchFamily="2" charset="-122"/>
              </a:rPr>
              <a:t>计算</a:t>
            </a:r>
            <a:r>
              <a:rPr lang="en-US" altLang="zh-CN" sz="3200" b="1">
                <a:solidFill>
                  <a:srgbClr val="000000"/>
                </a:solidFill>
                <a:latin typeface="华文楷体" panose="02010600040101010101" pitchFamily="2" charset="-122"/>
                <a:ea typeface="华文楷体" panose="02010600040101010101" pitchFamily="2" charset="-122"/>
              </a:rPr>
              <a:t>3.6÷</a:t>
            </a:r>
            <a:r>
              <a:rPr lang="zh-CN" altLang="en-US" sz="3200" b="1">
                <a:solidFill>
                  <a:srgbClr val="000000"/>
                </a:solidFill>
                <a:latin typeface="华文楷体" panose="02010600040101010101" pitchFamily="2" charset="-122"/>
                <a:ea typeface="华文楷体" panose="02010600040101010101" pitchFamily="2" charset="-122"/>
              </a:rPr>
              <a:t>（</a:t>
            </a:r>
            <a:r>
              <a:rPr lang="en-US" altLang="zh-CN" sz="3200" b="1">
                <a:solidFill>
                  <a:srgbClr val="000000"/>
                </a:solidFill>
                <a:latin typeface="华文楷体" panose="02010600040101010101" pitchFamily="2" charset="-122"/>
                <a:ea typeface="华文楷体" panose="02010600040101010101" pitchFamily="2" charset="-122"/>
              </a:rPr>
              <a:t>1.2</a:t>
            </a:r>
            <a:r>
              <a:rPr lang="zh-CN" altLang="en-US" sz="3200" b="1">
                <a:solidFill>
                  <a:srgbClr val="000000"/>
                </a:solidFill>
                <a:latin typeface="华文楷体" panose="02010600040101010101" pitchFamily="2" charset="-122"/>
                <a:ea typeface="华文楷体" panose="02010600040101010101" pitchFamily="2" charset="-122"/>
              </a:rPr>
              <a:t>＋</a:t>
            </a:r>
            <a:r>
              <a:rPr lang="en-US" altLang="zh-CN" sz="3200" b="1">
                <a:solidFill>
                  <a:srgbClr val="000000"/>
                </a:solidFill>
                <a:latin typeface="华文楷体" panose="02010600040101010101" pitchFamily="2" charset="-122"/>
                <a:ea typeface="华文楷体" panose="02010600040101010101" pitchFamily="2" charset="-122"/>
              </a:rPr>
              <a:t>0.5</a:t>
            </a:r>
            <a:r>
              <a:rPr lang="zh-CN" altLang="en-US" sz="3200" b="1">
                <a:solidFill>
                  <a:srgbClr val="000000"/>
                </a:solidFill>
                <a:latin typeface="华文楷体" panose="02010600040101010101" pitchFamily="2" charset="-122"/>
                <a:ea typeface="华文楷体" panose="02010600040101010101" pitchFamily="2" charset="-122"/>
              </a:rPr>
              <a:t>）</a:t>
            </a:r>
            <a:r>
              <a:rPr lang="en-US" altLang="zh-CN" sz="3200" b="1">
                <a:solidFill>
                  <a:srgbClr val="000000"/>
                </a:solidFill>
                <a:latin typeface="华文楷体" panose="02010600040101010101" pitchFamily="2" charset="-122"/>
                <a:ea typeface="华文楷体" panose="02010600040101010101" pitchFamily="2" charset="-122"/>
              </a:rPr>
              <a:t>×6</a:t>
            </a:r>
            <a:endParaRPr lang="zh-CN" altLang="en-US" sz="3200" b="1">
              <a:solidFill>
                <a:srgbClr val="000000"/>
              </a:solidFill>
              <a:latin typeface="华文楷体" panose="02010600040101010101" pitchFamily="2" charset="-122"/>
              <a:ea typeface="华文楷体" panose="02010600040101010101" pitchFamily="2" charset="-122"/>
            </a:endParaRPr>
          </a:p>
        </p:txBody>
      </p:sp>
      <p:pic>
        <p:nvPicPr>
          <p:cNvPr id="16387" name="图片 8" descr="花.tif"/>
          <p:cNvPicPr>
            <a:picLocks noChangeAspect="1"/>
          </p:cNvPicPr>
          <p:nvPr/>
        </p:nvPicPr>
        <p:blipFill>
          <a:blip r:embed="rId3" cstate="email">
            <a:lum bright="-10000" contrast="20000"/>
          </a:blip>
          <a:srcRect/>
          <a:stretch>
            <a:fillRect/>
          </a:stretch>
        </p:blipFill>
        <p:spPr bwMode="auto">
          <a:xfrm>
            <a:off x="404813" y="966788"/>
            <a:ext cx="635000" cy="72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图片 5" descr="QQ截图20141108111549.png"/>
          <p:cNvPicPr>
            <a:picLocks noChangeAspect="1"/>
          </p:cNvPicPr>
          <p:nvPr/>
        </p:nvPicPr>
        <p:blipFill>
          <a:blip r:embed="rId4">
            <a:lum bright="-10000" contrast="20000"/>
          </a:blip>
          <a:srcRect/>
          <a:stretch>
            <a:fillRect/>
          </a:stretch>
        </p:blipFill>
        <p:spPr bwMode="auto">
          <a:xfrm>
            <a:off x="571500" y="2000250"/>
            <a:ext cx="4657725"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p:nvSpPr>
        <p:spPr bwMode="auto">
          <a:xfrm>
            <a:off x="2366963" y="3559175"/>
            <a:ext cx="46339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lang="en-US" altLang="zh-CN" sz="3200" b="1">
                <a:solidFill>
                  <a:srgbClr val="000000"/>
                </a:solidFill>
                <a:latin typeface="华文楷体" panose="02010600040101010101" pitchFamily="2" charset="-122"/>
                <a:ea typeface="华文楷体" panose="02010600040101010101" pitchFamily="2" charset="-122"/>
              </a:rPr>
              <a:t>3.6÷</a:t>
            </a:r>
            <a:r>
              <a:rPr lang="zh-CN" altLang="en-US" sz="3200" b="1">
                <a:solidFill>
                  <a:srgbClr val="000000"/>
                </a:solidFill>
                <a:latin typeface="华文楷体" panose="02010600040101010101" pitchFamily="2" charset="-122"/>
                <a:ea typeface="华文楷体" panose="02010600040101010101" pitchFamily="2" charset="-122"/>
              </a:rPr>
              <a:t>（</a:t>
            </a:r>
            <a:r>
              <a:rPr lang="en-US" altLang="zh-CN" sz="3200" b="1">
                <a:solidFill>
                  <a:srgbClr val="000000"/>
                </a:solidFill>
                <a:latin typeface="华文楷体" panose="02010600040101010101" pitchFamily="2" charset="-122"/>
                <a:ea typeface="华文楷体" panose="02010600040101010101" pitchFamily="2" charset="-122"/>
              </a:rPr>
              <a:t>1.2</a:t>
            </a:r>
            <a:r>
              <a:rPr lang="zh-CN" altLang="en-US" sz="3200" b="1">
                <a:solidFill>
                  <a:srgbClr val="000000"/>
                </a:solidFill>
                <a:latin typeface="华文楷体" panose="02010600040101010101" pitchFamily="2" charset="-122"/>
                <a:ea typeface="华文楷体" panose="02010600040101010101" pitchFamily="2" charset="-122"/>
              </a:rPr>
              <a:t>＋</a:t>
            </a:r>
            <a:r>
              <a:rPr lang="en-US" altLang="zh-CN" sz="3200" b="1">
                <a:solidFill>
                  <a:srgbClr val="000000"/>
                </a:solidFill>
                <a:latin typeface="华文楷体" panose="02010600040101010101" pitchFamily="2" charset="-122"/>
                <a:ea typeface="华文楷体" panose="02010600040101010101" pitchFamily="2" charset="-122"/>
              </a:rPr>
              <a:t>0.5</a:t>
            </a:r>
            <a:r>
              <a:rPr lang="zh-CN" altLang="en-US" sz="3200" b="1">
                <a:solidFill>
                  <a:srgbClr val="000000"/>
                </a:solidFill>
                <a:latin typeface="华文楷体" panose="02010600040101010101" pitchFamily="2" charset="-122"/>
                <a:ea typeface="华文楷体" panose="02010600040101010101" pitchFamily="2" charset="-122"/>
              </a:rPr>
              <a:t>）</a:t>
            </a:r>
            <a:r>
              <a:rPr lang="en-US" altLang="zh-CN" sz="3200" b="1">
                <a:solidFill>
                  <a:srgbClr val="000000"/>
                </a:solidFill>
                <a:latin typeface="华文楷体" panose="02010600040101010101" pitchFamily="2" charset="-122"/>
                <a:ea typeface="华文楷体" panose="02010600040101010101" pitchFamily="2" charset="-122"/>
              </a:rPr>
              <a:t>×6</a:t>
            </a:r>
            <a:endParaRPr lang="zh-CN" altLang="en-US" sz="3200" b="1">
              <a:solidFill>
                <a:srgbClr val="000000"/>
              </a:solidFill>
              <a:latin typeface="华文楷体" panose="02010600040101010101" pitchFamily="2" charset="-122"/>
              <a:ea typeface="华文楷体" panose="02010600040101010101" pitchFamily="2" charset="-122"/>
            </a:endParaRPr>
          </a:p>
        </p:txBody>
      </p:sp>
      <p:sp>
        <p:nvSpPr>
          <p:cNvPr id="8" name="Text Box 14"/>
          <p:cNvSpPr txBox="1">
            <a:spLocks noChangeArrowheads="1"/>
          </p:cNvSpPr>
          <p:nvPr/>
        </p:nvSpPr>
        <p:spPr bwMode="auto">
          <a:xfrm>
            <a:off x="1928813" y="4416425"/>
            <a:ext cx="30718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lang="zh-CN" altLang="en-US" sz="3200" b="1">
                <a:solidFill>
                  <a:srgbClr val="000000"/>
                </a:solidFill>
                <a:latin typeface="华文楷体" panose="02010600040101010101" pitchFamily="2" charset="-122"/>
                <a:ea typeface="华文楷体" panose="02010600040101010101" pitchFamily="2" charset="-122"/>
              </a:rPr>
              <a:t>＝</a:t>
            </a:r>
            <a:r>
              <a:rPr lang="en-US" altLang="zh-CN" sz="3200" b="1">
                <a:solidFill>
                  <a:srgbClr val="000000"/>
                </a:solidFill>
                <a:latin typeface="华文楷体" panose="02010600040101010101" pitchFamily="2" charset="-122"/>
                <a:ea typeface="华文楷体" panose="02010600040101010101" pitchFamily="2" charset="-122"/>
              </a:rPr>
              <a:t>3.6÷1.7×6</a:t>
            </a:r>
            <a:endParaRPr lang="zh-CN" altLang="en-US" sz="3200" b="1">
              <a:solidFill>
                <a:srgbClr val="000000"/>
              </a:solidFill>
              <a:latin typeface="华文楷体" panose="02010600040101010101" pitchFamily="2" charset="-122"/>
              <a:ea typeface="华文楷体" panose="02010600040101010101" pitchFamily="2" charset="-122"/>
            </a:endParaRPr>
          </a:p>
        </p:txBody>
      </p:sp>
      <p:sp>
        <p:nvSpPr>
          <p:cNvPr id="9" name="矩形 8"/>
          <p:cNvSpPr/>
          <p:nvPr/>
        </p:nvSpPr>
        <p:spPr>
          <a:xfrm>
            <a:off x="2357438" y="4429125"/>
            <a:ext cx="1500187" cy="571500"/>
          </a:xfrm>
          <a:prstGeom prst="rect">
            <a:avLst/>
          </a:pr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10" name="圆角矩形 9"/>
          <p:cNvSpPr/>
          <p:nvPr/>
        </p:nvSpPr>
        <p:spPr>
          <a:xfrm>
            <a:off x="3929063" y="4071938"/>
            <a:ext cx="2286000" cy="357187"/>
          </a:xfrm>
          <a:prstGeom prst="roundRect">
            <a:avLst/>
          </a:prstGeom>
          <a:solidFill>
            <a:srgbClr val="FFFFCC"/>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2400" b="1" dirty="0">
                <a:solidFill>
                  <a:srgbClr val="FF0000"/>
                </a:solidFill>
                <a:latin typeface="华文楷体" panose="02010600040101010101" pitchFamily="2" charset="-122"/>
                <a:ea typeface="华文楷体" panose="02010600040101010101" pitchFamily="2" charset="-122"/>
              </a:rPr>
              <a:t>除不尽怎么办？</a:t>
            </a:r>
          </a:p>
        </p:txBody>
      </p:sp>
      <p:sp>
        <p:nvSpPr>
          <p:cNvPr id="11" name="矩形 10"/>
          <p:cNvSpPr/>
          <p:nvPr/>
        </p:nvSpPr>
        <p:spPr>
          <a:xfrm>
            <a:off x="4643438" y="4500563"/>
            <a:ext cx="4071937" cy="1143000"/>
          </a:xfrm>
          <a:prstGeom prst="rect">
            <a:avLst/>
          </a:pr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zh-CN" altLang="en-US" sz="2400" b="1" dirty="0">
                <a:solidFill>
                  <a:srgbClr val="FF0000"/>
                </a:solidFill>
                <a:latin typeface="华文楷体" panose="02010600040101010101" pitchFamily="2" charset="-122"/>
                <a:ea typeface="华文楷体" panose="02010600040101010101" pitchFamily="2" charset="-122"/>
              </a:rPr>
              <a:t>在四则混合运算过程中，遇到除法的商的小数位数较多时，一般保留两位小数。</a:t>
            </a:r>
            <a:r>
              <a:rPr lang="en-US" altLang="zh-CN" sz="2400" b="1" dirty="0">
                <a:solidFill>
                  <a:srgbClr val="FF0000"/>
                </a:solidFill>
                <a:latin typeface="华文楷体" panose="02010600040101010101" pitchFamily="2" charset="-122"/>
                <a:ea typeface="华文楷体" panose="02010600040101010101" pitchFamily="2" charset="-122"/>
              </a:rPr>
              <a:t> </a:t>
            </a:r>
            <a:endParaRPr lang="zh-CN" altLang="en-US" sz="2400" b="1" dirty="0">
              <a:solidFill>
                <a:srgbClr val="FF0000"/>
              </a:solidFill>
              <a:latin typeface="华文楷体" panose="02010600040101010101" pitchFamily="2" charset="-122"/>
              <a:ea typeface="华文楷体" panose="02010600040101010101" pitchFamily="2" charset="-122"/>
            </a:endParaRPr>
          </a:p>
        </p:txBody>
      </p:sp>
      <p:sp>
        <p:nvSpPr>
          <p:cNvPr id="12" name="Text Box 14"/>
          <p:cNvSpPr txBox="1">
            <a:spLocks noChangeArrowheads="1"/>
          </p:cNvSpPr>
          <p:nvPr/>
        </p:nvSpPr>
        <p:spPr bwMode="auto">
          <a:xfrm>
            <a:off x="1857375" y="5273675"/>
            <a:ext cx="30718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lang="zh-CN" altLang="en-US" sz="3200" b="1">
                <a:latin typeface="华文楷体" panose="02010600040101010101" pitchFamily="2" charset="-122"/>
                <a:ea typeface="华文楷体" panose="02010600040101010101" pitchFamily="2" charset="-122"/>
              </a:rPr>
              <a:t>≈ </a:t>
            </a:r>
            <a:r>
              <a:rPr lang="en-US" altLang="zh-CN" sz="3200" b="1">
                <a:solidFill>
                  <a:srgbClr val="000000"/>
                </a:solidFill>
                <a:latin typeface="华文楷体" panose="02010600040101010101" pitchFamily="2" charset="-122"/>
                <a:ea typeface="华文楷体" panose="02010600040101010101" pitchFamily="2" charset="-122"/>
              </a:rPr>
              <a:t>2.12×6</a:t>
            </a:r>
            <a:endParaRPr lang="zh-CN" altLang="en-US" sz="3200" b="1">
              <a:solidFill>
                <a:srgbClr val="000000"/>
              </a:solidFill>
              <a:latin typeface="华文楷体" panose="02010600040101010101" pitchFamily="2" charset="-122"/>
              <a:ea typeface="华文楷体" panose="02010600040101010101" pitchFamily="2" charset="-122"/>
            </a:endParaRPr>
          </a:p>
        </p:txBody>
      </p:sp>
      <p:sp>
        <p:nvSpPr>
          <p:cNvPr id="13" name="Text Box 14"/>
          <p:cNvSpPr txBox="1">
            <a:spLocks noChangeArrowheads="1"/>
          </p:cNvSpPr>
          <p:nvPr/>
        </p:nvSpPr>
        <p:spPr bwMode="auto">
          <a:xfrm>
            <a:off x="1857375" y="6130925"/>
            <a:ext cx="30718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lang="zh-CN" altLang="en-US" sz="3200" b="1">
                <a:solidFill>
                  <a:srgbClr val="000000"/>
                </a:solidFill>
                <a:latin typeface="华文楷体" panose="02010600040101010101" pitchFamily="2" charset="-122"/>
                <a:ea typeface="华文楷体" panose="02010600040101010101" pitchFamily="2" charset="-122"/>
              </a:rPr>
              <a:t>＝</a:t>
            </a:r>
            <a:r>
              <a:rPr lang="en-US" altLang="zh-CN" sz="3200" b="1">
                <a:solidFill>
                  <a:srgbClr val="FF0000"/>
                </a:solidFill>
                <a:latin typeface="华文楷体" panose="02010600040101010101" pitchFamily="2" charset="-122"/>
                <a:ea typeface="华文楷体" panose="02010600040101010101" pitchFamily="2" charset="-122"/>
              </a:rPr>
              <a:t>12.72</a:t>
            </a:r>
            <a:endParaRPr lang="zh-CN" altLang="en-US" sz="3200" b="1">
              <a:solidFill>
                <a:srgbClr val="FF0000"/>
              </a:solidFill>
              <a:latin typeface="华文楷体" panose="02010600040101010101" pitchFamily="2" charset="-122"/>
              <a:ea typeface="华文楷体" panose="0201060004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par>
                          <p:cTn id="23" fill="hold">
                            <p:stCondLst>
                              <p:cond delay="500"/>
                            </p:stCondLst>
                            <p:childTnLst>
                              <p:par>
                                <p:cTn id="24" presetID="26" presetClass="emph" presetSubtype="0" fill="hold" grpId="1" nodeType="afterEffect">
                                  <p:stCondLst>
                                    <p:cond delay="0"/>
                                  </p:stCondLst>
                                  <p:childTnLst>
                                    <p:animEffect transition="out" filter="fade">
                                      <p:cBhvr>
                                        <p:cTn id="25" dur="500" tmFilter="0, 0; .2, .5; .8, .5; 1, 0"/>
                                        <p:tgtEl>
                                          <p:spTgt spid="9"/>
                                        </p:tgtEl>
                                      </p:cBhvr>
                                    </p:animEffect>
                                    <p:animScale>
                                      <p:cBhvr>
                                        <p:cTn id="26" dur="250" autoRev="1" fill="hold"/>
                                        <p:tgtEl>
                                          <p:spTgt spid="9"/>
                                        </p:tgtEl>
                                      </p:cBhvr>
                                      <p:by x="105000" y="105000"/>
                                    </p:animScale>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500"/>
                                        <p:tgtEl>
                                          <p:spTgt spid="11"/>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2" nodeType="clickEffect">
                                  <p:stCondLst>
                                    <p:cond delay="0"/>
                                  </p:stCondLst>
                                  <p:childTnLst>
                                    <p:animEffect transition="out" filter="fade">
                                      <p:cBhvr>
                                        <p:cTn id="39" dur="500"/>
                                        <p:tgtEl>
                                          <p:spTgt spid="9"/>
                                        </p:tgtEl>
                                      </p:cBhvr>
                                    </p:animEffect>
                                    <p:set>
                                      <p:cBhvr>
                                        <p:cTn id="40" dur="1" fill="hold">
                                          <p:stCondLst>
                                            <p:cond delay="499"/>
                                          </p:stCondLst>
                                        </p:cTn>
                                        <p:tgtEl>
                                          <p:spTgt spid="9"/>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10"/>
                                        </p:tgtEl>
                                      </p:cBhvr>
                                    </p:animEffect>
                                    <p:set>
                                      <p:cBhvr>
                                        <p:cTn id="43" dur="1" fill="hold">
                                          <p:stCondLst>
                                            <p:cond delay="499"/>
                                          </p:stCondLst>
                                        </p:cTn>
                                        <p:tgtEl>
                                          <p:spTgt spid="10"/>
                                        </p:tgtEl>
                                        <p:attrNameLst>
                                          <p:attrName>style.visibility</p:attrName>
                                        </p:attrNameLst>
                                      </p:cBhvr>
                                      <p:to>
                                        <p:strVal val="hidden"/>
                                      </p:to>
                                    </p:set>
                                  </p:childTnLst>
                                </p:cTn>
                              </p:par>
                              <p:par>
                                <p:cTn id="44" presetID="10" presetClass="exit" presetSubtype="0" fill="hold" grpId="1" nodeType="withEffect">
                                  <p:stCondLst>
                                    <p:cond delay="0"/>
                                  </p:stCondLst>
                                  <p:childTnLst>
                                    <p:animEffect transition="out" filter="fade">
                                      <p:cBhvr>
                                        <p:cTn id="45" dur="500"/>
                                        <p:tgtEl>
                                          <p:spTgt spid="11"/>
                                        </p:tgtEl>
                                      </p:cBhvr>
                                    </p:animEffect>
                                    <p:set>
                                      <p:cBhvr>
                                        <p:cTn id="46" dur="1" fill="hold">
                                          <p:stCondLst>
                                            <p:cond delay="499"/>
                                          </p:stCondLst>
                                        </p:cTn>
                                        <p:tgtEl>
                                          <p:spTgt spid="11"/>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blinds(horizontal)">
                                      <p:cBhvr>
                                        <p:cTn id="51" dur="500"/>
                                        <p:tgtEl>
                                          <p:spTgt spid="12"/>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blinds(horizontal)">
                                      <p:cBhvr>
                                        <p:cTn id="5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animBg="1"/>
      <p:bldP spid="9" grpId="1" animBg="1"/>
      <p:bldP spid="9" grpId="2" animBg="1"/>
      <p:bldP spid="10" grpId="0" animBg="1"/>
      <p:bldP spid="10" grpId="1" animBg="1"/>
      <p:bldP spid="11" grpId="0" animBg="1"/>
      <p:bldP spid="11" grpId="1" animBg="1"/>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3"/>
          <p:cNvSpPr txBox="1">
            <a:spLocks noChangeArrowheads="1"/>
          </p:cNvSpPr>
          <p:nvPr/>
        </p:nvSpPr>
        <p:spPr bwMode="auto">
          <a:xfrm>
            <a:off x="428625" y="548680"/>
            <a:ext cx="82153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dirty="0">
                <a:latin typeface="华文楷体" panose="02010600040101010101" pitchFamily="2" charset="-122"/>
                <a:ea typeface="华文楷体" panose="02010600040101010101" pitchFamily="2" charset="-122"/>
              </a:rPr>
              <a:t>大家一起来总结四则混合运算的运算顺序吧！</a:t>
            </a:r>
          </a:p>
        </p:txBody>
      </p:sp>
      <p:sp>
        <p:nvSpPr>
          <p:cNvPr id="5" name="矩形 4"/>
          <p:cNvSpPr>
            <a:spLocks noChangeArrowheads="1"/>
          </p:cNvSpPr>
          <p:nvPr/>
        </p:nvSpPr>
        <p:spPr bwMode="auto">
          <a:xfrm>
            <a:off x="285750" y="1322189"/>
            <a:ext cx="8643938" cy="124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4500"/>
              </a:lnSpc>
            </a:pPr>
            <a:r>
              <a:rPr lang="en-US" altLang="zh-CN" sz="3200" b="1" dirty="0">
                <a:latin typeface="华文楷体" panose="02010600040101010101" pitchFamily="2" charset="-122"/>
                <a:ea typeface="华文楷体" panose="02010600040101010101" pitchFamily="2" charset="-122"/>
              </a:rPr>
              <a:t>1</a:t>
            </a:r>
            <a:r>
              <a:rPr lang="zh-CN" altLang="en-US" sz="3200" b="1" dirty="0">
                <a:latin typeface="华文楷体" panose="02010600040101010101" pitchFamily="2" charset="-122"/>
                <a:ea typeface="华文楷体" panose="02010600040101010101" pitchFamily="2" charset="-122"/>
              </a:rPr>
              <a:t>．一个算式里如果</a:t>
            </a:r>
            <a:r>
              <a:rPr lang="zh-CN" altLang="en-US" sz="3200" b="1" dirty="0">
                <a:solidFill>
                  <a:srgbClr val="FF0000"/>
                </a:solidFill>
                <a:latin typeface="华文楷体" panose="02010600040101010101" pitchFamily="2" charset="-122"/>
                <a:ea typeface="华文楷体" panose="02010600040101010101" pitchFamily="2" charset="-122"/>
              </a:rPr>
              <a:t>只含加减法</a:t>
            </a:r>
            <a:r>
              <a:rPr lang="zh-CN" altLang="en-US" sz="3200" b="1" dirty="0">
                <a:latin typeface="华文楷体" panose="02010600040101010101" pitchFamily="2" charset="-122"/>
                <a:ea typeface="华文楷体" panose="02010600040101010101" pitchFamily="2" charset="-122"/>
              </a:rPr>
              <a:t>，要</a:t>
            </a:r>
            <a:r>
              <a:rPr lang="zh-CN" altLang="en-US" sz="3200" b="1" dirty="0">
                <a:solidFill>
                  <a:srgbClr val="0000FF"/>
                </a:solidFill>
                <a:latin typeface="华文楷体" panose="02010600040101010101" pitchFamily="2" charset="-122"/>
                <a:ea typeface="华文楷体" panose="02010600040101010101" pitchFamily="2" charset="-122"/>
              </a:rPr>
              <a:t>从左往右依次计算</a:t>
            </a:r>
            <a:r>
              <a:rPr lang="zh-CN" altLang="en-US" sz="3200" b="1" dirty="0">
                <a:latin typeface="华文楷体" panose="02010600040101010101" pitchFamily="2" charset="-122"/>
                <a:ea typeface="华文楷体" panose="02010600040101010101" pitchFamily="2" charset="-122"/>
              </a:rPr>
              <a:t>。</a:t>
            </a:r>
          </a:p>
        </p:txBody>
      </p:sp>
      <p:sp>
        <p:nvSpPr>
          <p:cNvPr id="6" name="矩形 5"/>
          <p:cNvSpPr>
            <a:spLocks noChangeArrowheads="1"/>
          </p:cNvSpPr>
          <p:nvPr/>
        </p:nvSpPr>
        <p:spPr bwMode="auto">
          <a:xfrm>
            <a:off x="285750" y="2647751"/>
            <a:ext cx="8643938" cy="124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4500"/>
              </a:lnSpc>
            </a:pPr>
            <a:r>
              <a:rPr lang="en-US" altLang="zh-CN" sz="3200" b="1" dirty="0">
                <a:latin typeface="华文楷体" panose="02010600040101010101" pitchFamily="2" charset="-122"/>
                <a:ea typeface="华文楷体" panose="02010600040101010101" pitchFamily="2" charset="-122"/>
              </a:rPr>
              <a:t>2</a:t>
            </a:r>
            <a:r>
              <a:rPr lang="zh-CN" altLang="en-US" sz="3200" b="1" dirty="0">
                <a:latin typeface="华文楷体" panose="02010600040101010101" pitchFamily="2" charset="-122"/>
                <a:ea typeface="华文楷体" panose="02010600040101010101" pitchFamily="2" charset="-122"/>
              </a:rPr>
              <a:t>．一个算式里如果</a:t>
            </a:r>
            <a:r>
              <a:rPr lang="zh-CN" altLang="en-US" sz="3200" b="1" dirty="0">
                <a:solidFill>
                  <a:srgbClr val="FF0000"/>
                </a:solidFill>
                <a:latin typeface="华文楷体" panose="02010600040101010101" pitchFamily="2" charset="-122"/>
                <a:ea typeface="华文楷体" panose="02010600040101010101" pitchFamily="2" charset="-122"/>
              </a:rPr>
              <a:t>含有加减法和乘除法</a:t>
            </a:r>
            <a:r>
              <a:rPr lang="zh-CN" altLang="en-US" sz="3200" b="1" dirty="0">
                <a:latin typeface="华文楷体" panose="02010600040101010101" pitchFamily="2" charset="-122"/>
                <a:ea typeface="华文楷体" panose="02010600040101010101" pitchFamily="2" charset="-122"/>
              </a:rPr>
              <a:t>，要</a:t>
            </a:r>
            <a:r>
              <a:rPr lang="zh-CN" altLang="en-US" sz="3200" b="1" dirty="0">
                <a:solidFill>
                  <a:srgbClr val="0000FF"/>
                </a:solidFill>
                <a:latin typeface="华文楷体" panose="02010600040101010101" pitchFamily="2" charset="-122"/>
                <a:ea typeface="华文楷体" panose="02010600040101010101" pitchFamily="2" charset="-122"/>
              </a:rPr>
              <a:t>先算乘除法</a:t>
            </a:r>
            <a:r>
              <a:rPr lang="zh-CN" altLang="en-US" sz="3200" b="1" dirty="0">
                <a:latin typeface="华文楷体" panose="02010600040101010101" pitchFamily="2" charset="-122"/>
                <a:ea typeface="华文楷体" panose="02010600040101010101" pitchFamily="2" charset="-122"/>
              </a:rPr>
              <a:t>，</a:t>
            </a:r>
            <a:r>
              <a:rPr lang="zh-CN" altLang="en-US" sz="3200" b="1" dirty="0">
                <a:solidFill>
                  <a:srgbClr val="0000FF"/>
                </a:solidFill>
                <a:latin typeface="华文楷体" panose="02010600040101010101" pitchFamily="2" charset="-122"/>
                <a:ea typeface="华文楷体" panose="02010600040101010101" pitchFamily="2" charset="-122"/>
              </a:rPr>
              <a:t>后算加减法</a:t>
            </a:r>
            <a:r>
              <a:rPr lang="zh-CN" altLang="en-US" sz="3200" b="1" dirty="0">
                <a:latin typeface="华文楷体" panose="02010600040101010101" pitchFamily="2" charset="-122"/>
                <a:ea typeface="华文楷体" panose="02010600040101010101" pitchFamily="2" charset="-122"/>
              </a:rPr>
              <a:t>。</a:t>
            </a:r>
          </a:p>
        </p:txBody>
      </p:sp>
      <p:sp>
        <p:nvSpPr>
          <p:cNvPr id="7" name="矩形 6"/>
          <p:cNvSpPr>
            <a:spLocks noChangeArrowheads="1"/>
          </p:cNvSpPr>
          <p:nvPr/>
        </p:nvSpPr>
        <p:spPr bwMode="auto">
          <a:xfrm>
            <a:off x="285750" y="4005064"/>
            <a:ext cx="8643938" cy="124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ts val="4500"/>
              </a:lnSpc>
            </a:pPr>
            <a:r>
              <a:rPr lang="en-US" altLang="zh-CN" sz="3200" b="1" dirty="0">
                <a:latin typeface="华文楷体" panose="02010600040101010101" pitchFamily="2" charset="-122"/>
                <a:ea typeface="华文楷体" panose="02010600040101010101" pitchFamily="2" charset="-122"/>
              </a:rPr>
              <a:t>3</a:t>
            </a:r>
            <a:r>
              <a:rPr lang="zh-CN" altLang="en-US" sz="3200" b="1" dirty="0">
                <a:latin typeface="华文楷体" panose="02010600040101010101" pitchFamily="2" charset="-122"/>
                <a:ea typeface="华文楷体" panose="02010600040101010101" pitchFamily="2" charset="-122"/>
              </a:rPr>
              <a:t>．在有括号的算式里，要</a:t>
            </a:r>
            <a:r>
              <a:rPr lang="zh-CN" altLang="en-US" sz="3200" b="1" dirty="0">
                <a:solidFill>
                  <a:srgbClr val="FF0000"/>
                </a:solidFill>
                <a:latin typeface="华文楷体" panose="02010600040101010101" pitchFamily="2" charset="-122"/>
                <a:ea typeface="华文楷体" panose="02010600040101010101" pitchFamily="2" charset="-122"/>
              </a:rPr>
              <a:t>先算小括号里面的</a:t>
            </a:r>
            <a:r>
              <a:rPr lang="zh-CN" altLang="en-US" sz="3200" b="1" dirty="0">
                <a:latin typeface="华文楷体" panose="02010600040101010101" pitchFamily="2" charset="-122"/>
                <a:ea typeface="华文楷体" panose="02010600040101010101" pitchFamily="2" charset="-122"/>
              </a:rPr>
              <a:t>，</a:t>
            </a:r>
          </a:p>
          <a:p>
            <a:pPr>
              <a:lnSpc>
                <a:spcPts val="4500"/>
              </a:lnSpc>
            </a:pPr>
            <a:r>
              <a:rPr lang="zh-CN" altLang="en-US" sz="3200" b="1" dirty="0">
                <a:solidFill>
                  <a:srgbClr val="0000FF"/>
                </a:solidFill>
                <a:latin typeface="华文楷体" panose="02010600040101010101" pitchFamily="2" charset="-122"/>
                <a:ea typeface="华文楷体" panose="02010600040101010101" pitchFamily="2" charset="-122"/>
              </a:rPr>
              <a:t>再算中括号里面的</a:t>
            </a:r>
            <a:r>
              <a:rPr lang="zh-CN" altLang="en-US" sz="3200" b="1" dirty="0">
                <a:latin typeface="华文楷体" panose="02010600040101010101" pitchFamily="2" charset="-122"/>
                <a:ea typeface="华文楷体" panose="02010600040101010101" pitchFamily="2" charset="-122"/>
              </a:rPr>
              <a:t>，</a:t>
            </a:r>
            <a:r>
              <a:rPr lang="zh-CN" altLang="en-US" sz="3200" b="1" dirty="0">
                <a:solidFill>
                  <a:srgbClr val="0000FF"/>
                </a:solidFill>
                <a:latin typeface="华文楷体" panose="02010600040101010101" pitchFamily="2" charset="-122"/>
                <a:ea typeface="华文楷体" panose="02010600040101010101" pitchFamily="2" charset="-122"/>
              </a:rPr>
              <a:t>最后算中括号外面的</a:t>
            </a:r>
            <a:r>
              <a:rPr lang="zh-CN" altLang="en-US" sz="3200" b="1" dirty="0">
                <a:latin typeface="华文楷体" panose="02010600040101010101" pitchFamily="2" charset="-122"/>
                <a:ea typeface="华文楷体" panose="02010600040101010101" pitchFamily="2" charset="-122"/>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图片 3" descr="抠图、议一议.png"/>
          <p:cNvPicPr>
            <a:picLocks noChangeAspect="1"/>
          </p:cNvPicPr>
          <p:nvPr/>
        </p:nvPicPr>
        <p:blipFill>
          <a:blip r:embed="rId3"/>
          <a:srcRect/>
          <a:stretch>
            <a:fillRect/>
          </a:stretch>
        </p:blipFill>
        <p:spPr bwMode="auto">
          <a:xfrm>
            <a:off x="428625" y="928688"/>
            <a:ext cx="2714625" cy="161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Box 4"/>
          <p:cNvSpPr txBox="1">
            <a:spLocks noChangeArrowheads="1"/>
          </p:cNvSpPr>
          <p:nvPr/>
        </p:nvSpPr>
        <p:spPr bwMode="auto">
          <a:xfrm>
            <a:off x="785813" y="2643188"/>
            <a:ext cx="8001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4000" b="1" dirty="0">
                <a:latin typeface="华文楷体" panose="02010600040101010101" pitchFamily="2" charset="-122"/>
                <a:ea typeface="华文楷体" panose="02010600040101010101" pitchFamily="2" charset="-122"/>
              </a:rPr>
              <a:t>在四则运算中</a:t>
            </a:r>
            <a:r>
              <a:rPr lang="en-US" altLang="zh-CN" sz="4000" b="1" dirty="0">
                <a:latin typeface="华文楷体" panose="02010600040101010101" pitchFamily="2" charset="-122"/>
                <a:ea typeface="华文楷体" panose="02010600040101010101" pitchFamily="2" charset="-122"/>
              </a:rPr>
              <a:t>0</a:t>
            </a:r>
            <a:r>
              <a:rPr lang="zh-CN" altLang="en-US" sz="4000" b="1" dirty="0">
                <a:latin typeface="华文楷体" panose="02010600040101010101" pitchFamily="2" charset="-122"/>
                <a:ea typeface="华文楷体" panose="02010600040101010101" pitchFamily="2" charset="-122"/>
              </a:rPr>
              <a:t>有哪些特殊情况？</a:t>
            </a:r>
          </a:p>
        </p:txBody>
      </p:sp>
      <p:sp>
        <p:nvSpPr>
          <p:cNvPr id="6" name="圆角矩形 5"/>
          <p:cNvSpPr/>
          <p:nvPr/>
        </p:nvSpPr>
        <p:spPr>
          <a:xfrm>
            <a:off x="2000250" y="3429000"/>
            <a:ext cx="4572000" cy="571500"/>
          </a:xfrm>
          <a:prstGeom prst="roundRect">
            <a:avLst/>
          </a:pr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3200" b="1" dirty="0">
                <a:solidFill>
                  <a:srgbClr val="FF0000"/>
                </a:solidFill>
                <a:latin typeface="华文楷体" panose="02010600040101010101" pitchFamily="2" charset="-122"/>
                <a:ea typeface="华文楷体" panose="02010600040101010101" pitchFamily="2" charset="-122"/>
              </a:rPr>
              <a:t>0</a:t>
            </a:r>
            <a:r>
              <a:rPr lang="zh-CN" altLang="en-US" sz="3200" b="1" dirty="0">
                <a:solidFill>
                  <a:srgbClr val="FF0000"/>
                </a:solidFill>
                <a:latin typeface="华文楷体" panose="02010600040101010101" pitchFamily="2" charset="-122"/>
                <a:ea typeface="华文楷体" panose="02010600040101010101" pitchFamily="2" charset="-122"/>
              </a:rPr>
              <a:t>加任何数都得任何数；</a:t>
            </a:r>
          </a:p>
        </p:txBody>
      </p:sp>
      <p:sp>
        <p:nvSpPr>
          <p:cNvPr id="7" name="圆角矩形 6"/>
          <p:cNvSpPr/>
          <p:nvPr/>
        </p:nvSpPr>
        <p:spPr>
          <a:xfrm>
            <a:off x="2000250" y="4214813"/>
            <a:ext cx="4572000" cy="571500"/>
          </a:xfrm>
          <a:prstGeom prst="roundRect">
            <a:avLst/>
          </a:pr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3200" b="1" dirty="0">
                <a:solidFill>
                  <a:srgbClr val="FF0000"/>
                </a:solidFill>
                <a:latin typeface="华文楷体" panose="02010600040101010101" pitchFamily="2" charset="-122"/>
                <a:ea typeface="华文楷体" panose="02010600040101010101" pitchFamily="2" charset="-122"/>
              </a:rPr>
              <a:t>任何数减</a:t>
            </a:r>
            <a:r>
              <a:rPr lang="en-US" altLang="zh-CN" sz="3200" b="1" dirty="0">
                <a:solidFill>
                  <a:srgbClr val="FF0000"/>
                </a:solidFill>
                <a:latin typeface="华文楷体" panose="02010600040101010101" pitchFamily="2" charset="-122"/>
                <a:ea typeface="华文楷体" panose="02010600040101010101" pitchFamily="2" charset="-122"/>
              </a:rPr>
              <a:t>0</a:t>
            </a:r>
            <a:r>
              <a:rPr lang="zh-CN" altLang="en-US" sz="3200" b="1" dirty="0">
                <a:solidFill>
                  <a:srgbClr val="FF0000"/>
                </a:solidFill>
                <a:latin typeface="华文楷体" panose="02010600040101010101" pitchFamily="2" charset="-122"/>
                <a:ea typeface="华文楷体" panose="02010600040101010101" pitchFamily="2" charset="-122"/>
              </a:rPr>
              <a:t>都得任何数；</a:t>
            </a:r>
          </a:p>
        </p:txBody>
      </p:sp>
      <p:sp>
        <p:nvSpPr>
          <p:cNvPr id="8" name="圆角矩形 7"/>
          <p:cNvSpPr/>
          <p:nvPr/>
        </p:nvSpPr>
        <p:spPr>
          <a:xfrm>
            <a:off x="2000250" y="5000625"/>
            <a:ext cx="4572000" cy="571500"/>
          </a:xfrm>
          <a:prstGeom prst="roundRect">
            <a:avLst/>
          </a:pr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3200" b="1" dirty="0">
                <a:solidFill>
                  <a:srgbClr val="FF0000"/>
                </a:solidFill>
                <a:latin typeface="华文楷体" panose="02010600040101010101" pitchFamily="2" charset="-122"/>
                <a:ea typeface="华文楷体" panose="02010600040101010101" pitchFamily="2" charset="-122"/>
              </a:rPr>
              <a:t>0</a:t>
            </a:r>
            <a:r>
              <a:rPr lang="zh-CN" altLang="en-US" sz="3200" b="1" dirty="0">
                <a:solidFill>
                  <a:srgbClr val="FF0000"/>
                </a:solidFill>
                <a:latin typeface="华文楷体" panose="02010600040101010101" pitchFamily="2" charset="-122"/>
                <a:ea typeface="华文楷体" panose="02010600040101010101" pitchFamily="2" charset="-122"/>
              </a:rPr>
              <a:t>乘任何数都得</a:t>
            </a:r>
            <a:r>
              <a:rPr lang="en-US" altLang="zh-CN" sz="3200" b="1" dirty="0">
                <a:solidFill>
                  <a:srgbClr val="FF0000"/>
                </a:solidFill>
                <a:latin typeface="华文楷体" panose="02010600040101010101" pitchFamily="2" charset="-122"/>
                <a:ea typeface="华文楷体" panose="02010600040101010101" pitchFamily="2" charset="-122"/>
              </a:rPr>
              <a:t>0</a:t>
            </a:r>
            <a:r>
              <a:rPr lang="zh-CN" altLang="en-US" sz="3200" b="1" dirty="0">
                <a:solidFill>
                  <a:srgbClr val="FF0000"/>
                </a:solidFill>
                <a:latin typeface="华文楷体" panose="02010600040101010101" pitchFamily="2" charset="-122"/>
                <a:ea typeface="华文楷体" panose="02010600040101010101" pitchFamily="2" charset="-122"/>
              </a:rPr>
              <a:t>；</a:t>
            </a:r>
          </a:p>
        </p:txBody>
      </p:sp>
      <p:sp>
        <p:nvSpPr>
          <p:cNvPr id="9" name="圆角矩形 8"/>
          <p:cNvSpPr/>
          <p:nvPr/>
        </p:nvSpPr>
        <p:spPr>
          <a:xfrm>
            <a:off x="1214438" y="5786438"/>
            <a:ext cx="6429375" cy="571500"/>
          </a:xfrm>
          <a:prstGeom prst="roundRect">
            <a:avLst/>
          </a:prstGeom>
          <a:noFill/>
          <a:ln w="38100">
            <a:solidFill>
              <a:srgbClr val="00B0F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zh-CN" sz="3200" b="1" dirty="0">
                <a:solidFill>
                  <a:srgbClr val="FF0000"/>
                </a:solidFill>
                <a:latin typeface="华文楷体" panose="02010600040101010101" pitchFamily="2" charset="-122"/>
                <a:ea typeface="华文楷体" panose="02010600040101010101" pitchFamily="2" charset="-122"/>
              </a:rPr>
              <a:t>0</a:t>
            </a:r>
            <a:r>
              <a:rPr lang="zh-CN" altLang="en-US" sz="3200" b="1" dirty="0">
                <a:solidFill>
                  <a:srgbClr val="FF0000"/>
                </a:solidFill>
                <a:latin typeface="华文楷体" panose="02010600040101010101" pitchFamily="2" charset="-122"/>
                <a:ea typeface="华文楷体" panose="02010600040101010101" pitchFamily="2" charset="-122"/>
              </a:rPr>
              <a:t>除以任何数都得</a:t>
            </a:r>
            <a:r>
              <a:rPr lang="en-US" altLang="zh-CN" sz="3200" b="1" dirty="0">
                <a:solidFill>
                  <a:srgbClr val="FF0000"/>
                </a:solidFill>
                <a:latin typeface="华文楷体" panose="02010600040101010101" pitchFamily="2" charset="-122"/>
                <a:ea typeface="华文楷体" panose="02010600040101010101" pitchFamily="2" charset="-122"/>
              </a:rPr>
              <a:t>0</a:t>
            </a:r>
            <a:r>
              <a:rPr lang="zh-CN" altLang="en-US" sz="3200" b="1" dirty="0">
                <a:solidFill>
                  <a:srgbClr val="FF0000"/>
                </a:solidFill>
                <a:latin typeface="华文楷体" panose="02010600040101010101" pitchFamily="2" charset="-122"/>
                <a:ea typeface="华文楷体" panose="02010600040101010101" pitchFamily="2" charset="-122"/>
              </a:rPr>
              <a:t>，</a:t>
            </a:r>
            <a:r>
              <a:rPr lang="en-US" altLang="zh-CN" sz="3200" b="1" dirty="0">
                <a:solidFill>
                  <a:srgbClr val="FF0000"/>
                </a:solidFill>
                <a:latin typeface="华文楷体" panose="02010600040101010101" pitchFamily="2" charset="-122"/>
                <a:ea typeface="华文楷体" panose="02010600040101010101" pitchFamily="2" charset="-122"/>
              </a:rPr>
              <a:t>0</a:t>
            </a:r>
            <a:r>
              <a:rPr lang="zh-CN" altLang="en-US" sz="3200" b="1" dirty="0">
                <a:solidFill>
                  <a:srgbClr val="FF0000"/>
                </a:solidFill>
                <a:latin typeface="华文楷体" panose="02010600040101010101" pitchFamily="2" charset="-122"/>
                <a:ea typeface="华文楷体" panose="02010600040101010101" pitchFamily="2" charset="-122"/>
              </a:rPr>
              <a:t>不能做除数。</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9"/>
          <p:cNvSpPr txBox="1">
            <a:spLocks noChangeArrowheads="1"/>
          </p:cNvSpPr>
          <p:nvPr/>
        </p:nvSpPr>
        <p:spPr bwMode="auto">
          <a:xfrm>
            <a:off x="571500" y="2057400"/>
            <a:ext cx="807243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lang="en-US" altLang="zh-CN" sz="3200" b="1" dirty="0">
                <a:solidFill>
                  <a:srgbClr val="000000"/>
                </a:solidFill>
                <a:latin typeface="华文楷体" panose="02010600040101010101" pitchFamily="2" charset="-122"/>
                <a:ea typeface="华文楷体" panose="02010600040101010101" pitchFamily="2" charset="-122"/>
              </a:rPr>
              <a:t>1</a:t>
            </a:r>
            <a:r>
              <a:rPr lang="zh-CN" altLang="en-US" sz="3200" b="1" dirty="0">
                <a:solidFill>
                  <a:srgbClr val="000000"/>
                </a:solidFill>
                <a:latin typeface="华文楷体" panose="02010600040101010101" pitchFamily="2" charset="-122"/>
                <a:ea typeface="华文楷体" panose="02010600040101010101" pitchFamily="2" charset="-122"/>
              </a:rPr>
              <a:t>先说出下面各题的运算顺序，再计算。</a:t>
            </a:r>
          </a:p>
        </p:txBody>
      </p:sp>
      <p:pic>
        <p:nvPicPr>
          <p:cNvPr id="19459" name="图片 33" descr="3练一练.png"/>
          <p:cNvPicPr>
            <a:picLocks noChangeAspect="1"/>
          </p:cNvPicPr>
          <p:nvPr/>
        </p:nvPicPr>
        <p:blipFill>
          <a:blip r:embed="rId3" cstate="email"/>
          <a:srcRect/>
          <a:stretch>
            <a:fillRect/>
          </a:stretch>
        </p:blipFill>
        <p:spPr bwMode="auto">
          <a:xfrm>
            <a:off x="381000" y="768350"/>
            <a:ext cx="2133600" cy="128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Text Box 9"/>
          <p:cNvSpPr txBox="1">
            <a:spLocks noChangeArrowheads="1"/>
          </p:cNvSpPr>
          <p:nvPr/>
        </p:nvSpPr>
        <p:spPr bwMode="auto">
          <a:xfrm>
            <a:off x="2214563" y="2916238"/>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lang="en-US" altLang="zh-CN" sz="3200" b="1" dirty="0">
                <a:solidFill>
                  <a:srgbClr val="000000"/>
                </a:solidFill>
                <a:latin typeface="华文楷体" panose="02010600040101010101" pitchFamily="2" charset="-122"/>
                <a:ea typeface="华文楷体" panose="02010600040101010101" pitchFamily="2" charset="-122"/>
              </a:rPr>
              <a:t>4.5</a:t>
            </a:r>
            <a:r>
              <a:rPr lang="zh-CN" altLang="en-US" sz="3200" b="1" dirty="0">
                <a:solidFill>
                  <a:srgbClr val="000000"/>
                </a:solidFill>
                <a:latin typeface="华文楷体" panose="02010600040101010101" pitchFamily="2" charset="-122"/>
                <a:ea typeface="华文楷体" panose="02010600040101010101" pitchFamily="2" charset="-122"/>
              </a:rPr>
              <a:t>＋</a:t>
            </a:r>
            <a:r>
              <a:rPr lang="en-US" altLang="zh-CN" sz="3200" b="1" dirty="0">
                <a:solidFill>
                  <a:srgbClr val="000000"/>
                </a:solidFill>
                <a:latin typeface="华文楷体" panose="02010600040101010101" pitchFamily="2" charset="-122"/>
                <a:ea typeface="华文楷体" panose="02010600040101010101" pitchFamily="2" charset="-122"/>
              </a:rPr>
              <a:t>1.43÷1.3</a:t>
            </a:r>
            <a:r>
              <a:rPr lang="zh-CN" altLang="en-US" sz="3200" b="1" dirty="0">
                <a:solidFill>
                  <a:srgbClr val="000000"/>
                </a:solidFill>
                <a:latin typeface="华文楷体" panose="02010600040101010101" pitchFamily="2" charset="-122"/>
                <a:ea typeface="华文楷体" panose="02010600040101010101" pitchFamily="2" charset="-122"/>
              </a:rPr>
              <a:t>－</a:t>
            </a:r>
            <a:r>
              <a:rPr lang="en-US" altLang="zh-CN" sz="3200" b="1" dirty="0">
                <a:solidFill>
                  <a:srgbClr val="000000"/>
                </a:solidFill>
                <a:latin typeface="华文楷体" panose="02010600040101010101" pitchFamily="2" charset="-122"/>
                <a:ea typeface="华文楷体" panose="02010600040101010101" pitchFamily="2" charset="-122"/>
              </a:rPr>
              <a:t>1.23</a:t>
            </a:r>
            <a:endParaRPr lang="zh-CN" altLang="en-US" sz="3200" b="1" dirty="0">
              <a:solidFill>
                <a:srgbClr val="000000"/>
              </a:solidFill>
              <a:latin typeface="华文楷体" panose="02010600040101010101" pitchFamily="2" charset="-122"/>
              <a:ea typeface="华文楷体" panose="02010600040101010101" pitchFamily="2" charset="-122"/>
            </a:endParaRPr>
          </a:p>
        </p:txBody>
      </p:sp>
      <p:cxnSp>
        <p:nvCxnSpPr>
          <p:cNvPr id="7" name="直接连接符 6"/>
          <p:cNvCxnSpPr/>
          <p:nvPr/>
        </p:nvCxnSpPr>
        <p:spPr>
          <a:xfrm>
            <a:off x="3214688" y="3429000"/>
            <a:ext cx="1500187" cy="158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sp>
        <p:nvSpPr>
          <p:cNvPr id="8" name="TextBox 7"/>
          <p:cNvSpPr txBox="1">
            <a:spLocks noChangeArrowheads="1"/>
          </p:cNvSpPr>
          <p:nvPr/>
        </p:nvSpPr>
        <p:spPr bwMode="auto">
          <a:xfrm>
            <a:off x="3643313" y="3429000"/>
            <a:ext cx="928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solidFill>
                  <a:srgbClr val="FF0000"/>
                </a:solidFill>
                <a:latin typeface="华文楷体" panose="02010600040101010101" pitchFamily="2" charset="-122"/>
                <a:ea typeface="华文楷体" panose="02010600040101010101" pitchFamily="2" charset="-122"/>
              </a:rPr>
              <a:t>①</a:t>
            </a:r>
          </a:p>
        </p:txBody>
      </p:sp>
      <p:grpSp>
        <p:nvGrpSpPr>
          <p:cNvPr id="2" name="Group 19"/>
          <p:cNvGrpSpPr/>
          <p:nvPr/>
        </p:nvGrpSpPr>
        <p:grpSpPr bwMode="auto">
          <a:xfrm>
            <a:off x="2428875" y="3455988"/>
            <a:ext cx="1152525" cy="187325"/>
            <a:chOff x="0" y="0"/>
            <a:chExt cx="726" cy="118"/>
          </a:xfrm>
        </p:grpSpPr>
        <p:sp>
          <p:nvSpPr>
            <p:cNvPr id="19473" name="Line 20"/>
            <p:cNvSpPr>
              <a:spLocks noChangeShapeType="1"/>
            </p:cNvSpPr>
            <p:nvPr/>
          </p:nvSpPr>
          <p:spPr bwMode="auto">
            <a:xfrm>
              <a:off x="0" y="112"/>
              <a:ext cx="726" cy="0"/>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9474" name="Line 21"/>
            <p:cNvSpPr>
              <a:spLocks noChangeShapeType="1"/>
            </p:cNvSpPr>
            <p:nvPr/>
          </p:nvSpPr>
          <p:spPr bwMode="auto">
            <a:xfrm>
              <a:off x="0" y="0"/>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9475" name="Line 22"/>
            <p:cNvSpPr>
              <a:spLocks noChangeShapeType="1"/>
            </p:cNvSpPr>
            <p:nvPr/>
          </p:nvSpPr>
          <p:spPr bwMode="auto">
            <a:xfrm>
              <a:off x="725" y="5"/>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3" name="TextBox 12"/>
          <p:cNvSpPr txBox="1">
            <a:spLocks noChangeArrowheads="1"/>
          </p:cNvSpPr>
          <p:nvPr/>
        </p:nvSpPr>
        <p:spPr bwMode="auto">
          <a:xfrm>
            <a:off x="2714625" y="3643313"/>
            <a:ext cx="928688"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solidFill>
                  <a:srgbClr val="FF0000"/>
                </a:solidFill>
                <a:latin typeface="华文楷体" panose="02010600040101010101" pitchFamily="2" charset="-122"/>
                <a:ea typeface="华文楷体" panose="02010600040101010101" pitchFamily="2" charset="-122"/>
              </a:rPr>
              <a:t>②</a:t>
            </a:r>
          </a:p>
        </p:txBody>
      </p:sp>
      <p:sp>
        <p:nvSpPr>
          <p:cNvPr id="14" name="TextBox 13"/>
          <p:cNvSpPr txBox="1">
            <a:spLocks noChangeArrowheads="1"/>
          </p:cNvSpPr>
          <p:nvPr/>
        </p:nvSpPr>
        <p:spPr bwMode="auto">
          <a:xfrm>
            <a:off x="4143375" y="3987800"/>
            <a:ext cx="9286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solidFill>
                  <a:srgbClr val="FF0000"/>
                </a:solidFill>
                <a:latin typeface="华文楷体" panose="02010600040101010101" pitchFamily="2" charset="-122"/>
                <a:ea typeface="华文楷体" panose="02010600040101010101" pitchFamily="2" charset="-122"/>
              </a:rPr>
              <a:t>③</a:t>
            </a:r>
          </a:p>
        </p:txBody>
      </p:sp>
      <p:grpSp>
        <p:nvGrpSpPr>
          <p:cNvPr id="3" name="Group 19"/>
          <p:cNvGrpSpPr/>
          <p:nvPr/>
        </p:nvGrpSpPr>
        <p:grpSpPr bwMode="auto">
          <a:xfrm>
            <a:off x="3286125" y="3781425"/>
            <a:ext cx="2357438" cy="219075"/>
            <a:chOff x="0" y="0"/>
            <a:chExt cx="726" cy="118"/>
          </a:xfrm>
        </p:grpSpPr>
        <p:sp>
          <p:nvSpPr>
            <p:cNvPr id="19470" name="Line 20"/>
            <p:cNvSpPr>
              <a:spLocks noChangeShapeType="1"/>
            </p:cNvSpPr>
            <p:nvPr/>
          </p:nvSpPr>
          <p:spPr bwMode="auto">
            <a:xfrm>
              <a:off x="0" y="112"/>
              <a:ext cx="726" cy="0"/>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9471" name="Line 21"/>
            <p:cNvSpPr>
              <a:spLocks noChangeShapeType="1"/>
            </p:cNvSpPr>
            <p:nvPr/>
          </p:nvSpPr>
          <p:spPr bwMode="auto">
            <a:xfrm>
              <a:off x="0" y="0"/>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19472" name="Line 22"/>
            <p:cNvSpPr>
              <a:spLocks noChangeShapeType="1"/>
            </p:cNvSpPr>
            <p:nvPr/>
          </p:nvSpPr>
          <p:spPr bwMode="auto">
            <a:xfrm>
              <a:off x="725" y="5"/>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9" name="TextBox 18"/>
          <p:cNvSpPr txBox="1">
            <a:spLocks noChangeArrowheads="1"/>
          </p:cNvSpPr>
          <p:nvPr/>
        </p:nvSpPr>
        <p:spPr bwMode="auto">
          <a:xfrm>
            <a:off x="1785938" y="3702050"/>
            <a:ext cx="40719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dirty="0">
                <a:latin typeface="华文楷体" panose="02010600040101010101" pitchFamily="2" charset="-122"/>
                <a:ea typeface="华文楷体" panose="02010600040101010101" pitchFamily="2" charset="-122"/>
              </a:rPr>
              <a:t>＝</a:t>
            </a:r>
            <a:r>
              <a:rPr lang="en-US" altLang="zh-CN" sz="3200" b="1" dirty="0">
                <a:latin typeface="华文楷体" panose="02010600040101010101" pitchFamily="2" charset="-122"/>
                <a:ea typeface="华文楷体" panose="02010600040101010101" pitchFamily="2" charset="-122"/>
              </a:rPr>
              <a:t>4.5</a:t>
            </a:r>
            <a:r>
              <a:rPr lang="zh-CN" altLang="en-US" sz="3200" b="1" dirty="0">
                <a:latin typeface="华文楷体" panose="02010600040101010101" pitchFamily="2" charset="-122"/>
                <a:ea typeface="华文楷体" panose="02010600040101010101" pitchFamily="2" charset="-122"/>
              </a:rPr>
              <a:t>＋</a:t>
            </a:r>
            <a:r>
              <a:rPr lang="en-US" altLang="zh-CN" sz="3200" b="1" dirty="0">
                <a:latin typeface="华文楷体" panose="02010600040101010101" pitchFamily="2" charset="-122"/>
                <a:ea typeface="华文楷体" panose="02010600040101010101" pitchFamily="2" charset="-122"/>
              </a:rPr>
              <a:t>1.1</a:t>
            </a:r>
            <a:r>
              <a:rPr lang="zh-CN" altLang="en-US" sz="3200" b="1" dirty="0">
                <a:solidFill>
                  <a:srgbClr val="000000"/>
                </a:solidFill>
                <a:latin typeface="华文楷体" panose="02010600040101010101" pitchFamily="2" charset="-122"/>
                <a:ea typeface="华文楷体" panose="02010600040101010101" pitchFamily="2" charset="-122"/>
              </a:rPr>
              <a:t>－</a:t>
            </a:r>
            <a:r>
              <a:rPr lang="en-US" altLang="zh-CN" sz="3200" b="1" dirty="0">
                <a:solidFill>
                  <a:srgbClr val="000000"/>
                </a:solidFill>
                <a:latin typeface="华文楷体" panose="02010600040101010101" pitchFamily="2" charset="-122"/>
                <a:ea typeface="华文楷体" panose="02010600040101010101" pitchFamily="2" charset="-122"/>
              </a:rPr>
              <a:t>1.23</a:t>
            </a:r>
            <a:endParaRPr lang="zh-CN" altLang="en-US" sz="3200" b="1" dirty="0">
              <a:solidFill>
                <a:srgbClr val="000000"/>
              </a:solidFill>
              <a:latin typeface="华文楷体" panose="02010600040101010101" pitchFamily="2" charset="-122"/>
              <a:ea typeface="华文楷体" panose="02010600040101010101" pitchFamily="2" charset="-122"/>
            </a:endParaRPr>
          </a:p>
        </p:txBody>
      </p:sp>
      <p:sp>
        <p:nvSpPr>
          <p:cNvPr id="20" name="TextBox 19"/>
          <p:cNvSpPr txBox="1">
            <a:spLocks noChangeArrowheads="1"/>
          </p:cNvSpPr>
          <p:nvPr/>
        </p:nvSpPr>
        <p:spPr bwMode="auto">
          <a:xfrm>
            <a:off x="1785938" y="4487863"/>
            <a:ext cx="40719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dirty="0">
                <a:latin typeface="华文楷体" panose="02010600040101010101" pitchFamily="2" charset="-122"/>
                <a:ea typeface="华文楷体" panose="02010600040101010101" pitchFamily="2" charset="-122"/>
              </a:rPr>
              <a:t>＝</a:t>
            </a:r>
            <a:r>
              <a:rPr lang="en-US" altLang="zh-CN" sz="3200" b="1" dirty="0">
                <a:latin typeface="华文楷体" panose="02010600040101010101" pitchFamily="2" charset="-122"/>
                <a:ea typeface="华文楷体" panose="02010600040101010101" pitchFamily="2" charset="-122"/>
              </a:rPr>
              <a:t>5.6</a:t>
            </a:r>
            <a:r>
              <a:rPr lang="zh-CN" altLang="en-US" sz="3200" b="1" dirty="0">
                <a:solidFill>
                  <a:srgbClr val="000000"/>
                </a:solidFill>
                <a:latin typeface="华文楷体" panose="02010600040101010101" pitchFamily="2" charset="-122"/>
                <a:ea typeface="华文楷体" panose="02010600040101010101" pitchFamily="2" charset="-122"/>
              </a:rPr>
              <a:t>－</a:t>
            </a:r>
            <a:r>
              <a:rPr lang="en-US" altLang="zh-CN" sz="3200" b="1" dirty="0">
                <a:solidFill>
                  <a:srgbClr val="000000"/>
                </a:solidFill>
                <a:latin typeface="华文楷体" panose="02010600040101010101" pitchFamily="2" charset="-122"/>
                <a:ea typeface="华文楷体" panose="02010600040101010101" pitchFamily="2" charset="-122"/>
              </a:rPr>
              <a:t>1.23</a:t>
            </a:r>
            <a:endParaRPr lang="zh-CN" altLang="en-US" sz="3200" b="1" dirty="0">
              <a:solidFill>
                <a:srgbClr val="000000"/>
              </a:solidFill>
              <a:latin typeface="华文楷体" panose="02010600040101010101" pitchFamily="2" charset="-122"/>
              <a:ea typeface="华文楷体" panose="02010600040101010101" pitchFamily="2" charset="-122"/>
            </a:endParaRPr>
          </a:p>
        </p:txBody>
      </p:sp>
      <p:sp>
        <p:nvSpPr>
          <p:cNvPr id="21" name="TextBox 20"/>
          <p:cNvSpPr txBox="1">
            <a:spLocks noChangeArrowheads="1"/>
          </p:cNvSpPr>
          <p:nvPr/>
        </p:nvSpPr>
        <p:spPr bwMode="auto">
          <a:xfrm>
            <a:off x="1785938" y="5273675"/>
            <a:ext cx="3000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dirty="0">
                <a:latin typeface="华文楷体" panose="02010600040101010101" pitchFamily="2" charset="-122"/>
                <a:ea typeface="华文楷体" panose="02010600040101010101" pitchFamily="2" charset="-122"/>
              </a:rPr>
              <a:t>＝</a:t>
            </a:r>
            <a:r>
              <a:rPr lang="en-US" altLang="zh-CN" sz="3200" b="1" dirty="0">
                <a:solidFill>
                  <a:srgbClr val="FF0000"/>
                </a:solidFill>
                <a:latin typeface="华文楷体" panose="02010600040101010101" pitchFamily="2" charset="-122"/>
                <a:ea typeface="华文楷体" panose="02010600040101010101" pitchFamily="2" charset="-122"/>
              </a:rPr>
              <a:t>4.37</a:t>
            </a:r>
            <a:endParaRPr lang="zh-CN" altLang="en-US" sz="3200" b="1" dirty="0">
              <a:solidFill>
                <a:srgbClr val="FF0000"/>
              </a:solidFill>
              <a:latin typeface="华文楷体" panose="02010600040101010101" pitchFamily="2" charset="-122"/>
              <a:ea typeface="华文楷体" panose="0201060004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up)">
                                      <p:cBhvr>
                                        <p:cTn id="20" dur="5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left)">
                                      <p:cBhvr>
                                        <p:cTn id="25" dur="500"/>
                                        <p:tgtEl>
                                          <p:spTgt spid="3"/>
                                        </p:tgtEl>
                                      </p:cBhvr>
                                    </p:animEffect>
                                  </p:childTnLst>
                                </p:cTn>
                              </p:par>
                            </p:childTnLst>
                          </p:cTn>
                        </p:par>
                        <p:par>
                          <p:cTn id="26" fill="hold">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up)">
                                      <p:cBhvr>
                                        <p:cTn id="29" dur="500"/>
                                        <p:tgtEl>
                                          <p:spTgt spid="14"/>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8"/>
                                        </p:tgtEl>
                                      </p:cBhvr>
                                    </p:animEffect>
                                    <p:set>
                                      <p:cBhvr>
                                        <p:cTn id="34" dur="1" fill="hold">
                                          <p:stCondLst>
                                            <p:cond delay="499"/>
                                          </p:stCondLst>
                                        </p:cTn>
                                        <p:tgtEl>
                                          <p:spTgt spid="8"/>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7"/>
                                        </p:tgtEl>
                                      </p:cBhvr>
                                    </p:animEffect>
                                    <p:set>
                                      <p:cBhvr>
                                        <p:cTn id="37" dur="1" fill="hold">
                                          <p:stCondLst>
                                            <p:cond delay="499"/>
                                          </p:stCondLst>
                                        </p:cTn>
                                        <p:tgtEl>
                                          <p:spTgt spid="7"/>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2"/>
                                        </p:tgtEl>
                                      </p:cBhvr>
                                    </p:animEffect>
                                    <p:set>
                                      <p:cBhvr>
                                        <p:cTn id="40" dur="1" fill="hold">
                                          <p:stCondLst>
                                            <p:cond delay="499"/>
                                          </p:stCondLst>
                                        </p:cTn>
                                        <p:tgtEl>
                                          <p:spTgt spid="2"/>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13"/>
                                        </p:tgtEl>
                                      </p:cBhvr>
                                    </p:animEffect>
                                    <p:set>
                                      <p:cBhvr>
                                        <p:cTn id="43" dur="1" fill="hold">
                                          <p:stCondLst>
                                            <p:cond delay="499"/>
                                          </p:stCondLst>
                                        </p:cTn>
                                        <p:tgtEl>
                                          <p:spTgt spid="13"/>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3"/>
                                        </p:tgtEl>
                                      </p:cBhvr>
                                    </p:animEffect>
                                    <p:set>
                                      <p:cBhvr>
                                        <p:cTn id="46" dur="1" fill="hold">
                                          <p:stCondLst>
                                            <p:cond delay="499"/>
                                          </p:stCondLst>
                                        </p:cTn>
                                        <p:tgtEl>
                                          <p:spTgt spid="3"/>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14"/>
                                        </p:tgtEl>
                                      </p:cBhvr>
                                    </p:animEffect>
                                    <p:set>
                                      <p:cBhvr>
                                        <p:cTn id="49" dur="1" fill="hold">
                                          <p:stCondLst>
                                            <p:cond delay="499"/>
                                          </p:stCondLst>
                                        </p:cTn>
                                        <p:tgtEl>
                                          <p:spTgt spid="14"/>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left)">
                                      <p:cBhvr>
                                        <p:cTn id="54" dur="500"/>
                                        <p:tgtEl>
                                          <p:spTgt spid="19"/>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wipe(left)">
                                      <p:cBhvr>
                                        <p:cTn id="59" dur="500"/>
                                        <p:tgtEl>
                                          <p:spTgt spid="20"/>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21"/>
                                        </p:tgtEl>
                                        <p:attrNameLst>
                                          <p:attrName>style.visibility</p:attrName>
                                        </p:attrNameLst>
                                      </p:cBhvr>
                                      <p:to>
                                        <p:strVal val="visible"/>
                                      </p:to>
                                    </p:set>
                                    <p:animEffect transition="in" filter="wipe(left)">
                                      <p:cBhvr>
                                        <p:cTn id="6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8" grpId="1"/>
      <p:bldP spid="13" grpId="0"/>
      <p:bldP spid="13" grpId="1"/>
      <p:bldP spid="14" grpId="0"/>
      <p:bldP spid="14" grpId="1"/>
      <p:bldP spid="19" grpId="0"/>
      <p:bldP spid="20" grpId="0"/>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9"/>
          <p:cNvSpPr txBox="1">
            <a:spLocks noChangeArrowheads="1"/>
          </p:cNvSpPr>
          <p:nvPr/>
        </p:nvSpPr>
        <p:spPr bwMode="auto">
          <a:xfrm>
            <a:off x="928688" y="1082675"/>
            <a:ext cx="47863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lang="en-US" altLang="zh-CN" sz="3200" b="1" dirty="0">
                <a:solidFill>
                  <a:srgbClr val="000000"/>
                </a:solidFill>
                <a:latin typeface="华文楷体" panose="02010600040101010101" pitchFamily="2" charset="-122"/>
                <a:ea typeface="华文楷体" panose="02010600040101010101" pitchFamily="2" charset="-122"/>
              </a:rPr>
              <a:t>2.4×[ </a:t>
            </a:r>
            <a:r>
              <a:rPr lang="zh-CN" altLang="en-US" sz="3200" b="1" dirty="0">
                <a:solidFill>
                  <a:srgbClr val="000000"/>
                </a:solidFill>
                <a:latin typeface="华文楷体" panose="02010600040101010101" pitchFamily="2" charset="-122"/>
                <a:ea typeface="华文楷体" panose="02010600040101010101" pitchFamily="2" charset="-122"/>
              </a:rPr>
              <a:t>（</a:t>
            </a:r>
            <a:r>
              <a:rPr lang="en-US" altLang="zh-CN" sz="3200" b="1" dirty="0">
                <a:solidFill>
                  <a:srgbClr val="000000"/>
                </a:solidFill>
                <a:latin typeface="华文楷体" panose="02010600040101010101" pitchFamily="2" charset="-122"/>
                <a:ea typeface="华文楷体" panose="02010600040101010101" pitchFamily="2" charset="-122"/>
              </a:rPr>
              <a:t>0.8</a:t>
            </a:r>
            <a:r>
              <a:rPr lang="zh-CN" altLang="en-US" sz="3200" b="1" dirty="0">
                <a:solidFill>
                  <a:srgbClr val="000000"/>
                </a:solidFill>
                <a:latin typeface="华文楷体" panose="02010600040101010101" pitchFamily="2" charset="-122"/>
                <a:ea typeface="华文楷体" panose="02010600040101010101" pitchFamily="2" charset="-122"/>
              </a:rPr>
              <a:t>＋</a:t>
            </a:r>
            <a:r>
              <a:rPr lang="en-US" altLang="zh-CN" sz="3200" b="1" dirty="0">
                <a:solidFill>
                  <a:srgbClr val="000000"/>
                </a:solidFill>
                <a:latin typeface="华文楷体" panose="02010600040101010101" pitchFamily="2" charset="-122"/>
                <a:ea typeface="华文楷体" panose="02010600040101010101" pitchFamily="2" charset="-122"/>
              </a:rPr>
              <a:t>3.4</a:t>
            </a:r>
            <a:r>
              <a:rPr lang="zh-CN" altLang="en-US" sz="3200" b="1" dirty="0">
                <a:solidFill>
                  <a:srgbClr val="000000"/>
                </a:solidFill>
                <a:latin typeface="华文楷体" panose="02010600040101010101" pitchFamily="2" charset="-122"/>
                <a:ea typeface="华文楷体" panose="02010600040101010101" pitchFamily="2" charset="-122"/>
              </a:rPr>
              <a:t>）</a:t>
            </a:r>
            <a:r>
              <a:rPr lang="en-US" altLang="zh-CN" sz="3200" b="1" dirty="0">
                <a:solidFill>
                  <a:srgbClr val="000000"/>
                </a:solidFill>
                <a:latin typeface="华文楷体" panose="02010600040101010101" pitchFamily="2" charset="-122"/>
                <a:ea typeface="华文楷体" panose="02010600040101010101" pitchFamily="2" charset="-122"/>
              </a:rPr>
              <a:t>÷0.7 ]</a:t>
            </a:r>
            <a:endParaRPr lang="zh-CN" altLang="en-US" sz="3200" b="1" dirty="0">
              <a:solidFill>
                <a:srgbClr val="000000"/>
              </a:solidFill>
              <a:latin typeface="华文楷体" panose="02010600040101010101" pitchFamily="2" charset="-122"/>
              <a:ea typeface="华文楷体" panose="02010600040101010101" pitchFamily="2" charset="-122"/>
            </a:endParaRPr>
          </a:p>
        </p:txBody>
      </p:sp>
      <p:cxnSp>
        <p:nvCxnSpPr>
          <p:cNvPr id="21" name="直接连接符 20"/>
          <p:cNvCxnSpPr/>
          <p:nvPr/>
        </p:nvCxnSpPr>
        <p:spPr>
          <a:xfrm>
            <a:off x="2500313" y="1639888"/>
            <a:ext cx="1500187" cy="1587"/>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sp>
        <p:nvSpPr>
          <p:cNvPr id="22" name="TextBox 21"/>
          <p:cNvSpPr txBox="1">
            <a:spLocks noChangeArrowheads="1"/>
          </p:cNvSpPr>
          <p:nvPr/>
        </p:nvSpPr>
        <p:spPr bwMode="auto">
          <a:xfrm>
            <a:off x="2928938" y="1639888"/>
            <a:ext cx="92868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solidFill>
                  <a:srgbClr val="FF0000"/>
                </a:solidFill>
                <a:latin typeface="华文楷体" panose="02010600040101010101" pitchFamily="2" charset="-122"/>
                <a:ea typeface="华文楷体" panose="02010600040101010101" pitchFamily="2" charset="-122"/>
              </a:rPr>
              <a:t>①</a:t>
            </a:r>
          </a:p>
        </p:txBody>
      </p:sp>
      <p:grpSp>
        <p:nvGrpSpPr>
          <p:cNvPr id="2" name="Group 19"/>
          <p:cNvGrpSpPr/>
          <p:nvPr/>
        </p:nvGrpSpPr>
        <p:grpSpPr bwMode="auto">
          <a:xfrm>
            <a:off x="3786188" y="1681163"/>
            <a:ext cx="1358900" cy="187325"/>
            <a:chOff x="0" y="0"/>
            <a:chExt cx="726" cy="118"/>
          </a:xfrm>
        </p:grpSpPr>
        <p:sp>
          <p:nvSpPr>
            <p:cNvPr id="20505" name="Line 20"/>
            <p:cNvSpPr>
              <a:spLocks noChangeShapeType="1"/>
            </p:cNvSpPr>
            <p:nvPr/>
          </p:nvSpPr>
          <p:spPr bwMode="auto">
            <a:xfrm>
              <a:off x="0" y="112"/>
              <a:ext cx="726" cy="0"/>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506" name="Line 21"/>
            <p:cNvSpPr>
              <a:spLocks noChangeShapeType="1"/>
            </p:cNvSpPr>
            <p:nvPr/>
          </p:nvSpPr>
          <p:spPr bwMode="auto">
            <a:xfrm>
              <a:off x="0" y="0"/>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507" name="Line 22"/>
            <p:cNvSpPr>
              <a:spLocks noChangeShapeType="1"/>
            </p:cNvSpPr>
            <p:nvPr/>
          </p:nvSpPr>
          <p:spPr bwMode="auto">
            <a:xfrm>
              <a:off x="725" y="5"/>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27" name="TextBox 26"/>
          <p:cNvSpPr txBox="1">
            <a:spLocks noChangeArrowheads="1"/>
          </p:cNvSpPr>
          <p:nvPr/>
        </p:nvSpPr>
        <p:spPr bwMode="auto">
          <a:xfrm>
            <a:off x="4286250" y="1854200"/>
            <a:ext cx="928688"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solidFill>
                  <a:srgbClr val="FF0000"/>
                </a:solidFill>
                <a:latin typeface="华文楷体" panose="02010600040101010101" pitchFamily="2" charset="-122"/>
                <a:ea typeface="华文楷体" panose="02010600040101010101" pitchFamily="2" charset="-122"/>
              </a:rPr>
              <a:t>②</a:t>
            </a:r>
          </a:p>
        </p:txBody>
      </p:sp>
      <p:sp>
        <p:nvSpPr>
          <p:cNvPr id="28" name="TextBox 27"/>
          <p:cNvSpPr txBox="1">
            <a:spLocks noChangeArrowheads="1"/>
          </p:cNvSpPr>
          <p:nvPr/>
        </p:nvSpPr>
        <p:spPr bwMode="auto">
          <a:xfrm>
            <a:off x="2195513" y="2227263"/>
            <a:ext cx="928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solidFill>
                  <a:srgbClr val="FF0000"/>
                </a:solidFill>
                <a:latin typeface="华文楷体" panose="02010600040101010101" pitchFamily="2" charset="-122"/>
                <a:ea typeface="华文楷体" panose="02010600040101010101" pitchFamily="2" charset="-122"/>
              </a:rPr>
              <a:t>③</a:t>
            </a:r>
          </a:p>
        </p:txBody>
      </p:sp>
      <p:grpSp>
        <p:nvGrpSpPr>
          <p:cNvPr id="3" name="Group 19"/>
          <p:cNvGrpSpPr/>
          <p:nvPr/>
        </p:nvGrpSpPr>
        <p:grpSpPr bwMode="auto">
          <a:xfrm>
            <a:off x="1143000" y="1952625"/>
            <a:ext cx="2857500" cy="268288"/>
            <a:chOff x="0" y="0"/>
            <a:chExt cx="726" cy="118"/>
          </a:xfrm>
        </p:grpSpPr>
        <p:sp>
          <p:nvSpPr>
            <p:cNvPr id="20502" name="Line 20"/>
            <p:cNvSpPr>
              <a:spLocks noChangeShapeType="1"/>
            </p:cNvSpPr>
            <p:nvPr/>
          </p:nvSpPr>
          <p:spPr bwMode="auto">
            <a:xfrm>
              <a:off x="0" y="112"/>
              <a:ext cx="726" cy="0"/>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503" name="Line 21"/>
            <p:cNvSpPr>
              <a:spLocks noChangeShapeType="1"/>
            </p:cNvSpPr>
            <p:nvPr/>
          </p:nvSpPr>
          <p:spPr bwMode="auto">
            <a:xfrm>
              <a:off x="0" y="0"/>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504" name="Line 22"/>
            <p:cNvSpPr>
              <a:spLocks noChangeShapeType="1"/>
            </p:cNvSpPr>
            <p:nvPr/>
          </p:nvSpPr>
          <p:spPr bwMode="auto">
            <a:xfrm>
              <a:off x="725" y="5"/>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33" name="TextBox 32"/>
          <p:cNvSpPr txBox="1">
            <a:spLocks noChangeArrowheads="1"/>
          </p:cNvSpPr>
          <p:nvPr/>
        </p:nvSpPr>
        <p:spPr bwMode="auto">
          <a:xfrm>
            <a:off x="500063" y="1857375"/>
            <a:ext cx="4071937"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dirty="0">
                <a:latin typeface="华文楷体" panose="02010600040101010101" pitchFamily="2" charset="-122"/>
                <a:ea typeface="华文楷体" panose="02010600040101010101" pitchFamily="2" charset="-122"/>
              </a:rPr>
              <a:t>＝</a:t>
            </a:r>
            <a:r>
              <a:rPr lang="en-US" altLang="zh-CN" sz="3200" b="1" dirty="0">
                <a:latin typeface="华文楷体" panose="02010600040101010101" pitchFamily="2" charset="-122"/>
                <a:ea typeface="华文楷体" panose="02010600040101010101" pitchFamily="2" charset="-122"/>
              </a:rPr>
              <a:t>2.4×[ 4.2÷0.7 ]</a:t>
            </a:r>
            <a:endParaRPr lang="zh-CN" altLang="en-US" sz="3200" b="1" dirty="0">
              <a:latin typeface="华文楷体" panose="02010600040101010101" pitchFamily="2" charset="-122"/>
              <a:ea typeface="华文楷体" panose="02010600040101010101" pitchFamily="2" charset="-122"/>
            </a:endParaRPr>
          </a:p>
        </p:txBody>
      </p:sp>
      <p:sp>
        <p:nvSpPr>
          <p:cNvPr id="34" name="TextBox 33"/>
          <p:cNvSpPr txBox="1">
            <a:spLocks noChangeArrowheads="1"/>
          </p:cNvSpPr>
          <p:nvPr/>
        </p:nvSpPr>
        <p:spPr bwMode="auto">
          <a:xfrm>
            <a:off x="500063" y="2643188"/>
            <a:ext cx="40719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dirty="0">
                <a:latin typeface="华文楷体" panose="02010600040101010101" pitchFamily="2" charset="-122"/>
                <a:ea typeface="华文楷体" panose="02010600040101010101" pitchFamily="2" charset="-122"/>
              </a:rPr>
              <a:t>＝</a:t>
            </a:r>
            <a:r>
              <a:rPr lang="en-US" altLang="zh-CN" sz="3200" b="1" dirty="0">
                <a:latin typeface="华文楷体" panose="02010600040101010101" pitchFamily="2" charset="-122"/>
                <a:ea typeface="华文楷体" panose="02010600040101010101" pitchFamily="2" charset="-122"/>
              </a:rPr>
              <a:t>2.4×6</a:t>
            </a:r>
            <a:endParaRPr lang="zh-CN" altLang="en-US" sz="3200" b="1" dirty="0">
              <a:latin typeface="华文楷体" panose="02010600040101010101" pitchFamily="2" charset="-122"/>
              <a:ea typeface="华文楷体" panose="02010600040101010101" pitchFamily="2" charset="-122"/>
            </a:endParaRPr>
          </a:p>
        </p:txBody>
      </p:sp>
      <p:sp>
        <p:nvSpPr>
          <p:cNvPr id="35" name="TextBox 34"/>
          <p:cNvSpPr txBox="1">
            <a:spLocks noChangeArrowheads="1"/>
          </p:cNvSpPr>
          <p:nvPr/>
        </p:nvSpPr>
        <p:spPr bwMode="auto">
          <a:xfrm>
            <a:off x="500063" y="3429000"/>
            <a:ext cx="30003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dirty="0">
                <a:latin typeface="华文楷体" panose="02010600040101010101" pitchFamily="2" charset="-122"/>
                <a:ea typeface="华文楷体" panose="02010600040101010101" pitchFamily="2" charset="-122"/>
              </a:rPr>
              <a:t>＝</a:t>
            </a:r>
            <a:r>
              <a:rPr lang="en-US" altLang="zh-CN" sz="3200" b="1" dirty="0">
                <a:solidFill>
                  <a:srgbClr val="FF0000"/>
                </a:solidFill>
                <a:latin typeface="华文楷体" panose="02010600040101010101" pitchFamily="2" charset="-122"/>
                <a:ea typeface="华文楷体" panose="02010600040101010101" pitchFamily="2" charset="-122"/>
              </a:rPr>
              <a:t>14.4</a:t>
            </a:r>
            <a:endParaRPr lang="zh-CN" altLang="en-US" sz="3200" b="1" dirty="0">
              <a:solidFill>
                <a:srgbClr val="FF0000"/>
              </a:solidFill>
              <a:latin typeface="华文楷体" panose="02010600040101010101" pitchFamily="2" charset="-122"/>
              <a:ea typeface="华文楷体" panose="02010600040101010101" pitchFamily="2" charset="-122"/>
            </a:endParaRPr>
          </a:p>
        </p:txBody>
      </p:sp>
      <p:sp>
        <p:nvSpPr>
          <p:cNvPr id="20492" name="Text Box 9"/>
          <p:cNvSpPr txBox="1">
            <a:spLocks noChangeArrowheads="1"/>
          </p:cNvSpPr>
          <p:nvPr/>
        </p:nvSpPr>
        <p:spPr bwMode="auto">
          <a:xfrm>
            <a:off x="4857750" y="3429000"/>
            <a:ext cx="35718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lang="en-US" altLang="zh-CN" sz="3200" b="1">
                <a:solidFill>
                  <a:srgbClr val="000000"/>
                </a:solidFill>
                <a:latin typeface="华文楷体" panose="02010600040101010101" pitchFamily="2" charset="-122"/>
                <a:ea typeface="华文楷体" panose="02010600040101010101" pitchFamily="2" charset="-122"/>
              </a:rPr>
              <a:t>10.07×9</a:t>
            </a:r>
            <a:r>
              <a:rPr lang="zh-CN" altLang="en-US" sz="3200" b="1">
                <a:solidFill>
                  <a:srgbClr val="000000"/>
                </a:solidFill>
                <a:latin typeface="华文楷体" panose="02010600040101010101" pitchFamily="2" charset="-122"/>
                <a:ea typeface="华文楷体" panose="02010600040101010101" pitchFamily="2" charset="-122"/>
              </a:rPr>
              <a:t>＋</a:t>
            </a:r>
            <a:r>
              <a:rPr lang="en-US" altLang="zh-CN" sz="3200" b="1">
                <a:solidFill>
                  <a:srgbClr val="000000"/>
                </a:solidFill>
                <a:latin typeface="华文楷体" panose="02010600040101010101" pitchFamily="2" charset="-122"/>
                <a:ea typeface="华文楷体" panose="02010600040101010101" pitchFamily="2" charset="-122"/>
              </a:rPr>
              <a:t>10.07</a:t>
            </a:r>
            <a:endParaRPr lang="zh-CN" altLang="en-US" sz="3200" b="1">
              <a:solidFill>
                <a:srgbClr val="000000"/>
              </a:solidFill>
              <a:latin typeface="华文楷体" panose="02010600040101010101" pitchFamily="2" charset="-122"/>
              <a:ea typeface="华文楷体" panose="02010600040101010101" pitchFamily="2" charset="-122"/>
            </a:endParaRPr>
          </a:p>
        </p:txBody>
      </p:sp>
      <p:cxnSp>
        <p:nvCxnSpPr>
          <p:cNvPr id="37" name="直接连接符 36"/>
          <p:cNvCxnSpPr/>
          <p:nvPr/>
        </p:nvCxnSpPr>
        <p:spPr>
          <a:xfrm>
            <a:off x="4929188" y="3986213"/>
            <a:ext cx="1500187" cy="1587"/>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sp>
        <p:nvSpPr>
          <p:cNvPr id="38" name="TextBox 37"/>
          <p:cNvSpPr txBox="1">
            <a:spLocks noChangeArrowheads="1"/>
          </p:cNvSpPr>
          <p:nvPr/>
        </p:nvSpPr>
        <p:spPr bwMode="auto">
          <a:xfrm>
            <a:off x="5357813" y="3986213"/>
            <a:ext cx="92868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solidFill>
                  <a:srgbClr val="FF0000"/>
                </a:solidFill>
                <a:latin typeface="华文楷体" panose="02010600040101010101" pitchFamily="2" charset="-122"/>
                <a:ea typeface="华文楷体" panose="02010600040101010101" pitchFamily="2" charset="-122"/>
              </a:rPr>
              <a:t>①</a:t>
            </a:r>
          </a:p>
        </p:txBody>
      </p:sp>
      <p:grpSp>
        <p:nvGrpSpPr>
          <p:cNvPr id="4" name="Group 19"/>
          <p:cNvGrpSpPr/>
          <p:nvPr/>
        </p:nvGrpSpPr>
        <p:grpSpPr bwMode="auto">
          <a:xfrm>
            <a:off x="6072188" y="4027488"/>
            <a:ext cx="1358900" cy="187325"/>
            <a:chOff x="0" y="0"/>
            <a:chExt cx="726" cy="118"/>
          </a:xfrm>
        </p:grpSpPr>
        <p:sp>
          <p:nvSpPr>
            <p:cNvPr id="20499" name="Line 20"/>
            <p:cNvSpPr>
              <a:spLocks noChangeShapeType="1"/>
            </p:cNvSpPr>
            <p:nvPr/>
          </p:nvSpPr>
          <p:spPr bwMode="auto">
            <a:xfrm>
              <a:off x="0" y="112"/>
              <a:ext cx="726" cy="0"/>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500" name="Line 21"/>
            <p:cNvSpPr>
              <a:spLocks noChangeShapeType="1"/>
            </p:cNvSpPr>
            <p:nvPr/>
          </p:nvSpPr>
          <p:spPr bwMode="auto">
            <a:xfrm>
              <a:off x="0" y="0"/>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0501" name="Line 22"/>
            <p:cNvSpPr>
              <a:spLocks noChangeShapeType="1"/>
            </p:cNvSpPr>
            <p:nvPr/>
          </p:nvSpPr>
          <p:spPr bwMode="auto">
            <a:xfrm>
              <a:off x="725" y="5"/>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43" name="TextBox 42"/>
          <p:cNvSpPr txBox="1">
            <a:spLocks noChangeArrowheads="1"/>
          </p:cNvSpPr>
          <p:nvPr/>
        </p:nvSpPr>
        <p:spPr bwMode="auto">
          <a:xfrm>
            <a:off x="6429375" y="4200525"/>
            <a:ext cx="928688"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solidFill>
                  <a:srgbClr val="FF0000"/>
                </a:solidFill>
                <a:latin typeface="华文楷体" panose="02010600040101010101" pitchFamily="2" charset="-122"/>
                <a:ea typeface="华文楷体" panose="02010600040101010101" pitchFamily="2" charset="-122"/>
              </a:rPr>
              <a:t>②</a:t>
            </a:r>
          </a:p>
        </p:txBody>
      </p:sp>
      <p:sp>
        <p:nvSpPr>
          <p:cNvPr id="49" name="TextBox 48"/>
          <p:cNvSpPr txBox="1">
            <a:spLocks noChangeArrowheads="1"/>
          </p:cNvSpPr>
          <p:nvPr/>
        </p:nvSpPr>
        <p:spPr bwMode="auto">
          <a:xfrm>
            <a:off x="4429125" y="4271963"/>
            <a:ext cx="4071938"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华文楷体" panose="02010600040101010101" pitchFamily="2" charset="-122"/>
                <a:ea typeface="华文楷体" panose="02010600040101010101" pitchFamily="2" charset="-122"/>
              </a:rPr>
              <a:t>＝</a:t>
            </a:r>
            <a:r>
              <a:rPr lang="en-US" altLang="zh-CN" sz="3200" b="1">
                <a:latin typeface="华文楷体" panose="02010600040101010101" pitchFamily="2" charset="-122"/>
                <a:ea typeface="华文楷体" panose="02010600040101010101" pitchFamily="2" charset="-122"/>
              </a:rPr>
              <a:t>90.63</a:t>
            </a:r>
            <a:r>
              <a:rPr lang="zh-CN" altLang="en-US" sz="3200" b="1">
                <a:latin typeface="华文楷体" panose="02010600040101010101" pitchFamily="2" charset="-122"/>
                <a:ea typeface="华文楷体" panose="02010600040101010101" pitchFamily="2" charset="-122"/>
              </a:rPr>
              <a:t>＋</a:t>
            </a:r>
            <a:r>
              <a:rPr lang="en-US" altLang="zh-CN" sz="3200" b="1">
                <a:latin typeface="华文楷体" panose="02010600040101010101" pitchFamily="2" charset="-122"/>
                <a:ea typeface="华文楷体" panose="02010600040101010101" pitchFamily="2" charset="-122"/>
              </a:rPr>
              <a:t>10.07</a:t>
            </a:r>
            <a:endParaRPr lang="zh-CN" altLang="en-US" sz="3200" b="1">
              <a:latin typeface="华文楷体" panose="02010600040101010101" pitchFamily="2" charset="-122"/>
              <a:ea typeface="华文楷体" panose="02010600040101010101" pitchFamily="2" charset="-122"/>
            </a:endParaRPr>
          </a:p>
        </p:txBody>
      </p:sp>
      <p:sp>
        <p:nvSpPr>
          <p:cNvPr id="51" name="TextBox 50"/>
          <p:cNvSpPr txBox="1">
            <a:spLocks noChangeArrowheads="1"/>
          </p:cNvSpPr>
          <p:nvPr/>
        </p:nvSpPr>
        <p:spPr bwMode="auto">
          <a:xfrm>
            <a:off x="4429125" y="5057775"/>
            <a:ext cx="2214563"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华文楷体" panose="02010600040101010101" pitchFamily="2" charset="-122"/>
                <a:ea typeface="华文楷体" panose="02010600040101010101" pitchFamily="2" charset="-122"/>
              </a:rPr>
              <a:t>＝</a:t>
            </a:r>
            <a:r>
              <a:rPr lang="en-US" altLang="zh-CN" sz="3200" b="1">
                <a:solidFill>
                  <a:srgbClr val="FF0000"/>
                </a:solidFill>
                <a:latin typeface="华文楷体" panose="02010600040101010101" pitchFamily="2" charset="-122"/>
                <a:ea typeface="华文楷体" panose="02010600040101010101" pitchFamily="2" charset="-122"/>
              </a:rPr>
              <a:t>100.7</a:t>
            </a:r>
            <a:endParaRPr lang="zh-CN" altLang="en-US" sz="3200" b="1">
              <a:solidFill>
                <a:srgbClr val="FF0000"/>
              </a:solidFill>
              <a:latin typeface="华文楷体" panose="02010600040101010101" pitchFamily="2" charset="-122"/>
              <a:ea typeface="华文楷体" panose="0201060004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wipe(up)">
                                      <p:cBhvr>
                                        <p:cTn id="11" dur="500"/>
                                        <p:tgtEl>
                                          <p:spTgt spid="2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27"/>
                                        </p:tgtEl>
                                        <p:attrNameLst>
                                          <p:attrName>style.visibility</p:attrName>
                                        </p:attrNameLst>
                                      </p:cBhvr>
                                      <p:to>
                                        <p:strVal val="visible"/>
                                      </p:to>
                                    </p:set>
                                    <p:animEffect transition="in" filter="wipe(up)">
                                      <p:cBhvr>
                                        <p:cTn id="20" dur="500"/>
                                        <p:tgtEl>
                                          <p:spTgt spid="2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left)">
                                      <p:cBhvr>
                                        <p:cTn id="25" dur="500"/>
                                        <p:tgtEl>
                                          <p:spTgt spid="3"/>
                                        </p:tgtEl>
                                      </p:cBhvr>
                                    </p:animEffect>
                                  </p:childTnLst>
                                </p:cTn>
                              </p:par>
                            </p:childTnLst>
                          </p:cTn>
                        </p:par>
                        <p:par>
                          <p:cTn id="26" fill="hold">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wipe(up)">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22"/>
                                        </p:tgtEl>
                                      </p:cBhvr>
                                    </p:animEffect>
                                    <p:set>
                                      <p:cBhvr>
                                        <p:cTn id="34" dur="1" fill="hold">
                                          <p:stCondLst>
                                            <p:cond delay="499"/>
                                          </p:stCondLst>
                                        </p:cTn>
                                        <p:tgtEl>
                                          <p:spTgt spid="22"/>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21"/>
                                        </p:tgtEl>
                                      </p:cBhvr>
                                    </p:animEffect>
                                    <p:set>
                                      <p:cBhvr>
                                        <p:cTn id="37" dur="1" fill="hold">
                                          <p:stCondLst>
                                            <p:cond delay="499"/>
                                          </p:stCondLst>
                                        </p:cTn>
                                        <p:tgtEl>
                                          <p:spTgt spid="21"/>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2"/>
                                        </p:tgtEl>
                                      </p:cBhvr>
                                    </p:animEffect>
                                    <p:set>
                                      <p:cBhvr>
                                        <p:cTn id="40" dur="1" fill="hold">
                                          <p:stCondLst>
                                            <p:cond delay="499"/>
                                          </p:stCondLst>
                                        </p:cTn>
                                        <p:tgtEl>
                                          <p:spTgt spid="2"/>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27"/>
                                        </p:tgtEl>
                                      </p:cBhvr>
                                    </p:animEffect>
                                    <p:set>
                                      <p:cBhvr>
                                        <p:cTn id="43" dur="1" fill="hold">
                                          <p:stCondLst>
                                            <p:cond delay="499"/>
                                          </p:stCondLst>
                                        </p:cTn>
                                        <p:tgtEl>
                                          <p:spTgt spid="27"/>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3"/>
                                        </p:tgtEl>
                                      </p:cBhvr>
                                    </p:animEffect>
                                    <p:set>
                                      <p:cBhvr>
                                        <p:cTn id="46" dur="1" fill="hold">
                                          <p:stCondLst>
                                            <p:cond delay="499"/>
                                          </p:stCondLst>
                                        </p:cTn>
                                        <p:tgtEl>
                                          <p:spTgt spid="3"/>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28"/>
                                        </p:tgtEl>
                                      </p:cBhvr>
                                    </p:animEffect>
                                    <p:set>
                                      <p:cBhvr>
                                        <p:cTn id="49" dur="1" fill="hold">
                                          <p:stCondLst>
                                            <p:cond delay="499"/>
                                          </p:stCondLst>
                                        </p:cTn>
                                        <p:tgtEl>
                                          <p:spTgt spid="28"/>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wipe(left)">
                                      <p:cBhvr>
                                        <p:cTn id="54" dur="500"/>
                                        <p:tgtEl>
                                          <p:spTgt spid="33"/>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34"/>
                                        </p:tgtEl>
                                        <p:attrNameLst>
                                          <p:attrName>style.visibility</p:attrName>
                                        </p:attrNameLst>
                                      </p:cBhvr>
                                      <p:to>
                                        <p:strVal val="visible"/>
                                      </p:to>
                                    </p:set>
                                    <p:animEffect transition="in" filter="wipe(left)">
                                      <p:cBhvr>
                                        <p:cTn id="59" dur="500"/>
                                        <p:tgtEl>
                                          <p:spTgt spid="34"/>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wipe(left)">
                                      <p:cBhvr>
                                        <p:cTn id="64" dur="500"/>
                                        <p:tgtEl>
                                          <p:spTgt spid="35"/>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37"/>
                                        </p:tgtEl>
                                        <p:attrNameLst>
                                          <p:attrName>style.visibility</p:attrName>
                                        </p:attrNameLst>
                                      </p:cBhvr>
                                      <p:to>
                                        <p:strVal val="visible"/>
                                      </p:to>
                                    </p:set>
                                    <p:animEffect transition="in" filter="wipe(left)">
                                      <p:cBhvr>
                                        <p:cTn id="69" dur="500"/>
                                        <p:tgtEl>
                                          <p:spTgt spid="37"/>
                                        </p:tgtEl>
                                      </p:cBhvr>
                                    </p:animEffect>
                                  </p:childTnLst>
                                </p:cTn>
                              </p:par>
                            </p:childTnLst>
                          </p:cTn>
                        </p:par>
                        <p:par>
                          <p:cTn id="70" fill="hold">
                            <p:stCondLst>
                              <p:cond delay="500"/>
                            </p:stCondLst>
                            <p:childTnLst>
                              <p:par>
                                <p:cTn id="71" presetID="22" presetClass="entr" presetSubtype="1" fill="hold" grpId="0" nodeType="afterEffect">
                                  <p:stCondLst>
                                    <p:cond delay="0"/>
                                  </p:stCondLst>
                                  <p:childTnLst>
                                    <p:set>
                                      <p:cBhvr>
                                        <p:cTn id="72" dur="1" fill="hold">
                                          <p:stCondLst>
                                            <p:cond delay="0"/>
                                          </p:stCondLst>
                                        </p:cTn>
                                        <p:tgtEl>
                                          <p:spTgt spid="38"/>
                                        </p:tgtEl>
                                        <p:attrNameLst>
                                          <p:attrName>style.visibility</p:attrName>
                                        </p:attrNameLst>
                                      </p:cBhvr>
                                      <p:to>
                                        <p:strVal val="visible"/>
                                      </p:to>
                                    </p:set>
                                    <p:animEffect transition="in" filter="wipe(up)">
                                      <p:cBhvr>
                                        <p:cTn id="73" dur="500"/>
                                        <p:tgtEl>
                                          <p:spTgt spid="38"/>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4"/>
                                        </p:tgtEl>
                                        <p:attrNameLst>
                                          <p:attrName>style.visibility</p:attrName>
                                        </p:attrNameLst>
                                      </p:cBhvr>
                                      <p:to>
                                        <p:strVal val="visible"/>
                                      </p:to>
                                    </p:set>
                                    <p:animEffect transition="in" filter="wipe(left)">
                                      <p:cBhvr>
                                        <p:cTn id="78" dur="500"/>
                                        <p:tgtEl>
                                          <p:spTgt spid="4"/>
                                        </p:tgtEl>
                                      </p:cBhvr>
                                    </p:animEffect>
                                  </p:childTnLst>
                                </p:cTn>
                              </p:par>
                            </p:childTnLst>
                          </p:cTn>
                        </p:par>
                        <p:par>
                          <p:cTn id="79" fill="hold">
                            <p:stCondLst>
                              <p:cond delay="500"/>
                            </p:stCondLst>
                            <p:childTnLst>
                              <p:par>
                                <p:cTn id="80" presetID="22" presetClass="entr" presetSubtype="1" fill="hold" grpId="0" nodeType="afterEffect">
                                  <p:stCondLst>
                                    <p:cond delay="0"/>
                                  </p:stCondLst>
                                  <p:childTnLst>
                                    <p:set>
                                      <p:cBhvr>
                                        <p:cTn id="81" dur="1" fill="hold">
                                          <p:stCondLst>
                                            <p:cond delay="0"/>
                                          </p:stCondLst>
                                        </p:cTn>
                                        <p:tgtEl>
                                          <p:spTgt spid="43"/>
                                        </p:tgtEl>
                                        <p:attrNameLst>
                                          <p:attrName>style.visibility</p:attrName>
                                        </p:attrNameLst>
                                      </p:cBhvr>
                                      <p:to>
                                        <p:strVal val="visible"/>
                                      </p:to>
                                    </p:set>
                                    <p:animEffect transition="in" filter="wipe(up)">
                                      <p:cBhvr>
                                        <p:cTn id="82" dur="500"/>
                                        <p:tgtEl>
                                          <p:spTgt spid="43"/>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xit" presetSubtype="0" fill="hold" grpId="1" nodeType="clickEffect">
                                  <p:stCondLst>
                                    <p:cond delay="0"/>
                                  </p:stCondLst>
                                  <p:childTnLst>
                                    <p:animEffect transition="out" filter="fade">
                                      <p:cBhvr>
                                        <p:cTn id="86" dur="500"/>
                                        <p:tgtEl>
                                          <p:spTgt spid="38"/>
                                        </p:tgtEl>
                                      </p:cBhvr>
                                    </p:animEffect>
                                    <p:set>
                                      <p:cBhvr>
                                        <p:cTn id="87" dur="1" fill="hold">
                                          <p:stCondLst>
                                            <p:cond delay="499"/>
                                          </p:stCondLst>
                                        </p:cTn>
                                        <p:tgtEl>
                                          <p:spTgt spid="38"/>
                                        </p:tgtEl>
                                        <p:attrNameLst>
                                          <p:attrName>style.visibility</p:attrName>
                                        </p:attrNameLst>
                                      </p:cBhvr>
                                      <p:to>
                                        <p:strVal val="hidden"/>
                                      </p:to>
                                    </p:set>
                                  </p:childTnLst>
                                </p:cTn>
                              </p:par>
                              <p:par>
                                <p:cTn id="88" presetID="10" presetClass="exit" presetSubtype="0" fill="hold" nodeType="withEffect">
                                  <p:stCondLst>
                                    <p:cond delay="0"/>
                                  </p:stCondLst>
                                  <p:childTnLst>
                                    <p:animEffect transition="out" filter="fade">
                                      <p:cBhvr>
                                        <p:cTn id="89" dur="500"/>
                                        <p:tgtEl>
                                          <p:spTgt spid="37"/>
                                        </p:tgtEl>
                                      </p:cBhvr>
                                    </p:animEffect>
                                    <p:set>
                                      <p:cBhvr>
                                        <p:cTn id="90" dur="1" fill="hold">
                                          <p:stCondLst>
                                            <p:cond delay="499"/>
                                          </p:stCondLst>
                                        </p:cTn>
                                        <p:tgtEl>
                                          <p:spTgt spid="37"/>
                                        </p:tgtEl>
                                        <p:attrNameLst>
                                          <p:attrName>style.visibility</p:attrName>
                                        </p:attrNameLst>
                                      </p:cBhvr>
                                      <p:to>
                                        <p:strVal val="hidden"/>
                                      </p:to>
                                    </p:set>
                                  </p:childTnLst>
                                </p:cTn>
                              </p:par>
                              <p:par>
                                <p:cTn id="91" presetID="10" presetClass="exit" presetSubtype="0" fill="hold" nodeType="withEffect">
                                  <p:stCondLst>
                                    <p:cond delay="0"/>
                                  </p:stCondLst>
                                  <p:childTnLst>
                                    <p:animEffect transition="out" filter="fade">
                                      <p:cBhvr>
                                        <p:cTn id="92" dur="500"/>
                                        <p:tgtEl>
                                          <p:spTgt spid="4"/>
                                        </p:tgtEl>
                                      </p:cBhvr>
                                    </p:animEffect>
                                    <p:set>
                                      <p:cBhvr>
                                        <p:cTn id="93" dur="1" fill="hold">
                                          <p:stCondLst>
                                            <p:cond delay="499"/>
                                          </p:stCondLst>
                                        </p:cTn>
                                        <p:tgtEl>
                                          <p:spTgt spid="4"/>
                                        </p:tgtEl>
                                        <p:attrNameLst>
                                          <p:attrName>style.visibility</p:attrName>
                                        </p:attrNameLst>
                                      </p:cBhvr>
                                      <p:to>
                                        <p:strVal val="hidden"/>
                                      </p:to>
                                    </p:set>
                                  </p:childTnLst>
                                </p:cTn>
                              </p:par>
                              <p:par>
                                <p:cTn id="94" presetID="10" presetClass="exit" presetSubtype="0" fill="hold" grpId="1" nodeType="withEffect">
                                  <p:stCondLst>
                                    <p:cond delay="0"/>
                                  </p:stCondLst>
                                  <p:childTnLst>
                                    <p:animEffect transition="out" filter="fade">
                                      <p:cBhvr>
                                        <p:cTn id="95" dur="500"/>
                                        <p:tgtEl>
                                          <p:spTgt spid="43"/>
                                        </p:tgtEl>
                                      </p:cBhvr>
                                    </p:animEffect>
                                    <p:set>
                                      <p:cBhvr>
                                        <p:cTn id="96" dur="1" fill="hold">
                                          <p:stCondLst>
                                            <p:cond delay="499"/>
                                          </p:stCondLst>
                                        </p:cTn>
                                        <p:tgtEl>
                                          <p:spTgt spid="43"/>
                                        </p:tgtEl>
                                        <p:attrNameLst>
                                          <p:attrName>style.visibility</p:attrName>
                                        </p:attrNameLst>
                                      </p:cBhvr>
                                      <p:to>
                                        <p:strVal val="hidden"/>
                                      </p:to>
                                    </p:se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childTnLst>
                                    <p:set>
                                      <p:cBhvr>
                                        <p:cTn id="100" dur="1" fill="hold">
                                          <p:stCondLst>
                                            <p:cond delay="0"/>
                                          </p:stCondLst>
                                        </p:cTn>
                                        <p:tgtEl>
                                          <p:spTgt spid="49"/>
                                        </p:tgtEl>
                                        <p:attrNameLst>
                                          <p:attrName>style.visibility</p:attrName>
                                        </p:attrNameLst>
                                      </p:cBhvr>
                                      <p:to>
                                        <p:strVal val="visible"/>
                                      </p:to>
                                    </p:set>
                                    <p:animEffect transition="in" filter="wipe(left)">
                                      <p:cBhvr>
                                        <p:cTn id="101" dur="500"/>
                                        <p:tgtEl>
                                          <p:spTgt spid="49"/>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51"/>
                                        </p:tgtEl>
                                        <p:attrNameLst>
                                          <p:attrName>style.visibility</p:attrName>
                                        </p:attrNameLst>
                                      </p:cBhvr>
                                      <p:to>
                                        <p:strVal val="visible"/>
                                      </p:to>
                                    </p:set>
                                    <p:animEffect transition="in" filter="wipe(left)">
                                      <p:cBhvr>
                                        <p:cTn id="106"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2" grpId="1"/>
      <p:bldP spid="27" grpId="0"/>
      <p:bldP spid="27" grpId="1"/>
      <p:bldP spid="28" grpId="0"/>
      <p:bldP spid="28" grpId="1"/>
      <p:bldP spid="33" grpId="0"/>
      <p:bldP spid="34" grpId="0"/>
      <p:bldP spid="35" grpId="0"/>
      <p:bldP spid="38" grpId="0"/>
      <p:bldP spid="38" grpId="1"/>
      <p:bldP spid="43" grpId="0"/>
      <p:bldP spid="43" grpId="1"/>
      <p:bldP spid="49" grpId="0"/>
      <p:bldP spid="5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9"/>
          <p:cNvSpPr txBox="1">
            <a:spLocks noChangeArrowheads="1"/>
          </p:cNvSpPr>
          <p:nvPr/>
        </p:nvSpPr>
        <p:spPr bwMode="auto">
          <a:xfrm>
            <a:off x="928688" y="1000125"/>
            <a:ext cx="52149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lang="en-US" altLang="zh-CN" sz="3200" b="1">
                <a:solidFill>
                  <a:srgbClr val="000000"/>
                </a:solidFill>
                <a:latin typeface="华文楷体" panose="02010600040101010101" pitchFamily="2" charset="-122"/>
                <a:ea typeface="华文楷体" panose="02010600040101010101" pitchFamily="2" charset="-122"/>
              </a:rPr>
              <a:t>[ 8.6</a:t>
            </a:r>
            <a:r>
              <a:rPr lang="zh-CN" altLang="en-US" sz="3200" b="1">
                <a:solidFill>
                  <a:srgbClr val="000000"/>
                </a:solidFill>
                <a:latin typeface="华文楷体" panose="02010600040101010101" pitchFamily="2" charset="-122"/>
                <a:ea typeface="华文楷体" panose="02010600040101010101" pitchFamily="2" charset="-122"/>
              </a:rPr>
              <a:t>－（</a:t>
            </a:r>
            <a:r>
              <a:rPr lang="en-US" altLang="zh-CN" sz="3200" b="1">
                <a:solidFill>
                  <a:srgbClr val="000000"/>
                </a:solidFill>
                <a:latin typeface="华文楷体" panose="02010600040101010101" pitchFamily="2" charset="-122"/>
                <a:ea typeface="华文楷体" panose="02010600040101010101" pitchFamily="2" charset="-122"/>
              </a:rPr>
              <a:t>2.8 </a:t>
            </a:r>
            <a:r>
              <a:rPr lang="zh-CN" altLang="en-US" sz="3200" b="1">
                <a:solidFill>
                  <a:srgbClr val="000000"/>
                </a:solidFill>
                <a:latin typeface="华文楷体" panose="02010600040101010101" pitchFamily="2" charset="-122"/>
                <a:ea typeface="华文楷体" panose="02010600040101010101" pitchFamily="2" charset="-122"/>
              </a:rPr>
              <a:t>－</a:t>
            </a:r>
            <a:r>
              <a:rPr lang="en-US" altLang="zh-CN" sz="3200" b="1">
                <a:solidFill>
                  <a:srgbClr val="000000"/>
                </a:solidFill>
                <a:latin typeface="华文楷体" panose="02010600040101010101" pitchFamily="2" charset="-122"/>
                <a:ea typeface="华文楷体" panose="02010600040101010101" pitchFamily="2" charset="-122"/>
              </a:rPr>
              <a:t>1.6</a:t>
            </a:r>
            <a:r>
              <a:rPr lang="zh-CN" altLang="en-US" sz="3200" b="1">
                <a:solidFill>
                  <a:srgbClr val="000000"/>
                </a:solidFill>
                <a:latin typeface="华文楷体" panose="02010600040101010101" pitchFamily="2" charset="-122"/>
                <a:ea typeface="华文楷体" panose="02010600040101010101" pitchFamily="2" charset="-122"/>
              </a:rPr>
              <a:t>）</a:t>
            </a:r>
            <a:r>
              <a:rPr lang="en-US" altLang="zh-CN" sz="3200" b="1">
                <a:solidFill>
                  <a:srgbClr val="000000"/>
                </a:solidFill>
                <a:latin typeface="华文楷体" panose="02010600040101010101" pitchFamily="2" charset="-122"/>
                <a:ea typeface="华文楷体" panose="02010600040101010101" pitchFamily="2" charset="-122"/>
              </a:rPr>
              <a:t>]÷3.7</a:t>
            </a:r>
            <a:endParaRPr lang="zh-CN" altLang="en-US" sz="3200" b="1">
              <a:solidFill>
                <a:srgbClr val="000000"/>
              </a:solidFill>
              <a:latin typeface="华文楷体" panose="02010600040101010101" pitchFamily="2" charset="-122"/>
              <a:ea typeface="华文楷体" panose="02010600040101010101" pitchFamily="2" charset="-122"/>
            </a:endParaRPr>
          </a:p>
        </p:txBody>
      </p:sp>
      <p:cxnSp>
        <p:nvCxnSpPr>
          <p:cNvPr id="5" name="直接连接符 4"/>
          <p:cNvCxnSpPr/>
          <p:nvPr/>
        </p:nvCxnSpPr>
        <p:spPr>
          <a:xfrm>
            <a:off x="2500313" y="1558925"/>
            <a:ext cx="1500187" cy="158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2928938" y="1558925"/>
            <a:ext cx="928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solidFill>
                  <a:srgbClr val="FF0000"/>
                </a:solidFill>
                <a:latin typeface="华文楷体" panose="02010600040101010101" pitchFamily="2" charset="-122"/>
                <a:ea typeface="华文楷体" panose="02010600040101010101" pitchFamily="2" charset="-122"/>
              </a:rPr>
              <a:t>①</a:t>
            </a:r>
          </a:p>
        </p:txBody>
      </p:sp>
      <p:grpSp>
        <p:nvGrpSpPr>
          <p:cNvPr id="2" name="Group 19"/>
          <p:cNvGrpSpPr/>
          <p:nvPr/>
        </p:nvGrpSpPr>
        <p:grpSpPr bwMode="auto">
          <a:xfrm>
            <a:off x="1428750" y="1670050"/>
            <a:ext cx="1358900" cy="187325"/>
            <a:chOff x="0" y="0"/>
            <a:chExt cx="726" cy="118"/>
          </a:xfrm>
        </p:grpSpPr>
        <p:sp>
          <p:nvSpPr>
            <p:cNvPr id="21532" name="Line 20"/>
            <p:cNvSpPr>
              <a:spLocks noChangeShapeType="1"/>
            </p:cNvSpPr>
            <p:nvPr/>
          </p:nvSpPr>
          <p:spPr bwMode="auto">
            <a:xfrm>
              <a:off x="0" y="112"/>
              <a:ext cx="726" cy="0"/>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1533" name="Line 21"/>
            <p:cNvSpPr>
              <a:spLocks noChangeShapeType="1"/>
            </p:cNvSpPr>
            <p:nvPr/>
          </p:nvSpPr>
          <p:spPr bwMode="auto">
            <a:xfrm>
              <a:off x="0" y="0"/>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1534" name="Line 22"/>
            <p:cNvSpPr>
              <a:spLocks noChangeShapeType="1"/>
            </p:cNvSpPr>
            <p:nvPr/>
          </p:nvSpPr>
          <p:spPr bwMode="auto">
            <a:xfrm>
              <a:off x="725" y="5"/>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1" name="TextBox 10"/>
          <p:cNvSpPr txBox="1">
            <a:spLocks noChangeArrowheads="1"/>
          </p:cNvSpPr>
          <p:nvPr/>
        </p:nvSpPr>
        <p:spPr bwMode="auto">
          <a:xfrm>
            <a:off x="1928813" y="1844675"/>
            <a:ext cx="928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solidFill>
                  <a:srgbClr val="FF0000"/>
                </a:solidFill>
                <a:latin typeface="华文楷体" panose="02010600040101010101" pitchFamily="2" charset="-122"/>
                <a:ea typeface="华文楷体" panose="02010600040101010101" pitchFamily="2" charset="-122"/>
              </a:rPr>
              <a:t>②</a:t>
            </a:r>
          </a:p>
        </p:txBody>
      </p:sp>
      <p:sp>
        <p:nvSpPr>
          <p:cNvPr id="12" name="TextBox 11"/>
          <p:cNvSpPr txBox="1">
            <a:spLocks noChangeArrowheads="1"/>
          </p:cNvSpPr>
          <p:nvPr/>
        </p:nvSpPr>
        <p:spPr bwMode="auto">
          <a:xfrm>
            <a:off x="3703638" y="2135188"/>
            <a:ext cx="928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solidFill>
                  <a:srgbClr val="FF0000"/>
                </a:solidFill>
                <a:latin typeface="华文楷体" panose="02010600040101010101" pitchFamily="2" charset="-122"/>
                <a:ea typeface="华文楷体" panose="02010600040101010101" pitchFamily="2" charset="-122"/>
              </a:rPr>
              <a:t>③</a:t>
            </a:r>
          </a:p>
        </p:txBody>
      </p:sp>
      <p:grpSp>
        <p:nvGrpSpPr>
          <p:cNvPr id="3" name="Group 19"/>
          <p:cNvGrpSpPr/>
          <p:nvPr/>
        </p:nvGrpSpPr>
        <p:grpSpPr bwMode="auto">
          <a:xfrm>
            <a:off x="2643188" y="1928813"/>
            <a:ext cx="2571750" cy="214312"/>
            <a:chOff x="0" y="0"/>
            <a:chExt cx="726" cy="118"/>
          </a:xfrm>
        </p:grpSpPr>
        <p:sp>
          <p:nvSpPr>
            <p:cNvPr id="21529" name="Line 20"/>
            <p:cNvSpPr>
              <a:spLocks noChangeShapeType="1"/>
            </p:cNvSpPr>
            <p:nvPr/>
          </p:nvSpPr>
          <p:spPr bwMode="auto">
            <a:xfrm>
              <a:off x="0" y="112"/>
              <a:ext cx="726" cy="0"/>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1530" name="Line 21"/>
            <p:cNvSpPr>
              <a:spLocks noChangeShapeType="1"/>
            </p:cNvSpPr>
            <p:nvPr/>
          </p:nvSpPr>
          <p:spPr bwMode="auto">
            <a:xfrm>
              <a:off x="0" y="0"/>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1531" name="Line 22"/>
            <p:cNvSpPr>
              <a:spLocks noChangeShapeType="1"/>
            </p:cNvSpPr>
            <p:nvPr/>
          </p:nvSpPr>
          <p:spPr bwMode="auto">
            <a:xfrm>
              <a:off x="725" y="5"/>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17" name="TextBox 16"/>
          <p:cNvSpPr txBox="1">
            <a:spLocks noChangeArrowheads="1"/>
          </p:cNvSpPr>
          <p:nvPr/>
        </p:nvSpPr>
        <p:spPr bwMode="auto">
          <a:xfrm>
            <a:off x="500063" y="1773238"/>
            <a:ext cx="40719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华文楷体" panose="02010600040101010101" pitchFamily="2" charset="-122"/>
                <a:ea typeface="华文楷体" panose="02010600040101010101" pitchFamily="2" charset="-122"/>
              </a:rPr>
              <a:t>＝</a:t>
            </a:r>
            <a:r>
              <a:rPr lang="en-US" altLang="zh-CN" sz="3200" b="1">
                <a:latin typeface="华文楷体" panose="02010600040101010101" pitchFamily="2" charset="-122"/>
                <a:ea typeface="华文楷体" panose="02010600040101010101" pitchFamily="2" charset="-122"/>
              </a:rPr>
              <a:t>[ 8.6</a:t>
            </a:r>
            <a:r>
              <a:rPr lang="zh-CN" altLang="en-US" sz="3200" b="1">
                <a:solidFill>
                  <a:srgbClr val="000000"/>
                </a:solidFill>
                <a:latin typeface="华文楷体" panose="02010600040101010101" pitchFamily="2" charset="-122"/>
                <a:ea typeface="华文楷体" panose="02010600040101010101" pitchFamily="2" charset="-122"/>
              </a:rPr>
              <a:t>－</a:t>
            </a:r>
            <a:r>
              <a:rPr lang="en-US" altLang="zh-CN" sz="3200" b="1">
                <a:solidFill>
                  <a:srgbClr val="000000"/>
                </a:solidFill>
                <a:latin typeface="华文楷体" panose="02010600040101010101" pitchFamily="2" charset="-122"/>
                <a:ea typeface="华文楷体" panose="02010600040101010101" pitchFamily="2" charset="-122"/>
              </a:rPr>
              <a:t>1.2</a:t>
            </a:r>
            <a:r>
              <a:rPr lang="en-US" altLang="zh-CN" sz="3200" b="1">
                <a:latin typeface="华文楷体" panose="02010600040101010101" pitchFamily="2" charset="-122"/>
                <a:ea typeface="华文楷体" panose="02010600040101010101" pitchFamily="2" charset="-122"/>
              </a:rPr>
              <a:t> ]÷3.7</a:t>
            </a:r>
            <a:endParaRPr lang="zh-CN" altLang="en-US" sz="3200" b="1">
              <a:latin typeface="华文楷体" panose="02010600040101010101" pitchFamily="2" charset="-122"/>
              <a:ea typeface="华文楷体" panose="02010600040101010101" pitchFamily="2" charset="-122"/>
            </a:endParaRPr>
          </a:p>
        </p:txBody>
      </p:sp>
      <p:sp>
        <p:nvSpPr>
          <p:cNvPr id="18" name="TextBox 17"/>
          <p:cNvSpPr txBox="1">
            <a:spLocks noChangeArrowheads="1"/>
          </p:cNvSpPr>
          <p:nvPr/>
        </p:nvSpPr>
        <p:spPr bwMode="auto">
          <a:xfrm>
            <a:off x="500063" y="2559050"/>
            <a:ext cx="40719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华文楷体" panose="02010600040101010101" pitchFamily="2" charset="-122"/>
                <a:ea typeface="华文楷体" panose="02010600040101010101" pitchFamily="2" charset="-122"/>
              </a:rPr>
              <a:t>＝</a:t>
            </a:r>
            <a:r>
              <a:rPr lang="en-US" altLang="zh-CN" sz="3200" b="1">
                <a:latin typeface="华文楷体" panose="02010600040101010101" pitchFamily="2" charset="-122"/>
                <a:ea typeface="华文楷体" panose="02010600040101010101" pitchFamily="2" charset="-122"/>
              </a:rPr>
              <a:t>7.4÷3.7</a:t>
            </a:r>
            <a:endParaRPr lang="zh-CN" altLang="en-US" sz="3200" b="1">
              <a:latin typeface="华文楷体" panose="02010600040101010101" pitchFamily="2" charset="-122"/>
              <a:ea typeface="华文楷体" panose="02010600040101010101" pitchFamily="2" charset="-122"/>
            </a:endParaRPr>
          </a:p>
        </p:txBody>
      </p:sp>
      <p:sp>
        <p:nvSpPr>
          <p:cNvPr id="19" name="TextBox 18"/>
          <p:cNvSpPr txBox="1">
            <a:spLocks noChangeArrowheads="1"/>
          </p:cNvSpPr>
          <p:nvPr/>
        </p:nvSpPr>
        <p:spPr bwMode="auto">
          <a:xfrm>
            <a:off x="500063" y="3344863"/>
            <a:ext cx="3000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华文楷体" panose="02010600040101010101" pitchFamily="2" charset="-122"/>
                <a:ea typeface="华文楷体" panose="02010600040101010101" pitchFamily="2" charset="-122"/>
              </a:rPr>
              <a:t>＝</a:t>
            </a:r>
            <a:r>
              <a:rPr lang="en-US" altLang="zh-CN" sz="3200" b="1">
                <a:solidFill>
                  <a:srgbClr val="FF0000"/>
                </a:solidFill>
                <a:latin typeface="华文楷体" panose="02010600040101010101" pitchFamily="2" charset="-122"/>
                <a:ea typeface="华文楷体" panose="02010600040101010101" pitchFamily="2" charset="-122"/>
              </a:rPr>
              <a:t>2</a:t>
            </a:r>
            <a:endParaRPr lang="zh-CN" altLang="en-US" sz="3200" b="1">
              <a:solidFill>
                <a:srgbClr val="FF0000"/>
              </a:solidFill>
              <a:latin typeface="华文楷体" panose="02010600040101010101" pitchFamily="2" charset="-122"/>
              <a:ea typeface="华文楷体" panose="02010600040101010101" pitchFamily="2" charset="-122"/>
            </a:endParaRPr>
          </a:p>
        </p:txBody>
      </p:sp>
      <p:sp>
        <p:nvSpPr>
          <p:cNvPr id="21516" name="Text Box 9"/>
          <p:cNvSpPr txBox="1">
            <a:spLocks noChangeArrowheads="1"/>
          </p:cNvSpPr>
          <p:nvPr/>
        </p:nvSpPr>
        <p:spPr bwMode="auto">
          <a:xfrm>
            <a:off x="4214813" y="3344863"/>
            <a:ext cx="4429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spcBef>
                <a:spcPct val="50000"/>
              </a:spcBef>
            </a:pPr>
            <a:r>
              <a:rPr lang="en-US" altLang="zh-CN" sz="3200" b="1">
                <a:solidFill>
                  <a:srgbClr val="000000"/>
                </a:solidFill>
                <a:latin typeface="华文楷体" panose="02010600040101010101" pitchFamily="2" charset="-122"/>
                <a:ea typeface="华文楷体" panose="02010600040101010101" pitchFamily="2" charset="-122"/>
              </a:rPr>
              <a:t>2.03×0.4</a:t>
            </a:r>
            <a:r>
              <a:rPr lang="zh-CN" altLang="en-US" sz="3200" b="1">
                <a:solidFill>
                  <a:srgbClr val="000000"/>
                </a:solidFill>
                <a:latin typeface="华文楷体" panose="02010600040101010101" pitchFamily="2" charset="-122"/>
                <a:ea typeface="华文楷体" panose="02010600040101010101" pitchFamily="2" charset="-122"/>
              </a:rPr>
              <a:t>＋</a:t>
            </a:r>
            <a:r>
              <a:rPr lang="en-US" altLang="zh-CN" sz="3200" b="1">
                <a:solidFill>
                  <a:srgbClr val="000000"/>
                </a:solidFill>
                <a:latin typeface="华文楷体" panose="02010600040101010101" pitchFamily="2" charset="-122"/>
                <a:ea typeface="华文楷体" panose="02010600040101010101" pitchFamily="2" charset="-122"/>
              </a:rPr>
              <a:t>2.03×9.6</a:t>
            </a:r>
            <a:endParaRPr lang="zh-CN" altLang="en-US" sz="3200" b="1">
              <a:solidFill>
                <a:srgbClr val="000000"/>
              </a:solidFill>
              <a:latin typeface="华文楷体" panose="02010600040101010101" pitchFamily="2" charset="-122"/>
              <a:ea typeface="华文楷体" panose="02010600040101010101" pitchFamily="2" charset="-122"/>
            </a:endParaRPr>
          </a:p>
        </p:txBody>
      </p:sp>
      <p:cxnSp>
        <p:nvCxnSpPr>
          <p:cNvPr id="21" name="直接连接符 20"/>
          <p:cNvCxnSpPr/>
          <p:nvPr/>
        </p:nvCxnSpPr>
        <p:spPr>
          <a:xfrm>
            <a:off x="4286250" y="3857625"/>
            <a:ext cx="1500188" cy="158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sp>
        <p:nvSpPr>
          <p:cNvPr id="22" name="TextBox 21"/>
          <p:cNvSpPr txBox="1">
            <a:spLocks noChangeArrowheads="1"/>
          </p:cNvSpPr>
          <p:nvPr/>
        </p:nvSpPr>
        <p:spPr bwMode="auto">
          <a:xfrm>
            <a:off x="4714875" y="3857625"/>
            <a:ext cx="9286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solidFill>
                  <a:srgbClr val="FF0000"/>
                </a:solidFill>
                <a:latin typeface="华文楷体" panose="02010600040101010101" pitchFamily="2" charset="-122"/>
                <a:ea typeface="华文楷体" panose="02010600040101010101" pitchFamily="2" charset="-122"/>
              </a:rPr>
              <a:t>①</a:t>
            </a:r>
          </a:p>
        </p:txBody>
      </p:sp>
      <p:sp>
        <p:nvSpPr>
          <p:cNvPr id="28" name="TextBox 27"/>
          <p:cNvSpPr txBox="1">
            <a:spLocks noChangeArrowheads="1"/>
          </p:cNvSpPr>
          <p:nvPr/>
        </p:nvSpPr>
        <p:spPr bwMode="auto">
          <a:xfrm>
            <a:off x="5786438" y="4643438"/>
            <a:ext cx="9286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solidFill>
                  <a:srgbClr val="FF0000"/>
                </a:solidFill>
                <a:latin typeface="华文楷体" panose="02010600040101010101" pitchFamily="2" charset="-122"/>
                <a:ea typeface="华文楷体" panose="02010600040101010101" pitchFamily="2" charset="-122"/>
              </a:rPr>
              <a:t>③</a:t>
            </a:r>
          </a:p>
        </p:txBody>
      </p:sp>
      <p:grpSp>
        <p:nvGrpSpPr>
          <p:cNvPr id="7" name="Group 19"/>
          <p:cNvGrpSpPr/>
          <p:nvPr/>
        </p:nvGrpSpPr>
        <p:grpSpPr bwMode="auto">
          <a:xfrm>
            <a:off x="4857750" y="4429125"/>
            <a:ext cx="2357438" cy="219075"/>
            <a:chOff x="0" y="0"/>
            <a:chExt cx="726" cy="118"/>
          </a:xfrm>
        </p:grpSpPr>
        <p:sp>
          <p:nvSpPr>
            <p:cNvPr id="21526" name="Line 20"/>
            <p:cNvSpPr>
              <a:spLocks noChangeShapeType="1"/>
            </p:cNvSpPr>
            <p:nvPr/>
          </p:nvSpPr>
          <p:spPr bwMode="auto">
            <a:xfrm>
              <a:off x="0" y="112"/>
              <a:ext cx="726" cy="0"/>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1527" name="Line 21"/>
            <p:cNvSpPr>
              <a:spLocks noChangeShapeType="1"/>
            </p:cNvSpPr>
            <p:nvPr/>
          </p:nvSpPr>
          <p:spPr bwMode="auto">
            <a:xfrm>
              <a:off x="0" y="0"/>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sp>
          <p:nvSpPr>
            <p:cNvPr id="21528" name="Line 22"/>
            <p:cNvSpPr>
              <a:spLocks noChangeShapeType="1"/>
            </p:cNvSpPr>
            <p:nvPr/>
          </p:nvSpPr>
          <p:spPr bwMode="auto">
            <a:xfrm>
              <a:off x="725" y="5"/>
              <a:ext cx="0" cy="113"/>
            </a:xfrm>
            <a:prstGeom prst="line">
              <a:avLst/>
            </a:prstGeom>
            <a:noFill/>
            <a:ln w="25400">
              <a:solidFill>
                <a:srgbClr val="0000FF"/>
              </a:solidFill>
              <a:round/>
            </a:ln>
            <a:extLst>
              <a:ext uri="{909E8E84-426E-40DD-AFC4-6F175D3DCCD1}">
                <a14:hiddenFill xmlns:a14="http://schemas.microsoft.com/office/drawing/2010/main">
                  <a:noFill/>
                </a14:hiddenFill>
              </a:ext>
            </a:extLst>
          </p:spPr>
          <p:txBody>
            <a:bodyPr/>
            <a:lstStyle/>
            <a:p>
              <a:endParaRPr lang="zh-CN" altLang="en-US"/>
            </a:p>
          </p:txBody>
        </p:sp>
      </p:grpSp>
      <p:sp>
        <p:nvSpPr>
          <p:cNvPr id="33" name="TextBox 32"/>
          <p:cNvSpPr txBox="1">
            <a:spLocks noChangeArrowheads="1"/>
          </p:cNvSpPr>
          <p:nvPr/>
        </p:nvSpPr>
        <p:spPr bwMode="auto">
          <a:xfrm>
            <a:off x="3786188" y="4143375"/>
            <a:ext cx="40719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华文楷体" panose="02010600040101010101" pitchFamily="2" charset="-122"/>
                <a:ea typeface="华文楷体" panose="02010600040101010101" pitchFamily="2" charset="-122"/>
              </a:rPr>
              <a:t>＝</a:t>
            </a:r>
            <a:r>
              <a:rPr lang="en-US" altLang="zh-CN" sz="3200" b="1">
                <a:latin typeface="华文楷体" panose="02010600040101010101" pitchFamily="2" charset="-122"/>
                <a:ea typeface="华文楷体" panose="02010600040101010101" pitchFamily="2" charset="-122"/>
              </a:rPr>
              <a:t>0.812</a:t>
            </a:r>
            <a:r>
              <a:rPr lang="zh-CN" altLang="en-US" sz="3200" b="1">
                <a:latin typeface="华文楷体" panose="02010600040101010101" pitchFamily="2" charset="-122"/>
                <a:ea typeface="华文楷体" panose="02010600040101010101" pitchFamily="2" charset="-122"/>
              </a:rPr>
              <a:t>＋</a:t>
            </a:r>
            <a:r>
              <a:rPr lang="en-US" altLang="zh-CN" sz="3200" b="1">
                <a:latin typeface="华文楷体" panose="02010600040101010101" pitchFamily="2" charset="-122"/>
                <a:ea typeface="华文楷体" panose="02010600040101010101" pitchFamily="2" charset="-122"/>
              </a:rPr>
              <a:t>2.03×9.6</a:t>
            </a:r>
            <a:endParaRPr lang="zh-CN" altLang="en-US" sz="3200" b="1">
              <a:solidFill>
                <a:srgbClr val="000000"/>
              </a:solidFill>
              <a:latin typeface="华文楷体" panose="02010600040101010101" pitchFamily="2" charset="-122"/>
              <a:ea typeface="华文楷体" panose="02010600040101010101" pitchFamily="2" charset="-122"/>
            </a:endParaRPr>
          </a:p>
        </p:txBody>
      </p:sp>
      <p:sp>
        <p:nvSpPr>
          <p:cNvPr id="34" name="TextBox 33"/>
          <p:cNvSpPr txBox="1">
            <a:spLocks noChangeArrowheads="1"/>
          </p:cNvSpPr>
          <p:nvPr/>
        </p:nvSpPr>
        <p:spPr bwMode="auto">
          <a:xfrm>
            <a:off x="3786188" y="4929188"/>
            <a:ext cx="40719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华文楷体" panose="02010600040101010101" pitchFamily="2" charset="-122"/>
                <a:ea typeface="华文楷体" panose="02010600040101010101" pitchFamily="2" charset="-122"/>
              </a:rPr>
              <a:t>＝</a:t>
            </a:r>
            <a:r>
              <a:rPr lang="en-US" altLang="zh-CN" sz="3200" b="1">
                <a:latin typeface="华文楷体" panose="02010600040101010101" pitchFamily="2" charset="-122"/>
                <a:ea typeface="华文楷体" panose="02010600040101010101" pitchFamily="2" charset="-122"/>
              </a:rPr>
              <a:t>0.812</a:t>
            </a:r>
            <a:r>
              <a:rPr lang="zh-CN" altLang="en-US" sz="3200" b="1">
                <a:latin typeface="华文楷体" panose="02010600040101010101" pitchFamily="2" charset="-122"/>
                <a:ea typeface="华文楷体" panose="02010600040101010101" pitchFamily="2" charset="-122"/>
              </a:rPr>
              <a:t>＋</a:t>
            </a:r>
            <a:r>
              <a:rPr lang="en-US" altLang="zh-CN" sz="3200" b="1">
                <a:latin typeface="华文楷体" panose="02010600040101010101" pitchFamily="2" charset="-122"/>
                <a:ea typeface="华文楷体" panose="02010600040101010101" pitchFamily="2" charset="-122"/>
              </a:rPr>
              <a:t>19.488</a:t>
            </a:r>
            <a:endParaRPr lang="zh-CN" altLang="en-US" sz="3200" b="1">
              <a:solidFill>
                <a:srgbClr val="000000"/>
              </a:solidFill>
              <a:latin typeface="华文楷体" panose="02010600040101010101" pitchFamily="2" charset="-122"/>
              <a:ea typeface="华文楷体" panose="02010600040101010101" pitchFamily="2" charset="-122"/>
            </a:endParaRPr>
          </a:p>
        </p:txBody>
      </p:sp>
      <p:sp>
        <p:nvSpPr>
          <p:cNvPr id="35" name="TextBox 34"/>
          <p:cNvSpPr txBox="1">
            <a:spLocks noChangeArrowheads="1"/>
          </p:cNvSpPr>
          <p:nvPr/>
        </p:nvSpPr>
        <p:spPr bwMode="auto">
          <a:xfrm>
            <a:off x="3786188" y="5715000"/>
            <a:ext cx="300037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latin typeface="华文楷体" panose="02010600040101010101" pitchFamily="2" charset="-122"/>
                <a:ea typeface="华文楷体" panose="02010600040101010101" pitchFamily="2" charset="-122"/>
              </a:rPr>
              <a:t>＝</a:t>
            </a:r>
            <a:r>
              <a:rPr lang="en-US" altLang="zh-CN" sz="3200" b="1">
                <a:solidFill>
                  <a:srgbClr val="FF0000"/>
                </a:solidFill>
                <a:latin typeface="华文楷体" panose="02010600040101010101" pitchFamily="2" charset="-122"/>
                <a:ea typeface="华文楷体" panose="02010600040101010101" pitchFamily="2" charset="-122"/>
              </a:rPr>
              <a:t>20.3</a:t>
            </a:r>
            <a:endParaRPr lang="zh-CN" altLang="en-US" sz="3200" b="1">
              <a:solidFill>
                <a:srgbClr val="FF0000"/>
              </a:solidFill>
              <a:latin typeface="华文楷体" panose="02010600040101010101" pitchFamily="2" charset="-122"/>
              <a:ea typeface="华文楷体" panose="02010600040101010101" pitchFamily="2" charset="-122"/>
            </a:endParaRPr>
          </a:p>
        </p:txBody>
      </p:sp>
      <p:cxnSp>
        <p:nvCxnSpPr>
          <p:cNvPr id="36" name="直接连接符 35"/>
          <p:cNvCxnSpPr/>
          <p:nvPr/>
        </p:nvCxnSpPr>
        <p:spPr>
          <a:xfrm>
            <a:off x="6286500" y="3857625"/>
            <a:ext cx="1500188" cy="1588"/>
          </a:xfrm>
          <a:prstGeom prst="line">
            <a:avLst/>
          </a:prstGeom>
          <a:ln w="25400">
            <a:solidFill>
              <a:srgbClr val="0000FF"/>
            </a:solidFill>
          </a:ln>
        </p:spPr>
        <p:style>
          <a:lnRef idx="1">
            <a:schemeClr val="accent1"/>
          </a:lnRef>
          <a:fillRef idx="0">
            <a:schemeClr val="accent1"/>
          </a:fillRef>
          <a:effectRef idx="0">
            <a:schemeClr val="accent1"/>
          </a:effectRef>
          <a:fontRef idx="minor">
            <a:schemeClr val="tx1"/>
          </a:fontRef>
        </p:style>
      </p:cxnSp>
      <p:sp>
        <p:nvSpPr>
          <p:cNvPr id="37" name="TextBox 36"/>
          <p:cNvSpPr txBox="1">
            <a:spLocks noChangeArrowheads="1"/>
          </p:cNvSpPr>
          <p:nvPr/>
        </p:nvSpPr>
        <p:spPr bwMode="auto">
          <a:xfrm>
            <a:off x="6715125" y="3857625"/>
            <a:ext cx="9286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3200" b="1">
                <a:solidFill>
                  <a:srgbClr val="FF0000"/>
                </a:solidFill>
                <a:latin typeface="华文楷体" panose="02010600040101010101" pitchFamily="2" charset="-122"/>
                <a:ea typeface="华文楷体" panose="02010600040101010101" pitchFamily="2" charset="-122"/>
              </a:rPr>
              <a:t>②</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wipe(left)">
                                      <p:cBhvr>
                                        <p:cTn id="16" dur="500"/>
                                        <p:tgtEl>
                                          <p:spTgt spid="2"/>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up)">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left)">
                                      <p:cBhvr>
                                        <p:cTn id="25" dur="500"/>
                                        <p:tgtEl>
                                          <p:spTgt spid="3"/>
                                        </p:tgtEl>
                                      </p:cBhvr>
                                    </p:animEffect>
                                  </p:childTnLst>
                                </p:cTn>
                              </p:par>
                            </p:childTnLst>
                          </p:cTn>
                        </p:par>
                        <p:par>
                          <p:cTn id="26" fill="hold">
                            <p:stCondLst>
                              <p:cond delay="500"/>
                            </p:stCondLst>
                            <p:childTnLst>
                              <p:par>
                                <p:cTn id="27" presetID="22" presetClass="entr" presetSubtype="1"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up)">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6"/>
                                        </p:tgtEl>
                                      </p:cBhvr>
                                    </p:animEffect>
                                    <p:set>
                                      <p:cBhvr>
                                        <p:cTn id="34" dur="1" fill="hold">
                                          <p:stCondLst>
                                            <p:cond delay="499"/>
                                          </p:stCondLst>
                                        </p:cTn>
                                        <p:tgtEl>
                                          <p:spTgt spid="6"/>
                                        </p:tgtEl>
                                        <p:attrNameLst>
                                          <p:attrName>style.visibility</p:attrName>
                                        </p:attrNameLst>
                                      </p:cBhvr>
                                      <p:to>
                                        <p:strVal val="hidden"/>
                                      </p:to>
                                    </p:set>
                                  </p:childTnLst>
                                </p:cTn>
                              </p:par>
                              <p:par>
                                <p:cTn id="35" presetID="10" presetClass="exit" presetSubtype="0" fill="hold" nodeType="withEffect">
                                  <p:stCondLst>
                                    <p:cond delay="0"/>
                                  </p:stCondLst>
                                  <p:childTnLst>
                                    <p:animEffect transition="out" filter="fade">
                                      <p:cBhvr>
                                        <p:cTn id="36" dur="500"/>
                                        <p:tgtEl>
                                          <p:spTgt spid="5"/>
                                        </p:tgtEl>
                                      </p:cBhvr>
                                    </p:animEffect>
                                    <p:set>
                                      <p:cBhvr>
                                        <p:cTn id="37" dur="1" fill="hold">
                                          <p:stCondLst>
                                            <p:cond delay="499"/>
                                          </p:stCondLst>
                                        </p:cTn>
                                        <p:tgtEl>
                                          <p:spTgt spid="5"/>
                                        </p:tgtEl>
                                        <p:attrNameLst>
                                          <p:attrName>style.visibility</p:attrName>
                                        </p:attrNameLst>
                                      </p:cBhvr>
                                      <p:to>
                                        <p:strVal val="hidden"/>
                                      </p:to>
                                    </p:set>
                                  </p:childTnLst>
                                </p:cTn>
                              </p:par>
                              <p:par>
                                <p:cTn id="38" presetID="10" presetClass="exit" presetSubtype="0" fill="hold" nodeType="withEffect">
                                  <p:stCondLst>
                                    <p:cond delay="0"/>
                                  </p:stCondLst>
                                  <p:childTnLst>
                                    <p:animEffect transition="out" filter="fade">
                                      <p:cBhvr>
                                        <p:cTn id="39" dur="500"/>
                                        <p:tgtEl>
                                          <p:spTgt spid="2"/>
                                        </p:tgtEl>
                                      </p:cBhvr>
                                    </p:animEffect>
                                    <p:set>
                                      <p:cBhvr>
                                        <p:cTn id="40" dur="1" fill="hold">
                                          <p:stCondLst>
                                            <p:cond delay="499"/>
                                          </p:stCondLst>
                                        </p:cTn>
                                        <p:tgtEl>
                                          <p:spTgt spid="2"/>
                                        </p:tgtEl>
                                        <p:attrNameLst>
                                          <p:attrName>style.visibility</p:attrName>
                                        </p:attrNameLst>
                                      </p:cBhvr>
                                      <p:to>
                                        <p:strVal val="hidden"/>
                                      </p:to>
                                    </p:set>
                                  </p:childTnLst>
                                </p:cTn>
                              </p:par>
                              <p:par>
                                <p:cTn id="41" presetID="10" presetClass="exit" presetSubtype="0" fill="hold" grpId="1" nodeType="withEffect">
                                  <p:stCondLst>
                                    <p:cond delay="0"/>
                                  </p:stCondLst>
                                  <p:childTnLst>
                                    <p:animEffect transition="out" filter="fade">
                                      <p:cBhvr>
                                        <p:cTn id="42" dur="500"/>
                                        <p:tgtEl>
                                          <p:spTgt spid="11"/>
                                        </p:tgtEl>
                                      </p:cBhvr>
                                    </p:animEffect>
                                    <p:set>
                                      <p:cBhvr>
                                        <p:cTn id="43" dur="1" fill="hold">
                                          <p:stCondLst>
                                            <p:cond delay="499"/>
                                          </p:stCondLst>
                                        </p:cTn>
                                        <p:tgtEl>
                                          <p:spTgt spid="11"/>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3"/>
                                        </p:tgtEl>
                                      </p:cBhvr>
                                    </p:animEffect>
                                    <p:set>
                                      <p:cBhvr>
                                        <p:cTn id="46" dur="1" fill="hold">
                                          <p:stCondLst>
                                            <p:cond delay="499"/>
                                          </p:stCondLst>
                                        </p:cTn>
                                        <p:tgtEl>
                                          <p:spTgt spid="3"/>
                                        </p:tgtEl>
                                        <p:attrNameLst>
                                          <p:attrName>style.visibility</p:attrName>
                                        </p:attrNameLst>
                                      </p:cBhvr>
                                      <p:to>
                                        <p:strVal val="hidden"/>
                                      </p:to>
                                    </p:set>
                                  </p:childTnLst>
                                </p:cTn>
                              </p:par>
                              <p:par>
                                <p:cTn id="47" presetID="10" presetClass="exit" presetSubtype="0" fill="hold" grpId="1" nodeType="withEffect">
                                  <p:stCondLst>
                                    <p:cond delay="0"/>
                                  </p:stCondLst>
                                  <p:childTnLst>
                                    <p:animEffect transition="out" filter="fade">
                                      <p:cBhvr>
                                        <p:cTn id="48" dur="500"/>
                                        <p:tgtEl>
                                          <p:spTgt spid="12"/>
                                        </p:tgtEl>
                                      </p:cBhvr>
                                    </p:animEffect>
                                    <p:set>
                                      <p:cBhvr>
                                        <p:cTn id="49" dur="1" fill="hold">
                                          <p:stCondLst>
                                            <p:cond delay="499"/>
                                          </p:stCondLst>
                                        </p:cTn>
                                        <p:tgtEl>
                                          <p:spTgt spid="12"/>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left)">
                                      <p:cBhvr>
                                        <p:cTn id="54" dur="500"/>
                                        <p:tgtEl>
                                          <p:spTgt spid="17"/>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wipe(left)">
                                      <p:cBhvr>
                                        <p:cTn id="59" dur="500"/>
                                        <p:tgtEl>
                                          <p:spTgt spid="18"/>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left)">
                                      <p:cBhvr>
                                        <p:cTn id="64" dur="500"/>
                                        <p:tgtEl>
                                          <p:spTgt spid="19"/>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nodeType="clickEffect">
                                  <p:stCondLst>
                                    <p:cond delay="0"/>
                                  </p:stCondLst>
                                  <p:childTnLst>
                                    <p:set>
                                      <p:cBhvr>
                                        <p:cTn id="68" dur="1" fill="hold">
                                          <p:stCondLst>
                                            <p:cond delay="0"/>
                                          </p:stCondLst>
                                        </p:cTn>
                                        <p:tgtEl>
                                          <p:spTgt spid="21"/>
                                        </p:tgtEl>
                                        <p:attrNameLst>
                                          <p:attrName>style.visibility</p:attrName>
                                        </p:attrNameLst>
                                      </p:cBhvr>
                                      <p:to>
                                        <p:strVal val="visible"/>
                                      </p:to>
                                    </p:set>
                                    <p:animEffect transition="in" filter="wipe(left)">
                                      <p:cBhvr>
                                        <p:cTn id="69" dur="500"/>
                                        <p:tgtEl>
                                          <p:spTgt spid="21"/>
                                        </p:tgtEl>
                                      </p:cBhvr>
                                    </p:animEffect>
                                  </p:childTnLst>
                                </p:cTn>
                              </p:par>
                            </p:childTnLst>
                          </p:cTn>
                        </p:par>
                        <p:par>
                          <p:cTn id="70" fill="hold">
                            <p:stCondLst>
                              <p:cond delay="500"/>
                            </p:stCondLst>
                            <p:childTnLst>
                              <p:par>
                                <p:cTn id="71" presetID="22" presetClass="entr" presetSubtype="1" fill="hold" grpId="0" nodeType="afterEffect">
                                  <p:stCondLst>
                                    <p:cond delay="0"/>
                                  </p:stCondLst>
                                  <p:childTnLst>
                                    <p:set>
                                      <p:cBhvr>
                                        <p:cTn id="72" dur="1" fill="hold">
                                          <p:stCondLst>
                                            <p:cond delay="0"/>
                                          </p:stCondLst>
                                        </p:cTn>
                                        <p:tgtEl>
                                          <p:spTgt spid="22"/>
                                        </p:tgtEl>
                                        <p:attrNameLst>
                                          <p:attrName>style.visibility</p:attrName>
                                        </p:attrNameLst>
                                      </p:cBhvr>
                                      <p:to>
                                        <p:strVal val="visible"/>
                                      </p:to>
                                    </p:set>
                                    <p:animEffect transition="in" filter="wipe(up)">
                                      <p:cBhvr>
                                        <p:cTn id="73" dur="500"/>
                                        <p:tgtEl>
                                          <p:spTgt spid="22"/>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nodeType="clickEffect">
                                  <p:stCondLst>
                                    <p:cond delay="0"/>
                                  </p:stCondLst>
                                  <p:childTnLst>
                                    <p:set>
                                      <p:cBhvr>
                                        <p:cTn id="77" dur="1" fill="hold">
                                          <p:stCondLst>
                                            <p:cond delay="0"/>
                                          </p:stCondLst>
                                        </p:cTn>
                                        <p:tgtEl>
                                          <p:spTgt spid="36"/>
                                        </p:tgtEl>
                                        <p:attrNameLst>
                                          <p:attrName>style.visibility</p:attrName>
                                        </p:attrNameLst>
                                      </p:cBhvr>
                                      <p:to>
                                        <p:strVal val="visible"/>
                                      </p:to>
                                    </p:set>
                                    <p:animEffect transition="in" filter="wipe(left)">
                                      <p:cBhvr>
                                        <p:cTn id="78" dur="500"/>
                                        <p:tgtEl>
                                          <p:spTgt spid="36"/>
                                        </p:tgtEl>
                                      </p:cBhvr>
                                    </p:animEffect>
                                  </p:childTnLst>
                                </p:cTn>
                              </p:par>
                            </p:childTnLst>
                          </p:cTn>
                        </p:par>
                        <p:par>
                          <p:cTn id="79" fill="hold">
                            <p:stCondLst>
                              <p:cond delay="500"/>
                            </p:stCondLst>
                            <p:childTnLst>
                              <p:par>
                                <p:cTn id="80" presetID="22" presetClass="entr" presetSubtype="1" fill="hold" grpId="0" nodeType="afterEffect">
                                  <p:stCondLst>
                                    <p:cond delay="0"/>
                                  </p:stCondLst>
                                  <p:childTnLst>
                                    <p:set>
                                      <p:cBhvr>
                                        <p:cTn id="81" dur="1" fill="hold">
                                          <p:stCondLst>
                                            <p:cond delay="0"/>
                                          </p:stCondLst>
                                        </p:cTn>
                                        <p:tgtEl>
                                          <p:spTgt spid="37"/>
                                        </p:tgtEl>
                                        <p:attrNameLst>
                                          <p:attrName>style.visibility</p:attrName>
                                        </p:attrNameLst>
                                      </p:cBhvr>
                                      <p:to>
                                        <p:strVal val="visible"/>
                                      </p:to>
                                    </p:set>
                                    <p:animEffect transition="in" filter="wipe(up)">
                                      <p:cBhvr>
                                        <p:cTn id="82" dur="500"/>
                                        <p:tgtEl>
                                          <p:spTgt spid="37"/>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8" fill="hold" nodeType="clickEffect">
                                  <p:stCondLst>
                                    <p:cond delay="0"/>
                                  </p:stCondLst>
                                  <p:childTnLst>
                                    <p:set>
                                      <p:cBhvr>
                                        <p:cTn id="86" dur="1" fill="hold">
                                          <p:stCondLst>
                                            <p:cond delay="0"/>
                                          </p:stCondLst>
                                        </p:cTn>
                                        <p:tgtEl>
                                          <p:spTgt spid="7"/>
                                        </p:tgtEl>
                                        <p:attrNameLst>
                                          <p:attrName>style.visibility</p:attrName>
                                        </p:attrNameLst>
                                      </p:cBhvr>
                                      <p:to>
                                        <p:strVal val="visible"/>
                                      </p:to>
                                    </p:set>
                                    <p:animEffect transition="in" filter="wipe(left)">
                                      <p:cBhvr>
                                        <p:cTn id="87" dur="500"/>
                                        <p:tgtEl>
                                          <p:spTgt spid="7"/>
                                        </p:tgtEl>
                                      </p:cBhvr>
                                    </p:animEffect>
                                  </p:childTnLst>
                                </p:cTn>
                              </p:par>
                            </p:childTnLst>
                          </p:cTn>
                        </p:par>
                        <p:par>
                          <p:cTn id="88" fill="hold">
                            <p:stCondLst>
                              <p:cond delay="500"/>
                            </p:stCondLst>
                            <p:childTnLst>
                              <p:par>
                                <p:cTn id="89" presetID="22" presetClass="entr" presetSubtype="1" fill="hold" grpId="0" nodeType="afterEffect">
                                  <p:stCondLst>
                                    <p:cond delay="0"/>
                                  </p:stCondLst>
                                  <p:childTnLst>
                                    <p:set>
                                      <p:cBhvr>
                                        <p:cTn id="90" dur="1" fill="hold">
                                          <p:stCondLst>
                                            <p:cond delay="0"/>
                                          </p:stCondLst>
                                        </p:cTn>
                                        <p:tgtEl>
                                          <p:spTgt spid="28"/>
                                        </p:tgtEl>
                                        <p:attrNameLst>
                                          <p:attrName>style.visibility</p:attrName>
                                        </p:attrNameLst>
                                      </p:cBhvr>
                                      <p:to>
                                        <p:strVal val="visible"/>
                                      </p:to>
                                    </p:set>
                                    <p:animEffect transition="in" filter="wipe(up)">
                                      <p:cBhvr>
                                        <p:cTn id="91" dur="500"/>
                                        <p:tgtEl>
                                          <p:spTgt spid="28"/>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xit" presetSubtype="0" fill="hold" grpId="1" nodeType="clickEffect">
                                  <p:stCondLst>
                                    <p:cond delay="0"/>
                                  </p:stCondLst>
                                  <p:childTnLst>
                                    <p:animEffect transition="out" filter="fade">
                                      <p:cBhvr>
                                        <p:cTn id="95" dur="500"/>
                                        <p:tgtEl>
                                          <p:spTgt spid="22"/>
                                        </p:tgtEl>
                                      </p:cBhvr>
                                    </p:animEffect>
                                    <p:set>
                                      <p:cBhvr>
                                        <p:cTn id="96" dur="1" fill="hold">
                                          <p:stCondLst>
                                            <p:cond delay="499"/>
                                          </p:stCondLst>
                                        </p:cTn>
                                        <p:tgtEl>
                                          <p:spTgt spid="22"/>
                                        </p:tgtEl>
                                        <p:attrNameLst>
                                          <p:attrName>style.visibility</p:attrName>
                                        </p:attrNameLst>
                                      </p:cBhvr>
                                      <p:to>
                                        <p:strVal val="hidden"/>
                                      </p:to>
                                    </p:set>
                                  </p:childTnLst>
                                </p:cTn>
                              </p:par>
                              <p:par>
                                <p:cTn id="97" presetID="10" presetClass="exit" presetSubtype="0" fill="hold" nodeType="withEffect">
                                  <p:stCondLst>
                                    <p:cond delay="0"/>
                                  </p:stCondLst>
                                  <p:childTnLst>
                                    <p:animEffect transition="out" filter="fade">
                                      <p:cBhvr>
                                        <p:cTn id="98" dur="500"/>
                                        <p:tgtEl>
                                          <p:spTgt spid="21"/>
                                        </p:tgtEl>
                                      </p:cBhvr>
                                    </p:animEffect>
                                    <p:set>
                                      <p:cBhvr>
                                        <p:cTn id="99" dur="1" fill="hold">
                                          <p:stCondLst>
                                            <p:cond delay="499"/>
                                          </p:stCondLst>
                                        </p:cTn>
                                        <p:tgtEl>
                                          <p:spTgt spid="21"/>
                                        </p:tgtEl>
                                        <p:attrNameLst>
                                          <p:attrName>style.visibility</p:attrName>
                                        </p:attrNameLst>
                                      </p:cBhvr>
                                      <p:to>
                                        <p:strVal val="hidden"/>
                                      </p:to>
                                    </p:set>
                                  </p:childTnLst>
                                </p:cTn>
                              </p:par>
                              <p:par>
                                <p:cTn id="100" presetID="10" presetClass="exit" presetSubtype="0" fill="hold" grpId="1" nodeType="withEffect">
                                  <p:stCondLst>
                                    <p:cond delay="0"/>
                                  </p:stCondLst>
                                  <p:childTnLst>
                                    <p:animEffect transition="out" filter="fade">
                                      <p:cBhvr>
                                        <p:cTn id="101" dur="500"/>
                                        <p:tgtEl>
                                          <p:spTgt spid="37"/>
                                        </p:tgtEl>
                                      </p:cBhvr>
                                    </p:animEffect>
                                    <p:set>
                                      <p:cBhvr>
                                        <p:cTn id="102" dur="1" fill="hold">
                                          <p:stCondLst>
                                            <p:cond delay="499"/>
                                          </p:stCondLst>
                                        </p:cTn>
                                        <p:tgtEl>
                                          <p:spTgt spid="37"/>
                                        </p:tgtEl>
                                        <p:attrNameLst>
                                          <p:attrName>style.visibility</p:attrName>
                                        </p:attrNameLst>
                                      </p:cBhvr>
                                      <p:to>
                                        <p:strVal val="hidden"/>
                                      </p:to>
                                    </p:set>
                                  </p:childTnLst>
                                </p:cTn>
                              </p:par>
                              <p:par>
                                <p:cTn id="103" presetID="10" presetClass="exit" presetSubtype="0" fill="hold" nodeType="withEffect">
                                  <p:stCondLst>
                                    <p:cond delay="0"/>
                                  </p:stCondLst>
                                  <p:childTnLst>
                                    <p:animEffect transition="out" filter="fade">
                                      <p:cBhvr>
                                        <p:cTn id="104" dur="500"/>
                                        <p:tgtEl>
                                          <p:spTgt spid="36"/>
                                        </p:tgtEl>
                                      </p:cBhvr>
                                    </p:animEffect>
                                    <p:set>
                                      <p:cBhvr>
                                        <p:cTn id="105" dur="1" fill="hold">
                                          <p:stCondLst>
                                            <p:cond delay="499"/>
                                          </p:stCondLst>
                                        </p:cTn>
                                        <p:tgtEl>
                                          <p:spTgt spid="36"/>
                                        </p:tgtEl>
                                        <p:attrNameLst>
                                          <p:attrName>style.visibility</p:attrName>
                                        </p:attrNameLst>
                                      </p:cBhvr>
                                      <p:to>
                                        <p:strVal val="hidden"/>
                                      </p:to>
                                    </p:set>
                                  </p:childTnLst>
                                </p:cTn>
                              </p:par>
                              <p:par>
                                <p:cTn id="106" presetID="10" presetClass="exit" presetSubtype="0" fill="hold" nodeType="withEffect">
                                  <p:stCondLst>
                                    <p:cond delay="0"/>
                                  </p:stCondLst>
                                  <p:childTnLst>
                                    <p:animEffect transition="out" filter="fade">
                                      <p:cBhvr>
                                        <p:cTn id="107" dur="500"/>
                                        <p:tgtEl>
                                          <p:spTgt spid="7"/>
                                        </p:tgtEl>
                                      </p:cBhvr>
                                    </p:animEffect>
                                    <p:set>
                                      <p:cBhvr>
                                        <p:cTn id="108" dur="1" fill="hold">
                                          <p:stCondLst>
                                            <p:cond delay="499"/>
                                          </p:stCondLst>
                                        </p:cTn>
                                        <p:tgtEl>
                                          <p:spTgt spid="7"/>
                                        </p:tgtEl>
                                        <p:attrNameLst>
                                          <p:attrName>style.visibility</p:attrName>
                                        </p:attrNameLst>
                                      </p:cBhvr>
                                      <p:to>
                                        <p:strVal val="hidden"/>
                                      </p:to>
                                    </p:set>
                                  </p:childTnLst>
                                </p:cTn>
                              </p:par>
                              <p:par>
                                <p:cTn id="109" presetID="10" presetClass="exit" presetSubtype="0" fill="hold" grpId="1" nodeType="withEffect">
                                  <p:stCondLst>
                                    <p:cond delay="0"/>
                                  </p:stCondLst>
                                  <p:childTnLst>
                                    <p:animEffect transition="out" filter="fade">
                                      <p:cBhvr>
                                        <p:cTn id="110" dur="500"/>
                                        <p:tgtEl>
                                          <p:spTgt spid="28"/>
                                        </p:tgtEl>
                                      </p:cBhvr>
                                    </p:animEffect>
                                    <p:set>
                                      <p:cBhvr>
                                        <p:cTn id="111" dur="1" fill="hold">
                                          <p:stCondLst>
                                            <p:cond delay="499"/>
                                          </p:stCondLst>
                                        </p:cTn>
                                        <p:tgtEl>
                                          <p:spTgt spid="28"/>
                                        </p:tgtEl>
                                        <p:attrNameLst>
                                          <p:attrName>style.visibility</p:attrName>
                                        </p:attrNameLst>
                                      </p:cBhvr>
                                      <p:to>
                                        <p:strVal val="hidden"/>
                                      </p:to>
                                    </p:se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grpId="0" nodeType="clickEffect">
                                  <p:stCondLst>
                                    <p:cond delay="0"/>
                                  </p:stCondLst>
                                  <p:childTnLst>
                                    <p:set>
                                      <p:cBhvr>
                                        <p:cTn id="115" dur="1" fill="hold">
                                          <p:stCondLst>
                                            <p:cond delay="0"/>
                                          </p:stCondLst>
                                        </p:cTn>
                                        <p:tgtEl>
                                          <p:spTgt spid="33"/>
                                        </p:tgtEl>
                                        <p:attrNameLst>
                                          <p:attrName>style.visibility</p:attrName>
                                        </p:attrNameLst>
                                      </p:cBhvr>
                                      <p:to>
                                        <p:strVal val="visible"/>
                                      </p:to>
                                    </p:set>
                                    <p:animEffect transition="in" filter="wipe(left)">
                                      <p:cBhvr>
                                        <p:cTn id="116" dur="500"/>
                                        <p:tgtEl>
                                          <p:spTgt spid="33"/>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grpId="0" nodeType="clickEffect">
                                  <p:stCondLst>
                                    <p:cond delay="0"/>
                                  </p:stCondLst>
                                  <p:childTnLst>
                                    <p:set>
                                      <p:cBhvr>
                                        <p:cTn id="120" dur="1" fill="hold">
                                          <p:stCondLst>
                                            <p:cond delay="0"/>
                                          </p:stCondLst>
                                        </p:cTn>
                                        <p:tgtEl>
                                          <p:spTgt spid="34"/>
                                        </p:tgtEl>
                                        <p:attrNameLst>
                                          <p:attrName>style.visibility</p:attrName>
                                        </p:attrNameLst>
                                      </p:cBhvr>
                                      <p:to>
                                        <p:strVal val="visible"/>
                                      </p:to>
                                    </p:set>
                                    <p:animEffect transition="in" filter="wipe(left)">
                                      <p:cBhvr>
                                        <p:cTn id="121" dur="500"/>
                                        <p:tgtEl>
                                          <p:spTgt spid="34"/>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8" fill="hold" grpId="0" nodeType="clickEffect">
                                  <p:stCondLst>
                                    <p:cond delay="0"/>
                                  </p:stCondLst>
                                  <p:childTnLst>
                                    <p:set>
                                      <p:cBhvr>
                                        <p:cTn id="125" dur="1" fill="hold">
                                          <p:stCondLst>
                                            <p:cond delay="0"/>
                                          </p:stCondLst>
                                        </p:cTn>
                                        <p:tgtEl>
                                          <p:spTgt spid="35"/>
                                        </p:tgtEl>
                                        <p:attrNameLst>
                                          <p:attrName>style.visibility</p:attrName>
                                        </p:attrNameLst>
                                      </p:cBhvr>
                                      <p:to>
                                        <p:strVal val="visible"/>
                                      </p:to>
                                    </p:set>
                                    <p:animEffect transition="in" filter="wipe(left)">
                                      <p:cBhvr>
                                        <p:cTn id="12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11" grpId="0"/>
      <p:bldP spid="11" grpId="1"/>
      <p:bldP spid="12" grpId="0"/>
      <p:bldP spid="12" grpId="1"/>
      <p:bldP spid="17" grpId="0"/>
      <p:bldP spid="18" grpId="0"/>
      <p:bldP spid="19" grpId="0"/>
      <p:bldP spid="22" grpId="0"/>
      <p:bldP spid="22" grpId="1"/>
      <p:bldP spid="28" grpId="0"/>
      <p:bldP spid="28" grpId="1"/>
      <p:bldP spid="33" grpId="0"/>
      <p:bldP spid="34" grpId="0"/>
      <p:bldP spid="35" grpId="0"/>
      <p:bldP spid="37" grpId="0"/>
      <p:bldP spid="37" grpId="1"/>
    </p:bldLst>
  </p:timing>
</p:sld>
</file>

<file path=ppt/theme/theme1.xml><?xml version="1.0" encoding="utf-8"?>
<a:theme xmlns:a="http://schemas.openxmlformats.org/drawingml/2006/main" name="WWW.2PPT.COM&#10;">
  <a:themeElements>
    <a:clrScheme name="西装商人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西装商人">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西装商人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西装商人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西装商人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西装商人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西装商人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西装商人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西装商人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西装商人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西装商人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西装商人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西装商人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西装商人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主题4</Template>
  <TotalTime>0</TotalTime>
  <Words>424</Words>
  <Application>Microsoft Office PowerPoint</Application>
  <PresentationFormat>全屏显示(4:3)</PresentationFormat>
  <Paragraphs>82</Paragraphs>
  <Slides>10</Slides>
  <Notes>9</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10</vt:i4>
      </vt:variant>
    </vt:vector>
  </HeadingPairs>
  <TitlesOfParts>
    <vt:vector size="16" baseType="lpstr">
      <vt:lpstr>华文楷体</vt:lpstr>
      <vt:lpstr>宋体</vt:lpstr>
      <vt:lpstr>微软雅黑</vt:lpstr>
      <vt:lpstr>Arial</vt:lpstr>
      <vt:lpstr>Calibri</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
  <dc:description>www.ppt818.com-提供资源下载</dc:description>
  <cp:lastModifiedBy/>
  <cp:revision>1</cp:revision>
  <dcterms:created xsi:type="dcterms:W3CDTF">2014-11-08T04:49:00Z</dcterms:created>
  <dcterms:modified xsi:type="dcterms:W3CDTF">2023-01-16T18:11:50Z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1B30E9B9330A4FCE876988B120A18316</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