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8" r:id="rId2"/>
    <p:sldId id="264" r:id="rId3"/>
    <p:sldId id="263" r:id="rId4"/>
    <p:sldId id="261" r:id="rId5"/>
    <p:sldId id="360" r:id="rId6"/>
    <p:sldId id="275" r:id="rId7"/>
    <p:sldId id="355" r:id="rId8"/>
    <p:sldId id="361" r:id="rId9"/>
    <p:sldId id="362" r:id="rId10"/>
    <p:sldId id="363" r:id="rId11"/>
    <p:sldId id="364" r:id="rId12"/>
    <p:sldId id="365" r:id="rId13"/>
    <p:sldId id="348" r:id="rId14"/>
    <p:sldId id="359" r:id="rId15"/>
    <p:sldId id="286" r:id="rId16"/>
    <p:sldId id="366" r:id="rId17"/>
    <p:sldId id="293" r:id="rId18"/>
    <p:sldId id="350" r:id="rId19"/>
    <p:sldId id="357" r:id="rId20"/>
    <p:sldId id="358" r:id="rId21"/>
    <p:sldId id="367" r:id="rId22"/>
    <p:sldId id="288" r:id="rId23"/>
    <p:sldId id="290" r:id="rId24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FFA"/>
    <a:srgbClr val="7BC9F9"/>
    <a:srgbClr val="4FB7F7"/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804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68" y="1491630"/>
            <a:ext cx="9138431" cy="809012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露在外面的面</a:t>
            </a:r>
            <a:endParaRPr lang="zh-CN" altLang="en-US" sz="4800" b="1" dirty="0"/>
          </a:p>
        </p:txBody>
      </p:sp>
      <p:sp>
        <p:nvSpPr>
          <p:cNvPr id="3" name="矩形 2"/>
          <p:cNvSpPr/>
          <p:nvPr/>
        </p:nvSpPr>
        <p:spPr>
          <a:xfrm>
            <a:off x="0" y="3723878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25385" y="2247714"/>
            <a:ext cx="4862479" cy="1543050"/>
          </a:xfrm>
          <a:prstGeom prst="parallelogram">
            <a:avLst>
              <a:gd name="adj" fmla="val 76581"/>
            </a:avLst>
          </a:prstGeom>
          <a:solidFill>
            <a:srgbClr val="C7E4E7"/>
          </a:solidFill>
          <a:ln w="1270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立方体 19"/>
          <p:cNvSpPr>
            <a:spLocks noChangeArrowheads="1"/>
          </p:cNvSpPr>
          <p:nvPr/>
        </p:nvSpPr>
        <p:spPr bwMode="auto">
          <a:xfrm>
            <a:off x="3958660" y="2762064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立方体 20"/>
          <p:cNvSpPr>
            <a:spLocks noChangeArrowheads="1"/>
          </p:cNvSpPr>
          <p:nvPr/>
        </p:nvSpPr>
        <p:spPr bwMode="auto">
          <a:xfrm>
            <a:off x="4903423" y="1615362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5917" y="2608474"/>
            <a:ext cx="21847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86813" y="2615618"/>
            <a:ext cx="185516" cy="5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2443" y="2615618"/>
            <a:ext cx="59438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立方体 24"/>
          <p:cNvSpPr>
            <a:spLocks noChangeArrowheads="1"/>
          </p:cNvSpPr>
          <p:nvPr/>
        </p:nvSpPr>
        <p:spPr bwMode="auto">
          <a:xfrm>
            <a:off x="5046222" y="1476059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9936" y="2478695"/>
            <a:ext cx="21847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0832" y="2473933"/>
            <a:ext cx="185516" cy="5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56463" y="2475124"/>
            <a:ext cx="59438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立方体 28"/>
          <p:cNvSpPr>
            <a:spLocks noChangeArrowheads="1"/>
          </p:cNvSpPr>
          <p:nvPr/>
        </p:nvSpPr>
        <p:spPr bwMode="auto">
          <a:xfrm>
            <a:off x="5185359" y="1329612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4572573" y="3194261"/>
            <a:ext cx="792105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多</a:t>
            </a:r>
            <a:r>
              <a:rPr lang="en-US" altLang="zh-CN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31" name="下弧形箭头 22"/>
          <p:cNvSpPr>
            <a:spLocks noChangeArrowheads="1"/>
          </p:cNvSpPr>
          <p:nvPr/>
        </p:nvSpPr>
        <p:spPr bwMode="auto">
          <a:xfrm rot="18900000">
            <a:off x="4439538" y="3226408"/>
            <a:ext cx="277054" cy="135731"/>
          </a:xfrm>
          <a:prstGeom prst="curvedUpArrow">
            <a:avLst>
              <a:gd name="adj1" fmla="val 24890"/>
              <a:gd name="adj2" fmla="val 49781"/>
              <a:gd name="adj3" fmla="val 25000"/>
            </a:avLst>
          </a:prstGeom>
          <a:solidFill>
            <a:srgbClr val="92D050"/>
          </a:solidFill>
          <a:ln w="1905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765413" y="2965661"/>
            <a:ext cx="792105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多</a:t>
            </a:r>
            <a:r>
              <a:rPr lang="en-US" altLang="zh-CN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33" name="下弧形箭头 24"/>
          <p:cNvSpPr>
            <a:spLocks noChangeArrowheads="1"/>
          </p:cNvSpPr>
          <p:nvPr/>
        </p:nvSpPr>
        <p:spPr bwMode="auto">
          <a:xfrm rot="18900000">
            <a:off x="4620172" y="3028765"/>
            <a:ext cx="277054" cy="135731"/>
          </a:xfrm>
          <a:prstGeom prst="curvedUpArrow">
            <a:avLst>
              <a:gd name="adj1" fmla="val 24890"/>
              <a:gd name="adj2" fmla="val 49781"/>
              <a:gd name="adj3" fmla="val 25000"/>
            </a:avLst>
          </a:prstGeom>
          <a:solidFill>
            <a:srgbClr val="92D050"/>
          </a:solidFill>
          <a:ln w="1905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4941165" y="2775161"/>
            <a:ext cx="792105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多</a:t>
            </a:r>
            <a:r>
              <a:rPr lang="en-US" altLang="zh-CN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1700" b="1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35" name="下弧形箭头 26"/>
          <p:cNvSpPr>
            <a:spLocks noChangeArrowheads="1"/>
          </p:cNvSpPr>
          <p:nvPr/>
        </p:nvSpPr>
        <p:spPr bwMode="auto">
          <a:xfrm rot="18900000">
            <a:off x="4806909" y="2828739"/>
            <a:ext cx="277054" cy="134541"/>
          </a:xfrm>
          <a:prstGeom prst="curvedUpArrow">
            <a:avLst>
              <a:gd name="adj1" fmla="val 25111"/>
              <a:gd name="adj2" fmla="val 50221"/>
              <a:gd name="adj3" fmla="val 25000"/>
            </a:avLst>
          </a:prstGeom>
          <a:solidFill>
            <a:srgbClr val="92D050"/>
          </a:solidFill>
          <a:ln w="19050">
            <a:solidFill>
              <a:sysClr val="windowText" lastClr="000000"/>
            </a:solidFill>
            <a:round/>
          </a:ln>
        </p:spPr>
        <p:txBody>
          <a:bodyPr wrap="none" lIns="69668" tIns="34834" rIns="69668" bIns="3483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b="1" kern="0">
              <a:solidFill>
                <a:prstClr val="blac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7 0.00625 L -0.08649 0.194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8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7 0.00625 L -0.0865 0.1949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8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7 0.00625 L -0.08649 0.19491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8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3"/>
          <p:cNvSpPr>
            <a:spLocks noChangeArrowheads="1"/>
          </p:cNvSpPr>
          <p:nvPr/>
        </p:nvSpPr>
        <p:spPr bwMode="auto">
          <a:xfrm>
            <a:off x="1803940" y="2463738"/>
            <a:ext cx="4862479" cy="1543050"/>
          </a:xfrm>
          <a:prstGeom prst="parallelogram">
            <a:avLst>
              <a:gd name="adj" fmla="val 76581"/>
            </a:avLst>
          </a:prstGeom>
          <a:solidFill>
            <a:srgbClr val="C7E4E7"/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立方体 2"/>
          <p:cNvSpPr>
            <a:spLocks noChangeArrowheads="1"/>
          </p:cNvSpPr>
          <p:nvPr/>
        </p:nvSpPr>
        <p:spPr bwMode="auto">
          <a:xfrm>
            <a:off x="3971551" y="2978088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立方体 3"/>
          <p:cNvSpPr>
            <a:spLocks noChangeArrowheads="1"/>
          </p:cNvSpPr>
          <p:nvPr/>
        </p:nvSpPr>
        <p:spPr bwMode="auto">
          <a:xfrm>
            <a:off x="3971551" y="1652922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8687" y="2563750"/>
            <a:ext cx="218470" cy="5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9583" y="2558988"/>
            <a:ext cx="18429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1551" y="2703053"/>
            <a:ext cx="4430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0689" y="2556607"/>
            <a:ext cx="444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2584" y="2136316"/>
            <a:ext cx="21846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3480" y="2131553"/>
            <a:ext cx="18551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6433" y="2275619"/>
            <a:ext cx="444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5571" y="2129172"/>
            <a:ext cx="444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立方体 12"/>
          <p:cNvSpPr>
            <a:spLocks noChangeArrowheads="1"/>
          </p:cNvSpPr>
          <p:nvPr/>
        </p:nvSpPr>
        <p:spPr bwMode="auto">
          <a:xfrm>
            <a:off x="3966669" y="1227869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立方体 13"/>
          <p:cNvSpPr>
            <a:spLocks noChangeArrowheads="1"/>
          </p:cNvSpPr>
          <p:nvPr/>
        </p:nvSpPr>
        <p:spPr bwMode="auto">
          <a:xfrm>
            <a:off x="3971551" y="795672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722160" y="2836404"/>
            <a:ext cx="79210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多</a:t>
            </a:r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16" name="下弧形箭头 20"/>
          <p:cNvSpPr>
            <a:spLocks noChangeArrowheads="1"/>
          </p:cNvSpPr>
          <p:nvPr/>
        </p:nvSpPr>
        <p:spPr bwMode="auto">
          <a:xfrm rot="16200000">
            <a:off x="4532087" y="2907939"/>
            <a:ext cx="269081" cy="137917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905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696530" y="2404207"/>
            <a:ext cx="792105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多</a:t>
            </a:r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18" name="下弧形箭头 22"/>
          <p:cNvSpPr>
            <a:spLocks noChangeArrowheads="1"/>
          </p:cNvSpPr>
          <p:nvPr/>
        </p:nvSpPr>
        <p:spPr bwMode="auto">
          <a:xfrm rot="16200000">
            <a:off x="4521727" y="2500150"/>
            <a:ext cx="270272" cy="137917"/>
          </a:xfrm>
          <a:prstGeom prst="curvedUpArrow">
            <a:avLst>
              <a:gd name="adj1" fmla="val 25111"/>
              <a:gd name="adj2" fmla="val 50221"/>
              <a:gd name="adj3" fmla="val 25000"/>
            </a:avLst>
          </a:prstGeom>
          <a:solidFill>
            <a:srgbClr val="92D050"/>
          </a:solidFill>
          <a:ln w="1905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4723381" y="1935100"/>
            <a:ext cx="792105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多</a:t>
            </a:r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20" name="下弧形箭头 24"/>
          <p:cNvSpPr>
            <a:spLocks noChangeArrowheads="1"/>
          </p:cNvSpPr>
          <p:nvPr/>
        </p:nvSpPr>
        <p:spPr bwMode="auto">
          <a:xfrm rot="16200000">
            <a:off x="4537594" y="2031044"/>
            <a:ext cx="270272" cy="137916"/>
          </a:xfrm>
          <a:prstGeom prst="curvedUpArrow">
            <a:avLst>
              <a:gd name="adj1" fmla="val 25111"/>
              <a:gd name="adj2" fmla="val 50221"/>
              <a:gd name="adj3" fmla="val 25000"/>
            </a:avLst>
          </a:prstGeom>
          <a:solidFill>
            <a:srgbClr val="92D050"/>
          </a:solidFill>
          <a:ln w="1905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173E-6 -1.85185E-6 L -4.12173E-6 0.175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9E-7 -2.96296E-6 L -2.189E-7 0.1759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173E-6 4.81481E-6 L -4.12173E-6 0.17592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1322" y="2247714"/>
            <a:ext cx="3422287" cy="1085850"/>
          </a:xfrm>
          <a:prstGeom prst="parallelogram">
            <a:avLst>
              <a:gd name="adj" fmla="val 76594"/>
            </a:avLst>
          </a:prstGeom>
          <a:solidFill>
            <a:srgbClr val="C7E4E7"/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平行四边形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29111" y="2247714"/>
            <a:ext cx="3422287" cy="1085850"/>
          </a:xfrm>
          <a:prstGeom prst="parallelogram">
            <a:avLst>
              <a:gd name="adj" fmla="val 76594"/>
            </a:avLst>
          </a:prstGeom>
          <a:solidFill>
            <a:srgbClr val="C7E4E7"/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立方体 5"/>
          <p:cNvSpPr>
            <a:spLocks noChangeArrowheads="1"/>
          </p:cNvSpPr>
          <p:nvPr/>
        </p:nvSpPr>
        <p:spPr bwMode="auto">
          <a:xfrm>
            <a:off x="2291035" y="2554895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立方体 6"/>
          <p:cNvSpPr>
            <a:spLocks noChangeArrowheads="1"/>
          </p:cNvSpPr>
          <p:nvPr/>
        </p:nvSpPr>
        <p:spPr bwMode="auto">
          <a:xfrm>
            <a:off x="2441157" y="2416783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立方体 7"/>
          <p:cNvSpPr>
            <a:spLocks noChangeArrowheads="1"/>
          </p:cNvSpPr>
          <p:nvPr/>
        </p:nvSpPr>
        <p:spPr bwMode="auto">
          <a:xfrm>
            <a:off x="2583955" y="2269145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立方体 8"/>
          <p:cNvSpPr>
            <a:spLocks noChangeArrowheads="1"/>
          </p:cNvSpPr>
          <p:nvPr/>
        </p:nvSpPr>
        <p:spPr bwMode="auto">
          <a:xfrm>
            <a:off x="2734077" y="2122699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立方体 9"/>
          <p:cNvSpPr>
            <a:spLocks noChangeArrowheads="1"/>
          </p:cNvSpPr>
          <p:nvPr/>
        </p:nvSpPr>
        <p:spPr bwMode="auto">
          <a:xfrm>
            <a:off x="5524144" y="2340583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立方体 11"/>
          <p:cNvSpPr>
            <a:spLocks noChangeArrowheads="1"/>
          </p:cNvSpPr>
          <p:nvPr/>
        </p:nvSpPr>
        <p:spPr bwMode="auto">
          <a:xfrm>
            <a:off x="5524144" y="1915530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立方体 14"/>
          <p:cNvSpPr>
            <a:spLocks noChangeArrowheads="1"/>
          </p:cNvSpPr>
          <p:nvPr/>
        </p:nvSpPr>
        <p:spPr bwMode="auto">
          <a:xfrm>
            <a:off x="5518042" y="1483333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立方体 15"/>
          <p:cNvSpPr>
            <a:spLocks noChangeArrowheads="1"/>
          </p:cNvSpPr>
          <p:nvPr/>
        </p:nvSpPr>
        <p:spPr bwMode="auto">
          <a:xfrm>
            <a:off x="5518042" y="1058280"/>
            <a:ext cx="585841" cy="571500"/>
          </a:xfrm>
          <a:prstGeom prst="cube">
            <a:avLst>
              <a:gd name="adj" fmla="val 25000"/>
            </a:avLst>
          </a:prstGeom>
          <a:solidFill>
            <a:srgbClr val="FFFF66">
              <a:alpha val="41176"/>
            </a:srgbClr>
          </a:solidFill>
          <a:ln w="12700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41157" y="2554896"/>
            <a:ext cx="443042" cy="432197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80294" y="2408448"/>
            <a:ext cx="443042" cy="432197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37738" y="2272717"/>
            <a:ext cx="443043" cy="432197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4144" y="2344155"/>
            <a:ext cx="580959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9027" y="1904814"/>
            <a:ext cx="582179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4144" y="1479761"/>
            <a:ext cx="580959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0563" y="2979949"/>
            <a:ext cx="580959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8716" y="2844217"/>
            <a:ext cx="594384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88837" y="2694198"/>
            <a:ext cx="595605" cy="17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415882"/>
            <a:ext cx="8181653" cy="214598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数堆放在一起的正方体露在外面的面的个数时，要先观察正方体的摆放特点，再从中找出露在外面的面的个数间存在的规律。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952977"/>
            <a:ext cx="797573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3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个棱长为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100cm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的正方体纸箱放在墙角（如下图）。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49937" y="1724653"/>
            <a:ext cx="6477204" cy="19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⑴有几个面露在外面？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⑵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露在外面的面积是多少平方厘米？</a:t>
            </a:r>
          </a:p>
        </p:txBody>
      </p:sp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575555" y="1904784"/>
            <a:ext cx="1705041" cy="17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803393" y="2193709"/>
            <a:ext cx="3518707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有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个面露在外面。</a:t>
            </a:r>
            <a:endParaRPr lang="en-US" altLang="zh-CN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89922" y="3552018"/>
            <a:ext cx="4315161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100×100×7=70000(cm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496745" y="939165"/>
            <a:ext cx="836654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判断：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个完全相同的小正方体摆放在一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起，露在外面的面有 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14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个。           （   ）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522375" y="2569637"/>
            <a:ext cx="834091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有多种摆法，摆放的方式不同，露在外面</a:t>
            </a:r>
          </a:p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的面的个数一般也不同。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66" y="2035212"/>
            <a:ext cx="1925711" cy="4285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0953" y="3668560"/>
            <a:ext cx="1720692" cy="4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93333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个棱长为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40cm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的正方体放在墙角处。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30633" y="1898757"/>
            <a:ext cx="6532621" cy="17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）有几个面露在外面？露在外面的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面积是多少平方厘米？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altLang="zh-CN" sz="26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altLang="zh-CN" sz="26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620364" y="2068060"/>
            <a:ext cx="1882281" cy="15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413761" y="2741295"/>
            <a:ext cx="4207451" cy="13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个面露在外面。</a:t>
            </a:r>
          </a:p>
          <a:p>
            <a:pPr>
              <a:lnSpc>
                <a:spcPct val="15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40×40×10=16000(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cm²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7910" y="888048"/>
            <a:ext cx="8070069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）改变摆法，露在外面的面积会发生变化吗？为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什么？与同伴交流。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82349" y="1879580"/>
            <a:ext cx="6368281" cy="206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答：改变摆法，露在外面的面积可能会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发生变化。因为摆法不同，露在外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面的面的个数可能不同，所以面积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可能会发生变化。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955068" y="1788294"/>
            <a:ext cx="1882281" cy="15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678589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下图是用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个小正方体拼成的，如果拿走其中的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它的表面积会发生变化吗？做一做，并与同伴交流。 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4029856" y="1975098"/>
            <a:ext cx="1438971" cy="13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05945" y="3378890"/>
            <a:ext cx="8686794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答：如果拿走其中的一个，它的表面积不会发生变化。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425" y="313775"/>
            <a:ext cx="8517150" cy="173124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连一连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将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个棱长为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的正方体拼成一个长方体，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长方体的表面积与原来的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个正方体的表面积之和相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比，会发生变化吗？变化了多少？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232836" y="1658073"/>
            <a:ext cx="2356789" cy="16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96717" y="2045018"/>
            <a:ext cx="719695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会发生变化。</a:t>
            </a:r>
          </a:p>
          <a:p>
            <a:pPr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原来的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4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个正方体的表面积之和为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:</a:t>
            </a:r>
          </a:p>
          <a:p>
            <a:pPr>
              <a:defRPr/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6×6×6×4=864 (cm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)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，</a:t>
            </a:r>
          </a:p>
          <a:p>
            <a:pPr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拼成的长方体的表面积为：</a:t>
            </a:r>
          </a:p>
          <a:p>
            <a:pPr>
              <a:defRPr/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6×4×6+6×6+6×4×6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）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×2=648 (cm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)</a:t>
            </a:r>
          </a:p>
          <a:p>
            <a:pPr>
              <a:defRPr/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864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－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648=216 (cm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5" y="339502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356952"/>
            <a:ext cx="8138095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l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3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掌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握求露在外面的面积的计算方法。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探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索堆放正方体个数与露在外面的面的变化规律。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连一连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学校运动会的领奖台除了底面不涂漆外，其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他各面都涂漆，需要涂漆的面积是多少平方厘米？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（单位：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zh-CN" altLang="en-US" sz="2700" b="1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324284" y="1842676"/>
            <a:ext cx="6894615" cy="2616131"/>
            <a:chOff x="1722488" y="2456902"/>
            <a:chExt cx="8967787" cy="3488174"/>
          </a:xfrm>
        </p:grpSpPr>
        <p:sp>
          <p:nvSpPr>
            <p:cNvPr id="3" name="TextBox 50"/>
            <p:cNvSpPr txBox="1">
              <a:spLocks noChangeArrowheads="1"/>
            </p:cNvSpPr>
            <p:nvPr/>
          </p:nvSpPr>
          <p:spPr bwMode="auto">
            <a:xfrm>
              <a:off x="7167614" y="3315739"/>
              <a:ext cx="1524000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6" name="图片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98750" y="3707852"/>
              <a:ext cx="278130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08525" y="2901402"/>
              <a:ext cx="3098800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75463" y="4044402"/>
              <a:ext cx="2808287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23"/>
            <p:cNvCxnSpPr>
              <a:cxnSpLocks noChangeShapeType="1"/>
            </p:cNvCxnSpPr>
            <p:nvPr/>
          </p:nvCxnSpPr>
          <p:spPr bwMode="auto">
            <a:xfrm rot="10800000">
              <a:off x="1981250" y="429998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4"/>
            <p:cNvCxnSpPr>
              <a:cxnSpLocks noChangeShapeType="1"/>
            </p:cNvCxnSpPr>
            <p:nvPr/>
          </p:nvCxnSpPr>
          <p:spPr bwMode="auto">
            <a:xfrm rot="10800000">
              <a:off x="1952675" y="5504902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箭头连接符 26"/>
            <p:cNvCxnSpPr>
              <a:cxnSpLocks noChangeShapeType="1"/>
            </p:cNvCxnSpPr>
            <p:nvPr/>
          </p:nvCxnSpPr>
          <p:spPr bwMode="auto">
            <a:xfrm rot="5400000" flipH="1" flipV="1">
              <a:off x="1995538" y="4431751"/>
              <a:ext cx="3048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箭头连接符 27"/>
            <p:cNvCxnSpPr>
              <a:cxnSpLocks noChangeShapeType="1"/>
            </p:cNvCxnSpPr>
            <p:nvPr/>
          </p:nvCxnSpPr>
          <p:spPr bwMode="auto">
            <a:xfrm rot="16200000" flipH="1">
              <a:off x="1980457" y="5351708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29"/>
            <p:cNvCxnSpPr>
              <a:cxnSpLocks noChangeShapeType="1"/>
            </p:cNvCxnSpPr>
            <p:nvPr/>
          </p:nvCxnSpPr>
          <p:spPr bwMode="auto">
            <a:xfrm rot="5400000">
              <a:off x="2167782" y="5707308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30"/>
            <p:cNvCxnSpPr>
              <a:cxnSpLocks noChangeShapeType="1"/>
            </p:cNvCxnSpPr>
            <p:nvPr/>
          </p:nvCxnSpPr>
          <p:spPr bwMode="auto">
            <a:xfrm rot="5400000">
              <a:off x="8416976" y="5681114"/>
              <a:ext cx="38100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32"/>
            <p:cNvCxnSpPr>
              <a:cxnSpLocks noChangeShapeType="1"/>
            </p:cNvCxnSpPr>
            <p:nvPr/>
          </p:nvCxnSpPr>
          <p:spPr bwMode="auto">
            <a:xfrm>
              <a:off x="3941813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3"/>
            <p:cNvCxnSpPr>
              <a:cxnSpLocks noChangeShapeType="1"/>
            </p:cNvCxnSpPr>
            <p:nvPr/>
          </p:nvCxnSpPr>
          <p:spPr bwMode="auto">
            <a:xfrm flipH="1">
              <a:off x="2360663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34"/>
            <p:cNvSpPr txBox="1">
              <a:spLocks noChangeArrowheads="1"/>
            </p:cNvSpPr>
            <p:nvPr/>
          </p:nvSpPr>
          <p:spPr bwMode="auto">
            <a:xfrm>
              <a:off x="2946451" y="5473152"/>
              <a:ext cx="998538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100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8" name="直接连接符 37"/>
            <p:cNvCxnSpPr>
              <a:cxnSpLocks noChangeShapeType="1"/>
            </p:cNvCxnSpPr>
            <p:nvPr/>
          </p:nvCxnSpPr>
          <p:spPr bwMode="auto">
            <a:xfrm rot="10800000">
              <a:off x="9217075" y="492228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连接符 38"/>
            <p:cNvCxnSpPr>
              <a:cxnSpLocks noChangeShapeType="1"/>
            </p:cNvCxnSpPr>
            <p:nvPr/>
          </p:nvCxnSpPr>
          <p:spPr bwMode="auto">
            <a:xfrm rot="10800000">
              <a:off x="8636050" y="5539827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箭头连接符 39"/>
            <p:cNvCxnSpPr>
              <a:cxnSpLocks noChangeShapeType="1"/>
            </p:cNvCxnSpPr>
            <p:nvPr/>
          </p:nvCxnSpPr>
          <p:spPr bwMode="auto">
            <a:xfrm rot="18900000" flipH="1" flipV="1">
              <a:off x="8764638" y="5433464"/>
              <a:ext cx="304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箭头连接符 40"/>
            <p:cNvCxnSpPr>
              <a:cxnSpLocks noChangeShapeType="1"/>
            </p:cNvCxnSpPr>
            <p:nvPr/>
          </p:nvCxnSpPr>
          <p:spPr bwMode="auto">
            <a:xfrm rot="8100000" flipH="1" flipV="1">
              <a:off x="9125000" y="5052464"/>
              <a:ext cx="304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41"/>
            <p:cNvSpPr txBox="1">
              <a:spLocks noChangeArrowheads="1"/>
            </p:cNvSpPr>
            <p:nvPr/>
          </p:nvSpPr>
          <p:spPr bwMode="auto">
            <a:xfrm>
              <a:off x="8939263" y="5039764"/>
              <a:ext cx="1371600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50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3" name="直接连接符 42"/>
            <p:cNvCxnSpPr>
              <a:cxnSpLocks noChangeShapeType="1"/>
            </p:cNvCxnSpPr>
            <p:nvPr/>
          </p:nvCxnSpPr>
          <p:spPr bwMode="auto">
            <a:xfrm rot="10800000">
              <a:off x="9218663" y="421743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9166275" y="4280939"/>
              <a:ext cx="1524000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5" name="直接箭头连接符 44"/>
            <p:cNvCxnSpPr>
              <a:cxnSpLocks noChangeShapeType="1"/>
            </p:cNvCxnSpPr>
            <p:nvPr/>
          </p:nvCxnSpPr>
          <p:spPr bwMode="auto">
            <a:xfrm rot="5400000" flipH="1" flipV="1">
              <a:off x="9315500" y="4293639"/>
              <a:ext cx="1793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箭头连接符 45"/>
            <p:cNvCxnSpPr>
              <a:cxnSpLocks noChangeShapeType="1"/>
            </p:cNvCxnSpPr>
            <p:nvPr/>
          </p:nvCxnSpPr>
          <p:spPr bwMode="auto">
            <a:xfrm rot="16200000" flipH="1">
              <a:off x="9331375" y="4841327"/>
              <a:ext cx="179387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连接符 46"/>
            <p:cNvCxnSpPr>
              <a:cxnSpLocks noChangeShapeType="1"/>
            </p:cNvCxnSpPr>
            <p:nvPr/>
          </p:nvCxnSpPr>
          <p:spPr bwMode="auto">
            <a:xfrm rot="10800000">
              <a:off x="9218663" y="2977602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箭头连接符 48"/>
            <p:cNvCxnSpPr>
              <a:cxnSpLocks noChangeShapeType="1"/>
            </p:cNvCxnSpPr>
            <p:nvPr/>
          </p:nvCxnSpPr>
          <p:spPr bwMode="auto">
            <a:xfrm rot="5400000" flipH="1" flipV="1">
              <a:off x="9241682" y="3126033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箭头连接符 49"/>
            <p:cNvCxnSpPr>
              <a:cxnSpLocks noChangeShapeType="1"/>
            </p:cNvCxnSpPr>
            <p:nvPr/>
          </p:nvCxnSpPr>
          <p:spPr bwMode="auto">
            <a:xfrm rot="16200000" flipH="1">
              <a:off x="7250957" y="4034083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50"/>
            <p:cNvSpPr txBox="1">
              <a:spLocks noChangeArrowheads="1"/>
            </p:cNvSpPr>
            <p:nvPr/>
          </p:nvSpPr>
          <p:spPr bwMode="auto">
            <a:xfrm>
              <a:off x="9188500" y="3326853"/>
              <a:ext cx="1295401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31" name="直接箭头连接符 49"/>
            <p:cNvCxnSpPr>
              <a:cxnSpLocks noChangeShapeType="1"/>
            </p:cNvCxnSpPr>
            <p:nvPr/>
          </p:nvCxnSpPr>
          <p:spPr bwMode="auto">
            <a:xfrm rot="16200000" flipH="1">
              <a:off x="9251207" y="4043608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连接符 46"/>
            <p:cNvCxnSpPr>
              <a:cxnSpLocks noChangeShapeType="1"/>
            </p:cNvCxnSpPr>
            <p:nvPr/>
          </p:nvCxnSpPr>
          <p:spPr bwMode="auto">
            <a:xfrm rot="10800000">
              <a:off x="7224763" y="296648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直接箭头连接符 48"/>
            <p:cNvCxnSpPr>
              <a:cxnSpLocks noChangeShapeType="1"/>
            </p:cNvCxnSpPr>
            <p:nvPr/>
          </p:nvCxnSpPr>
          <p:spPr bwMode="auto">
            <a:xfrm rot="5400000" flipH="1" flipV="1">
              <a:off x="7248576" y="3115714"/>
              <a:ext cx="3048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4" name="图片 3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46375" y="3572914"/>
              <a:ext cx="6289675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组合 62"/>
            <p:cNvGrpSpPr/>
            <p:nvPr/>
          </p:nvGrpSpPr>
          <p:grpSpPr bwMode="auto">
            <a:xfrm>
              <a:off x="5137198" y="2456902"/>
              <a:ext cx="4083050" cy="506410"/>
              <a:chOff x="3842655" y="2466067"/>
              <a:chExt cx="4083734" cy="505732"/>
            </a:xfrm>
          </p:grpSpPr>
          <p:cxnSp>
            <p:nvCxnSpPr>
              <p:cNvPr id="39" name="直接连接符 29"/>
              <p:cNvCxnSpPr>
                <a:cxnSpLocks noChangeShapeType="1"/>
              </p:cNvCxnSpPr>
              <p:nvPr/>
            </p:nvCxnSpPr>
            <p:spPr bwMode="auto">
              <a:xfrm rot="5400000">
                <a:off x="3652949" y="2780505"/>
                <a:ext cx="381000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直接连接符 30"/>
              <p:cNvCxnSpPr>
                <a:cxnSpLocks noChangeShapeType="1"/>
              </p:cNvCxnSpPr>
              <p:nvPr/>
            </p:nvCxnSpPr>
            <p:spPr bwMode="auto">
              <a:xfrm rot="5400000">
                <a:off x="7735096" y="2747847"/>
                <a:ext cx="381000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直接箭头连接符 32"/>
              <p:cNvCxnSpPr>
                <a:cxnSpLocks noChangeShapeType="1"/>
              </p:cNvCxnSpPr>
              <p:nvPr/>
            </p:nvCxnSpPr>
            <p:spPr bwMode="auto">
              <a:xfrm>
                <a:off x="6628800" y="2783112"/>
                <a:ext cx="1296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直接箭头连接符 33"/>
              <p:cNvCxnSpPr>
                <a:cxnSpLocks noChangeShapeType="1"/>
              </p:cNvCxnSpPr>
              <p:nvPr/>
            </p:nvCxnSpPr>
            <p:spPr bwMode="auto">
              <a:xfrm flipH="1">
                <a:off x="3857172" y="2772228"/>
                <a:ext cx="1332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TextBox 34"/>
              <p:cNvSpPr txBox="1">
                <a:spLocks noChangeArrowheads="1"/>
              </p:cNvSpPr>
              <p:nvPr/>
            </p:nvSpPr>
            <p:spPr bwMode="auto">
              <a:xfrm>
                <a:off x="4981894" y="2466067"/>
                <a:ext cx="1905000" cy="471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700" b="1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200</a:t>
                </a:r>
                <a:endPara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1722488" y="4553990"/>
              <a:ext cx="871537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5" name="TextBox 50"/>
            <p:cNvSpPr txBox="1">
              <a:spLocks noChangeArrowheads="1"/>
            </p:cNvSpPr>
            <p:nvPr/>
          </p:nvSpPr>
          <p:spPr bwMode="auto">
            <a:xfrm>
              <a:off x="6870750" y="3587202"/>
              <a:ext cx="1447800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46" name="直接连接符 30"/>
            <p:cNvCxnSpPr>
              <a:cxnSpLocks noChangeShapeType="1"/>
            </p:cNvCxnSpPr>
            <p:nvPr/>
          </p:nvCxnSpPr>
          <p:spPr bwMode="auto">
            <a:xfrm rot="5400000">
              <a:off x="4295826" y="5725564"/>
              <a:ext cx="38100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接连接符 30"/>
            <p:cNvCxnSpPr>
              <a:cxnSpLocks noChangeShapeType="1"/>
            </p:cNvCxnSpPr>
            <p:nvPr/>
          </p:nvCxnSpPr>
          <p:spPr bwMode="auto">
            <a:xfrm rot="5400000">
              <a:off x="6345288" y="5717627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箭头连接符 32"/>
            <p:cNvCxnSpPr>
              <a:cxnSpLocks noChangeShapeType="1"/>
            </p:cNvCxnSpPr>
            <p:nvPr/>
          </p:nvCxnSpPr>
          <p:spPr bwMode="auto">
            <a:xfrm>
              <a:off x="6000800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直接箭头连接符 33"/>
            <p:cNvCxnSpPr>
              <a:cxnSpLocks noChangeShapeType="1"/>
            </p:cNvCxnSpPr>
            <p:nvPr/>
          </p:nvCxnSpPr>
          <p:spPr bwMode="auto">
            <a:xfrm flipH="1">
              <a:off x="4499025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34"/>
            <p:cNvSpPr txBox="1">
              <a:spLocks noChangeArrowheads="1"/>
            </p:cNvSpPr>
            <p:nvPr/>
          </p:nvSpPr>
          <p:spPr bwMode="auto">
            <a:xfrm>
              <a:off x="5095925" y="5471564"/>
              <a:ext cx="998538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100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1" name="直接箭头连接符 32"/>
            <p:cNvCxnSpPr>
              <a:cxnSpLocks noChangeShapeType="1"/>
            </p:cNvCxnSpPr>
            <p:nvPr/>
          </p:nvCxnSpPr>
          <p:spPr bwMode="auto">
            <a:xfrm>
              <a:off x="8066138" y="574143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箭头连接符 33"/>
            <p:cNvCxnSpPr>
              <a:cxnSpLocks noChangeShapeType="1"/>
            </p:cNvCxnSpPr>
            <p:nvPr/>
          </p:nvCxnSpPr>
          <p:spPr bwMode="auto">
            <a:xfrm flipH="1">
              <a:off x="6570713" y="574143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34"/>
            <p:cNvSpPr txBox="1">
              <a:spLocks noChangeArrowheads="1"/>
            </p:cNvSpPr>
            <p:nvPr/>
          </p:nvSpPr>
          <p:spPr bwMode="auto">
            <a:xfrm>
              <a:off x="7151739" y="5465213"/>
              <a:ext cx="998537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100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33118" y="3700917"/>
              <a:ext cx="1085182" cy="646232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010619" y="4645217"/>
              <a:ext cx="1085182" cy="64623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334541" y="4929667"/>
              <a:ext cx="1072989" cy="597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08779" y="2298560"/>
            <a:ext cx="8469905" cy="23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50×100×3+40×50×2+30×50×2+(100+100)×(30+40)×2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=15000+4000+3000+28000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=50000 (cm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indent="0"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答：需要涂漆的面积是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50000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平方厘米。</a:t>
            </a:r>
            <a:endParaRPr lang="en-US" altLang="zh-CN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10324" y="212358"/>
            <a:ext cx="5723352" cy="2095512"/>
            <a:chOff x="1722488" y="2456903"/>
            <a:chExt cx="8967787" cy="3629249"/>
          </a:xfrm>
        </p:grpSpPr>
        <p:sp>
          <p:nvSpPr>
            <p:cNvPr id="4" name="TextBox 50"/>
            <p:cNvSpPr txBox="1">
              <a:spLocks noChangeArrowheads="1"/>
            </p:cNvSpPr>
            <p:nvPr/>
          </p:nvSpPr>
          <p:spPr bwMode="auto">
            <a:xfrm>
              <a:off x="7167613" y="3315739"/>
              <a:ext cx="1524001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5" name="图片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98750" y="3707852"/>
              <a:ext cx="278130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08525" y="2901402"/>
              <a:ext cx="3098800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75463" y="4044402"/>
              <a:ext cx="2808287" cy="1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连接符 23"/>
            <p:cNvCxnSpPr>
              <a:cxnSpLocks noChangeShapeType="1"/>
            </p:cNvCxnSpPr>
            <p:nvPr/>
          </p:nvCxnSpPr>
          <p:spPr bwMode="auto">
            <a:xfrm rot="10800000">
              <a:off x="1981250" y="429998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24"/>
            <p:cNvCxnSpPr>
              <a:cxnSpLocks noChangeShapeType="1"/>
            </p:cNvCxnSpPr>
            <p:nvPr/>
          </p:nvCxnSpPr>
          <p:spPr bwMode="auto">
            <a:xfrm rot="10800000">
              <a:off x="1952675" y="5504902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箭头连接符 26"/>
            <p:cNvCxnSpPr>
              <a:cxnSpLocks noChangeShapeType="1"/>
            </p:cNvCxnSpPr>
            <p:nvPr/>
          </p:nvCxnSpPr>
          <p:spPr bwMode="auto">
            <a:xfrm rot="5400000" flipH="1" flipV="1">
              <a:off x="1995538" y="4431751"/>
              <a:ext cx="3048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箭头连接符 27"/>
            <p:cNvCxnSpPr>
              <a:cxnSpLocks noChangeShapeType="1"/>
            </p:cNvCxnSpPr>
            <p:nvPr/>
          </p:nvCxnSpPr>
          <p:spPr bwMode="auto">
            <a:xfrm rot="16200000" flipH="1">
              <a:off x="1980457" y="5351708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29"/>
            <p:cNvCxnSpPr>
              <a:cxnSpLocks noChangeShapeType="1"/>
            </p:cNvCxnSpPr>
            <p:nvPr/>
          </p:nvCxnSpPr>
          <p:spPr bwMode="auto">
            <a:xfrm rot="5400000">
              <a:off x="2167782" y="5707308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30"/>
            <p:cNvCxnSpPr>
              <a:cxnSpLocks noChangeShapeType="1"/>
            </p:cNvCxnSpPr>
            <p:nvPr/>
          </p:nvCxnSpPr>
          <p:spPr bwMode="auto">
            <a:xfrm rot="5400000">
              <a:off x="8416976" y="5681114"/>
              <a:ext cx="38100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箭头连接符 32"/>
            <p:cNvCxnSpPr>
              <a:cxnSpLocks noChangeShapeType="1"/>
            </p:cNvCxnSpPr>
            <p:nvPr/>
          </p:nvCxnSpPr>
          <p:spPr bwMode="auto">
            <a:xfrm>
              <a:off x="3941813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33"/>
            <p:cNvCxnSpPr>
              <a:cxnSpLocks noChangeShapeType="1"/>
            </p:cNvCxnSpPr>
            <p:nvPr/>
          </p:nvCxnSpPr>
          <p:spPr bwMode="auto">
            <a:xfrm flipH="1">
              <a:off x="2360663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34"/>
            <p:cNvSpPr txBox="1">
              <a:spLocks noChangeArrowheads="1"/>
            </p:cNvSpPr>
            <p:nvPr/>
          </p:nvSpPr>
          <p:spPr bwMode="auto">
            <a:xfrm>
              <a:off x="2946451" y="5473153"/>
              <a:ext cx="998538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100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7" name="直接连接符 37"/>
            <p:cNvCxnSpPr>
              <a:cxnSpLocks noChangeShapeType="1"/>
            </p:cNvCxnSpPr>
            <p:nvPr/>
          </p:nvCxnSpPr>
          <p:spPr bwMode="auto">
            <a:xfrm rot="10800000">
              <a:off x="9217075" y="492228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38"/>
            <p:cNvCxnSpPr>
              <a:cxnSpLocks noChangeShapeType="1"/>
            </p:cNvCxnSpPr>
            <p:nvPr/>
          </p:nvCxnSpPr>
          <p:spPr bwMode="auto">
            <a:xfrm rot="10800000">
              <a:off x="8636050" y="5539827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箭头连接符 39"/>
            <p:cNvCxnSpPr>
              <a:cxnSpLocks noChangeShapeType="1"/>
            </p:cNvCxnSpPr>
            <p:nvPr/>
          </p:nvCxnSpPr>
          <p:spPr bwMode="auto">
            <a:xfrm rot="18900000" flipH="1" flipV="1">
              <a:off x="8764638" y="5433464"/>
              <a:ext cx="304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箭头连接符 40"/>
            <p:cNvCxnSpPr>
              <a:cxnSpLocks noChangeShapeType="1"/>
            </p:cNvCxnSpPr>
            <p:nvPr/>
          </p:nvCxnSpPr>
          <p:spPr bwMode="auto">
            <a:xfrm rot="8100000" flipH="1" flipV="1">
              <a:off x="9125000" y="5052464"/>
              <a:ext cx="3048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41"/>
            <p:cNvSpPr txBox="1">
              <a:spLocks noChangeArrowheads="1"/>
            </p:cNvSpPr>
            <p:nvPr/>
          </p:nvSpPr>
          <p:spPr bwMode="auto">
            <a:xfrm>
              <a:off x="8939264" y="5039764"/>
              <a:ext cx="1371600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50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2" name="直接连接符 42"/>
            <p:cNvCxnSpPr>
              <a:cxnSpLocks noChangeShapeType="1"/>
            </p:cNvCxnSpPr>
            <p:nvPr/>
          </p:nvCxnSpPr>
          <p:spPr bwMode="auto">
            <a:xfrm rot="10800000">
              <a:off x="9218663" y="421743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>
              <a:off x="9166274" y="4280939"/>
              <a:ext cx="1524001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4" name="直接箭头连接符 44"/>
            <p:cNvCxnSpPr>
              <a:cxnSpLocks noChangeShapeType="1"/>
            </p:cNvCxnSpPr>
            <p:nvPr/>
          </p:nvCxnSpPr>
          <p:spPr bwMode="auto">
            <a:xfrm rot="5400000" flipH="1" flipV="1">
              <a:off x="9315500" y="4293639"/>
              <a:ext cx="1793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箭头连接符 45"/>
            <p:cNvCxnSpPr>
              <a:cxnSpLocks noChangeShapeType="1"/>
            </p:cNvCxnSpPr>
            <p:nvPr/>
          </p:nvCxnSpPr>
          <p:spPr bwMode="auto">
            <a:xfrm rot="16200000" flipH="1">
              <a:off x="9331375" y="4841327"/>
              <a:ext cx="179387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46"/>
            <p:cNvCxnSpPr>
              <a:cxnSpLocks noChangeShapeType="1"/>
            </p:cNvCxnSpPr>
            <p:nvPr/>
          </p:nvCxnSpPr>
          <p:spPr bwMode="auto">
            <a:xfrm rot="10800000">
              <a:off x="9218663" y="2977602"/>
              <a:ext cx="3810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箭头连接符 48"/>
            <p:cNvCxnSpPr>
              <a:cxnSpLocks noChangeShapeType="1"/>
            </p:cNvCxnSpPr>
            <p:nvPr/>
          </p:nvCxnSpPr>
          <p:spPr bwMode="auto">
            <a:xfrm rot="5400000" flipH="1" flipV="1">
              <a:off x="9241682" y="3126033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箭头连接符 49"/>
            <p:cNvCxnSpPr>
              <a:cxnSpLocks noChangeShapeType="1"/>
            </p:cNvCxnSpPr>
            <p:nvPr/>
          </p:nvCxnSpPr>
          <p:spPr bwMode="auto">
            <a:xfrm rot="16200000" flipH="1">
              <a:off x="7250957" y="4034083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50"/>
            <p:cNvSpPr txBox="1">
              <a:spLocks noChangeArrowheads="1"/>
            </p:cNvSpPr>
            <p:nvPr/>
          </p:nvSpPr>
          <p:spPr bwMode="auto">
            <a:xfrm>
              <a:off x="9188500" y="3326851"/>
              <a:ext cx="1295400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30" name="直接箭头连接符 49"/>
            <p:cNvCxnSpPr>
              <a:cxnSpLocks noChangeShapeType="1"/>
            </p:cNvCxnSpPr>
            <p:nvPr/>
          </p:nvCxnSpPr>
          <p:spPr bwMode="auto">
            <a:xfrm rot="16200000" flipH="1">
              <a:off x="9251207" y="4043608"/>
              <a:ext cx="3048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接连接符 46"/>
            <p:cNvCxnSpPr>
              <a:cxnSpLocks noChangeShapeType="1"/>
            </p:cNvCxnSpPr>
            <p:nvPr/>
          </p:nvCxnSpPr>
          <p:spPr bwMode="auto">
            <a:xfrm rot="10800000">
              <a:off x="7224763" y="2966489"/>
              <a:ext cx="381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箭头连接符 48"/>
            <p:cNvCxnSpPr>
              <a:cxnSpLocks noChangeShapeType="1"/>
            </p:cNvCxnSpPr>
            <p:nvPr/>
          </p:nvCxnSpPr>
          <p:spPr bwMode="auto">
            <a:xfrm rot="5400000" flipH="1" flipV="1">
              <a:off x="7248576" y="3115714"/>
              <a:ext cx="3048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" name="图片 3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46375" y="3572914"/>
              <a:ext cx="6289675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组合 62"/>
            <p:cNvGrpSpPr/>
            <p:nvPr/>
          </p:nvGrpSpPr>
          <p:grpSpPr bwMode="auto">
            <a:xfrm>
              <a:off x="5137198" y="2456903"/>
              <a:ext cx="4083050" cy="613000"/>
              <a:chOff x="3842655" y="2466067"/>
              <a:chExt cx="4083734" cy="612179"/>
            </a:xfrm>
          </p:grpSpPr>
          <p:cxnSp>
            <p:nvCxnSpPr>
              <p:cNvPr id="48" name="直接连接符 29"/>
              <p:cNvCxnSpPr>
                <a:cxnSpLocks noChangeShapeType="1"/>
              </p:cNvCxnSpPr>
              <p:nvPr/>
            </p:nvCxnSpPr>
            <p:spPr bwMode="auto">
              <a:xfrm rot="5400000">
                <a:off x="3652949" y="2780505"/>
                <a:ext cx="381000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直接连接符 30"/>
              <p:cNvCxnSpPr>
                <a:cxnSpLocks noChangeShapeType="1"/>
              </p:cNvCxnSpPr>
              <p:nvPr/>
            </p:nvCxnSpPr>
            <p:spPr bwMode="auto">
              <a:xfrm rot="5400000">
                <a:off x="7735096" y="2747847"/>
                <a:ext cx="381000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直接箭头连接符 32"/>
              <p:cNvCxnSpPr>
                <a:cxnSpLocks noChangeShapeType="1"/>
              </p:cNvCxnSpPr>
              <p:nvPr/>
            </p:nvCxnSpPr>
            <p:spPr bwMode="auto">
              <a:xfrm>
                <a:off x="6628800" y="2783112"/>
                <a:ext cx="1296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直接箭头连接符 33"/>
              <p:cNvCxnSpPr>
                <a:cxnSpLocks noChangeShapeType="1"/>
              </p:cNvCxnSpPr>
              <p:nvPr/>
            </p:nvCxnSpPr>
            <p:spPr bwMode="auto">
              <a:xfrm flipH="1">
                <a:off x="3857172" y="2772228"/>
                <a:ext cx="1332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34"/>
              <p:cNvSpPr txBox="1">
                <a:spLocks noChangeArrowheads="1"/>
              </p:cNvSpPr>
              <p:nvPr/>
            </p:nvSpPr>
            <p:spPr bwMode="auto">
              <a:xfrm>
                <a:off x="4981893" y="2466067"/>
                <a:ext cx="1905000" cy="612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700" b="1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200</a:t>
                </a:r>
                <a:endPara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1722488" y="4553989"/>
              <a:ext cx="871538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TextBox 50"/>
            <p:cNvSpPr txBox="1">
              <a:spLocks noChangeArrowheads="1"/>
            </p:cNvSpPr>
            <p:nvPr/>
          </p:nvSpPr>
          <p:spPr bwMode="auto">
            <a:xfrm>
              <a:off x="6870750" y="3587203"/>
              <a:ext cx="1447800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37" name="直接连接符 30"/>
            <p:cNvCxnSpPr>
              <a:cxnSpLocks noChangeShapeType="1"/>
            </p:cNvCxnSpPr>
            <p:nvPr/>
          </p:nvCxnSpPr>
          <p:spPr bwMode="auto">
            <a:xfrm rot="5400000">
              <a:off x="4295826" y="5725564"/>
              <a:ext cx="38100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30"/>
            <p:cNvCxnSpPr>
              <a:cxnSpLocks noChangeShapeType="1"/>
            </p:cNvCxnSpPr>
            <p:nvPr/>
          </p:nvCxnSpPr>
          <p:spPr bwMode="auto">
            <a:xfrm rot="5400000">
              <a:off x="6345288" y="5717627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箭头连接符 32"/>
            <p:cNvCxnSpPr>
              <a:cxnSpLocks noChangeShapeType="1"/>
            </p:cNvCxnSpPr>
            <p:nvPr/>
          </p:nvCxnSpPr>
          <p:spPr bwMode="auto">
            <a:xfrm>
              <a:off x="6000800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接箭头连接符 33"/>
            <p:cNvCxnSpPr>
              <a:cxnSpLocks noChangeShapeType="1"/>
            </p:cNvCxnSpPr>
            <p:nvPr/>
          </p:nvCxnSpPr>
          <p:spPr bwMode="auto">
            <a:xfrm flipH="1">
              <a:off x="4499025" y="574778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34"/>
            <p:cNvSpPr txBox="1">
              <a:spLocks noChangeArrowheads="1"/>
            </p:cNvSpPr>
            <p:nvPr/>
          </p:nvSpPr>
          <p:spPr bwMode="auto">
            <a:xfrm>
              <a:off x="5095925" y="5471565"/>
              <a:ext cx="998538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100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42" name="直接箭头连接符 32"/>
            <p:cNvCxnSpPr>
              <a:cxnSpLocks noChangeShapeType="1"/>
            </p:cNvCxnSpPr>
            <p:nvPr/>
          </p:nvCxnSpPr>
          <p:spPr bwMode="auto">
            <a:xfrm>
              <a:off x="8066138" y="574143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箭头连接符 33"/>
            <p:cNvCxnSpPr>
              <a:cxnSpLocks noChangeShapeType="1"/>
            </p:cNvCxnSpPr>
            <p:nvPr/>
          </p:nvCxnSpPr>
          <p:spPr bwMode="auto">
            <a:xfrm flipH="1">
              <a:off x="6570713" y="5741439"/>
              <a:ext cx="53975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7151738" y="5465214"/>
              <a:ext cx="998538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100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33118" y="3700917"/>
              <a:ext cx="1085182" cy="64623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010619" y="4645217"/>
              <a:ext cx="1085182" cy="64623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334541" y="4929667"/>
              <a:ext cx="1072989" cy="5974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005576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655" y="1543943"/>
            <a:ext cx="8248818" cy="27018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计算正方体露在外面的面积时，用一个面的面积乘露在外面的面的总个数。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数正方体露在外面的面的个数时，先观察摆放特点，再规律。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567796" y="979802"/>
            <a:ext cx="7990211" cy="15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个棱长为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50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的正方体纸箱放在前墙角，如下图，有几个面露在外面？露在外面的面积是多少平方厘米？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7248" y="2574487"/>
            <a:ext cx="3155588" cy="177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墙角的正方体露在外面的面积的计算方法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64550" y="1437624"/>
            <a:ext cx="85116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有几个面露在外面？露在外面的面积是多少平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方厘米？</a:t>
            </a:r>
          </a:p>
        </p:txBody>
      </p:sp>
      <p:pic>
        <p:nvPicPr>
          <p:cNvPr id="8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5268" y="2170513"/>
            <a:ext cx="3654183" cy="22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8"/>
          <p:cNvGrpSpPr/>
          <p:nvPr/>
        </p:nvGrpSpPr>
        <p:grpSpPr bwMode="auto">
          <a:xfrm>
            <a:off x="8200933" y="3352803"/>
            <a:ext cx="206265" cy="594122"/>
            <a:chOff x="5619674" y="3493028"/>
            <a:chExt cx="268404" cy="792000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5748318" y="3493028"/>
              <a:ext cx="0" cy="79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19674" y="3508900"/>
              <a:ext cx="2525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635556" y="4285028"/>
              <a:ext cx="2525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8231447" y="3503529"/>
            <a:ext cx="831161" cy="3319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 anchor="ctr">
            <a:spAutoFit/>
          </a:bodyPr>
          <a:lstStyle/>
          <a:p>
            <a:pPr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50cm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任意多边形 20"/>
          <p:cNvSpPr/>
          <p:nvPr/>
        </p:nvSpPr>
        <p:spPr>
          <a:xfrm>
            <a:off x="6257894" y="3367090"/>
            <a:ext cx="488201" cy="800100"/>
          </a:xfrm>
          <a:custGeom>
            <a:avLst/>
            <a:gdLst>
              <a:gd name="connsiteX0" fmla="*/ 628650 w 635000"/>
              <a:gd name="connsiteY0" fmla="*/ 279400 h 1066800"/>
              <a:gd name="connsiteX1" fmla="*/ 635000 w 635000"/>
              <a:gd name="connsiteY1" fmla="*/ 1066800 h 1066800"/>
              <a:gd name="connsiteX2" fmla="*/ 0 w 635000"/>
              <a:gd name="connsiteY2" fmla="*/ 774700 h 1066800"/>
              <a:gd name="connsiteX3" fmla="*/ 0 w 635000"/>
              <a:gd name="connsiteY3" fmla="*/ 0 h 1066800"/>
              <a:gd name="connsiteX4" fmla="*/ 628650 w 635000"/>
              <a:gd name="connsiteY4" fmla="*/ 279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66800">
                <a:moveTo>
                  <a:pt x="628650" y="279400"/>
                </a:moveTo>
                <a:cubicBezTo>
                  <a:pt x="630767" y="541867"/>
                  <a:pt x="632883" y="804333"/>
                  <a:pt x="635000" y="1066800"/>
                </a:cubicBezTo>
                <a:lnTo>
                  <a:pt x="0" y="774700"/>
                </a:lnTo>
                <a:lnTo>
                  <a:pt x="0" y="0"/>
                </a:lnTo>
                <a:lnTo>
                  <a:pt x="628650" y="27940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8" name="任意多边形 21"/>
          <p:cNvSpPr/>
          <p:nvPr/>
        </p:nvSpPr>
        <p:spPr>
          <a:xfrm>
            <a:off x="6262776" y="3148015"/>
            <a:ext cx="976401" cy="433388"/>
          </a:xfrm>
          <a:custGeom>
            <a:avLst/>
            <a:gdLst>
              <a:gd name="connsiteX0" fmla="*/ 622300 w 1270000"/>
              <a:gd name="connsiteY0" fmla="*/ 577850 h 577850"/>
              <a:gd name="connsiteX1" fmla="*/ 1270000 w 1270000"/>
              <a:gd name="connsiteY1" fmla="*/ 285750 h 577850"/>
              <a:gd name="connsiteX2" fmla="*/ 628650 w 1270000"/>
              <a:gd name="connsiteY2" fmla="*/ 0 h 577850"/>
              <a:gd name="connsiteX3" fmla="*/ 0 w 1270000"/>
              <a:gd name="connsiteY3" fmla="*/ 292100 h 577850"/>
              <a:gd name="connsiteX4" fmla="*/ 622300 w 1270000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577850">
                <a:moveTo>
                  <a:pt x="622300" y="577850"/>
                </a:moveTo>
                <a:lnTo>
                  <a:pt x="1270000" y="285750"/>
                </a:lnTo>
                <a:lnTo>
                  <a:pt x="628650" y="0"/>
                </a:lnTo>
                <a:lnTo>
                  <a:pt x="0" y="292100"/>
                </a:lnTo>
                <a:lnTo>
                  <a:pt x="622300" y="57785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9" name="任意多边形 23"/>
          <p:cNvSpPr/>
          <p:nvPr/>
        </p:nvSpPr>
        <p:spPr>
          <a:xfrm>
            <a:off x="6752198" y="3362327"/>
            <a:ext cx="493083" cy="804863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0" name="任意多边形 24"/>
          <p:cNvSpPr/>
          <p:nvPr/>
        </p:nvSpPr>
        <p:spPr>
          <a:xfrm>
            <a:off x="7244059" y="3369471"/>
            <a:ext cx="488201" cy="800100"/>
          </a:xfrm>
          <a:custGeom>
            <a:avLst/>
            <a:gdLst>
              <a:gd name="connsiteX0" fmla="*/ 628650 w 635000"/>
              <a:gd name="connsiteY0" fmla="*/ 279400 h 1066800"/>
              <a:gd name="connsiteX1" fmla="*/ 635000 w 635000"/>
              <a:gd name="connsiteY1" fmla="*/ 1066800 h 1066800"/>
              <a:gd name="connsiteX2" fmla="*/ 0 w 635000"/>
              <a:gd name="connsiteY2" fmla="*/ 774700 h 1066800"/>
              <a:gd name="connsiteX3" fmla="*/ 0 w 635000"/>
              <a:gd name="connsiteY3" fmla="*/ 0 h 1066800"/>
              <a:gd name="connsiteX4" fmla="*/ 628650 w 635000"/>
              <a:gd name="connsiteY4" fmla="*/ 279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66800">
                <a:moveTo>
                  <a:pt x="628650" y="279400"/>
                </a:moveTo>
                <a:cubicBezTo>
                  <a:pt x="630767" y="541867"/>
                  <a:pt x="632883" y="804333"/>
                  <a:pt x="635000" y="1066800"/>
                </a:cubicBezTo>
                <a:lnTo>
                  <a:pt x="0" y="774700"/>
                </a:lnTo>
                <a:lnTo>
                  <a:pt x="0" y="0"/>
                </a:lnTo>
                <a:lnTo>
                  <a:pt x="628650" y="27940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1" name="任意多边形 25"/>
          <p:cNvSpPr/>
          <p:nvPr/>
        </p:nvSpPr>
        <p:spPr>
          <a:xfrm>
            <a:off x="7248942" y="3150396"/>
            <a:ext cx="976401" cy="433388"/>
          </a:xfrm>
          <a:custGeom>
            <a:avLst/>
            <a:gdLst>
              <a:gd name="connsiteX0" fmla="*/ 622300 w 1270000"/>
              <a:gd name="connsiteY0" fmla="*/ 577850 h 577850"/>
              <a:gd name="connsiteX1" fmla="*/ 1270000 w 1270000"/>
              <a:gd name="connsiteY1" fmla="*/ 285750 h 577850"/>
              <a:gd name="connsiteX2" fmla="*/ 628650 w 1270000"/>
              <a:gd name="connsiteY2" fmla="*/ 0 h 577850"/>
              <a:gd name="connsiteX3" fmla="*/ 0 w 1270000"/>
              <a:gd name="connsiteY3" fmla="*/ 292100 h 577850"/>
              <a:gd name="connsiteX4" fmla="*/ 622300 w 1270000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577850">
                <a:moveTo>
                  <a:pt x="622300" y="577850"/>
                </a:moveTo>
                <a:lnTo>
                  <a:pt x="1270000" y="285750"/>
                </a:lnTo>
                <a:lnTo>
                  <a:pt x="628650" y="0"/>
                </a:lnTo>
                <a:lnTo>
                  <a:pt x="0" y="292100"/>
                </a:lnTo>
                <a:lnTo>
                  <a:pt x="622300" y="57785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2" name="任意多边形 26"/>
          <p:cNvSpPr/>
          <p:nvPr/>
        </p:nvSpPr>
        <p:spPr>
          <a:xfrm>
            <a:off x="7727378" y="3364708"/>
            <a:ext cx="493083" cy="804863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3" name="任意多边形 27"/>
          <p:cNvSpPr/>
          <p:nvPr/>
        </p:nvSpPr>
        <p:spPr>
          <a:xfrm>
            <a:off x="6757080" y="2552702"/>
            <a:ext cx="488201" cy="800100"/>
          </a:xfrm>
          <a:custGeom>
            <a:avLst/>
            <a:gdLst>
              <a:gd name="connsiteX0" fmla="*/ 628650 w 635000"/>
              <a:gd name="connsiteY0" fmla="*/ 279400 h 1066800"/>
              <a:gd name="connsiteX1" fmla="*/ 635000 w 635000"/>
              <a:gd name="connsiteY1" fmla="*/ 1066800 h 1066800"/>
              <a:gd name="connsiteX2" fmla="*/ 0 w 635000"/>
              <a:gd name="connsiteY2" fmla="*/ 774700 h 1066800"/>
              <a:gd name="connsiteX3" fmla="*/ 0 w 635000"/>
              <a:gd name="connsiteY3" fmla="*/ 0 h 1066800"/>
              <a:gd name="connsiteX4" fmla="*/ 628650 w 635000"/>
              <a:gd name="connsiteY4" fmla="*/ 279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66800">
                <a:moveTo>
                  <a:pt x="628650" y="279400"/>
                </a:moveTo>
                <a:cubicBezTo>
                  <a:pt x="630767" y="541867"/>
                  <a:pt x="632883" y="804333"/>
                  <a:pt x="635000" y="1066800"/>
                </a:cubicBezTo>
                <a:lnTo>
                  <a:pt x="0" y="774700"/>
                </a:lnTo>
                <a:lnTo>
                  <a:pt x="0" y="0"/>
                </a:lnTo>
                <a:lnTo>
                  <a:pt x="628650" y="27940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4" name="任意多边形 28"/>
          <p:cNvSpPr/>
          <p:nvPr/>
        </p:nvSpPr>
        <p:spPr>
          <a:xfrm>
            <a:off x="6761962" y="2333627"/>
            <a:ext cx="976401" cy="433388"/>
          </a:xfrm>
          <a:custGeom>
            <a:avLst/>
            <a:gdLst>
              <a:gd name="connsiteX0" fmla="*/ 622300 w 1270000"/>
              <a:gd name="connsiteY0" fmla="*/ 577850 h 577850"/>
              <a:gd name="connsiteX1" fmla="*/ 1270000 w 1270000"/>
              <a:gd name="connsiteY1" fmla="*/ 285750 h 577850"/>
              <a:gd name="connsiteX2" fmla="*/ 628650 w 1270000"/>
              <a:gd name="connsiteY2" fmla="*/ 0 h 577850"/>
              <a:gd name="connsiteX3" fmla="*/ 0 w 1270000"/>
              <a:gd name="connsiteY3" fmla="*/ 292100 h 577850"/>
              <a:gd name="connsiteX4" fmla="*/ 622300 w 1270000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577850">
                <a:moveTo>
                  <a:pt x="622300" y="577850"/>
                </a:moveTo>
                <a:lnTo>
                  <a:pt x="1270000" y="285750"/>
                </a:lnTo>
                <a:lnTo>
                  <a:pt x="628650" y="0"/>
                </a:lnTo>
                <a:lnTo>
                  <a:pt x="0" y="292100"/>
                </a:lnTo>
                <a:lnTo>
                  <a:pt x="622300" y="57785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5" name="任意多边形 29"/>
          <p:cNvSpPr/>
          <p:nvPr/>
        </p:nvSpPr>
        <p:spPr>
          <a:xfrm>
            <a:off x="7240398" y="2547940"/>
            <a:ext cx="493083" cy="804863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1345077" y="2905641"/>
            <a:ext cx="459065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50×50×9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22500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402" y="2459924"/>
            <a:ext cx="886084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448" y="2733768"/>
            <a:ext cx="887305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241" y="2590893"/>
            <a:ext cx="8873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6"/>
          <p:cNvGrpSpPr/>
          <p:nvPr/>
        </p:nvGrpSpPr>
        <p:grpSpPr bwMode="auto">
          <a:xfrm>
            <a:off x="1325906" y="1545636"/>
            <a:ext cx="3543117" cy="3024188"/>
            <a:chOff x="252285" y="1642448"/>
            <a:chExt cx="4607747" cy="403244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412514" y="1642448"/>
              <a:ext cx="0" cy="2843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412514" y="4487388"/>
              <a:ext cx="2447518" cy="1187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252285" y="4500088"/>
              <a:ext cx="2160229" cy="10446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402" y="3238593"/>
            <a:ext cx="886084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1762" y="3168458"/>
            <a:ext cx="887305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1762" y="2649345"/>
            <a:ext cx="8873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0542" y="2139758"/>
            <a:ext cx="887304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0542" y="1619455"/>
            <a:ext cx="887304" cy="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/>
          <p:nvPr/>
        </p:nvSpPr>
        <p:spPr bwMode="auto">
          <a:xfrm>
            <a:off x="198466" y="338127"/>
            <a:ext cx="8373262" cy="1315745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）把这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个纸箱换一种方式放在墙角处，可以怎样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摆，各有几个面露在外面？想一想，与同伴交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流。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545636"/>
            <a:ext cx="8181653" cy="214598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计算堆放在墙角的正方体露在外面的面积时，要先数出露在外面的面的总个数，再用一个面的面积乘露在外面的面的总个数。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8998" y="956323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露在外面的面的变化规律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03018" y="1518853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想一想，做一做，填一填。</a:t>
            </a:r>
          </a:p>
        </p:txBody>
      </p:sp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28998" y="2566991"/>
            <a:ext cx="4407288" cy="11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190330" y="2089744"/>
            <a:ext cx="4519229" cy="16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96716" y="951570"/>
            <a:ext cx="8082735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活动任务和要求：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按记录单上的摆法摆放小正方体；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观察并记录小正方体的个数和露在外面的面数；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试着找一找规律，然后把表填完整。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4850776" y="1275388"/>
            <a:ext cx="3819923" cy="1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9098" y="2911950"/>
          <a:ext cx="3573579" cy="1263015"/>
        </p:xfrm>
        <a:graphic>
          <a:graphicData uri="http://schemas.openxmlformats.org/drawingml/2006/table">
            <a:tbl>
              <a:tblPr/>
              <a:tblGrid>
                <a:gridCol w="143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小</a:t>
                      </a:r>
                      <a:r>
                        <a:rPr lang="zh-CN" sz="1700" b="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正方体个数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1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2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3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4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5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6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…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露在外面的面</a:t>
                      </a:r>
                      <a:r>
                        <a:rPr lang="en-US" alt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/</a:t>
                      </a:r>
                      <a:r>
                        <a:rPr lang="zh-CN" alt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个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752077" y="1687561"/>
            <a:ext cx="3819923" cy="95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794981" y="2897820"/>
          <a:ext cx="3819921" cy="1263015"/>
        </p:xfrm>
        <a:graphic>
          <a:graphicData uri="http://schemas.openxmlformats.org/drawingml/2006/table">
            <a:tbl>
              <a:tblPr/>
              <a:tblGrid>
                <a:gridCol w="143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小</a:t>
                      </a:r>
                      <a:r>
                        <a:rPr lang="zh-CN" sz="1700" b="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正方体个数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1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2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3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4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5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6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…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露在外面的面</a:t>
                      </a:r>
                      <a:r>
                        <a:rPr lang="en-US" altLang="zh-CN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/</a:t>
                      </a:r>
                      <a:r>
                        <a:rPr lang="zh-CN" altLang="en-US" sz="1700" b="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个</a:t>
                      </a: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52720" marR="5272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全屏显示(16:9)</PresentationFormat>
  <Paragraphs>120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2023-01-16T18:12:10Z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B95AB23D000C4B5FB848AA11B7EBF489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