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73" r:id="rId2"/>
    <p:sldId id="469" r:id="rId3"/>
    <p:sldId id="470" r:id="rId4"/>
    <p:sldId id="471" r:id="rId5"/>
    <p:sldId id="472" r:id="rId6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9986" autoAdjust="0"/>
    <p:restoredTop sz="94660" autoAdjust="0"/>
  </p:normalViewPr>
  <p:slideViewPr>
    <p:cSldViewPr snapToObjects="1">
      <p:cViewPr>
        <p:scale>
          <a:sx n="140" d="100"/>
          <a:sy n="140" d="100"/>
        </p:scale>
        <p:origin x="-804" y="-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16024" cy="21602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F725AEDA-E179-4278-998D-D9EC8DB06D5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2D19110-3058-443C-858D-DD888230A88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D2A48B96-639E-45A3-A0BA-2464DFDB1FA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19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BE80679-0A1B-484E-9C99-C00CA4F18A5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024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02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EDD45DD-E145-4E97-986D-36A36FEC378E}" type="slidenum">
              <a:rPr lang="zh-CN" altLang="en-US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229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22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A20D0AA-5FA3-4A97-ADA8-ED30D27E9259}" type="slidenum">
              <a:rPr lang="zh-CN" altLang="en-US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433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43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C30F3CA-6C4E-4033-BF78-2939BD834F47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638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63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E07CAFC-F524-4AC6-96B2-D4D92DAE2386}" type="slidenum">
              <a:rPr lang="zh-CN" altLang="en-US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6362E-526E-4B24-A6EC-1093A6ED11C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动作按钮: 后退或前一项 11">
            <a:hlinkClick r:id="" action="ppaction://hlinkshowjump?jump=previousslide"/>
          </p:cNvPr>
          <p:cNvSpPr/>
          <p:nvPr userDrawn="1"/>
        </p:nvSpPr>
        <p:spPr>
          <a:xfrm>
            <a:off x="8242697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3" name="动作按钮: 前进或下一项 12">
            <a:hlinkClick r:id="" action="ppaction://hlinkshowjump?jump=nextslide"/>
          </p:cNvPr>
          <p:cNvSpPr/>
          <p:nvPr userDrawn="1"/>
        </p:nvSpPr>
        <p:spPr>
          <a:xfrm>
            <a:off x="8515351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4" name="动作按钮: 结束 13">
            <a:hlinkClick r:id="" action="ppaction://hlinkshowjump?jump=endshow"/>
          </p:cNvPr>
          <p:cNvSpPr/>
          <p:nvPr userDrawn="1"/>
        </p:nvSpPr>
        <p:spPr>
          <a:xfrm>
            <a:off x="878086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5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5990C-CD0C-403E-83E4-918D557CE36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 userDrawn="1"/>
        </p:nvGrpSpPr>
        <p:grpSpPr bwMode="auto">
          <a:xfrm>
            <a:off x="573881" y="1369219"/>
            <a:ext cx="1333500" cy="1333500"/>
            <a:chOff x="990600" y="2044717"/>
            <a:chExt cx="2768566" cy="2768566"/>
          </a:xfrm>
        </p:grpSpPr>
        <p:sp>
          <p:nvSpPr>
            <p:cNvPr id="3" name="Diamond 5"/>
            <p:cNvSpPr>
              <a:spLocks noChangeArrowheads="1"/>
            </p:cNvSpPr>
            <p:nvPr/>
          </p:nvSpPr>
          <p:spPr bwMode="auto">
            <a:xfrm>
              <a:off x="990600" y="2044717"/>
              <a:ext cx="2768566" cy="2768566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grpSp>
          <p:nvGrpSpPr>
            <p:cNvPr id="4" name="Group 9"/>
            <p:cNvGrpSpPr/>
            <p:nvPr/>
          </p:nvGrpSpPr>
          <p:grpSpPr bwMode="auto">
            <a:xfrm>
              <a:off x="1429100" y="2771847"/>
              <a:ext cx="1800200" cy="992584"/>
              <a:chOff x="2345143" y="2365645"/>
              <a:chExt cx="1800200" cy="992584"/>
            </a:xfrm>
          </p:grpSpPr>
          <p:sp>
            <p:nvSpPr>
              <p:cNvPr id="5" name="TextBox 7"/>
              <p:cNvSpPr txBox="1"/>
              <p:nvPr/>
            </p:nvSpPr>
            <p:spPr>
              <a:xfrm>
                <a:off x="2344176" y="2365264"/>
                <a:ext cx="1802039" cy="677310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7500" lnSpcReduction="20000"/>
              </a:bodyPr>
              <a:lstStyle/>
              <a:p>
                <a:pPr algn="ctr" fontAlgn="auto"/>
                <a:r>
                  <a:rPr lang="zh-CN" altLang="en-US" sz="3300" noProof="1">
                    <a:solidFill>
                      <a:schemeClr val="bg1"/>
                    </a:solidFill>
                    <a:latin typeface="+mn-lt"/>
                    <a:ea typeface="+mn-ea"/>
                  </a:rPr>
                  <a:t>目录</a:t>
                </a:r>
                <a:endParaRPr lang="zh-CN" altLang="en-US" sz="3300" noProof="1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xtBox 8"/>
              <p:cNvSpPr txBox="1"/>
              <p:nvPr/>
            </p:nvSpPr>
            <p:spPr>
              <a:xfrm>
                <a:off x="2344176" y="3143924"/>
                <a:ext cx="1802039" cy="215058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0000" lnSpcReduction="20000"/>
              </a:bodyPr>
              <a:lstStyle/>
              <a:p>
                <a:pPr algn="ctr" fontAlgn="auto"/>
                <a:r>
                  <a:rPr lang="en-US" altLang="zh-CN" sz="1100" noProof="1">
                    <a:solidFill>
                      <a:schemeClr val="bg1"/>
                    </a:solidFill>
                    <a:latin typeface="+mn-lt"/>
                    <a:ea typeface="+mn-ea"/>
                  </a:rPr>
                  <a:t>CONTENTS</a:t>
                </a:r>
                <a:endParaRPr lang="en-US" altLang="zh-CN" sz="1100" noProof="1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7" name="动作按钮: 后退或前一项 6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8" name="动作按钮: 前进或下一项 7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9" name="动作按钮: 结束 8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grpSp>
        <p:nvGrpSpPr>
          <p:cNvPr id="10" name="Group 1"/>
          <p:cNvGrpSpPr/>
          <p:nvPr userDrawn="1"/>
        </p:nvGrpSpPr>
        <p:grpSpPr bwMode="auto">
          <a:xfrm>
            <a:off x="616744" y="946548"/>
            <a:ext cx="2226469" cy="2178844"/>
            <a:chOff x="-949635" y="0"/>
            <a:chExt cx="7009631" cy="6858000"/>
          </a:xfrm>
        </p:grpSpPr>
        <p:sp>
          <p:nvSpPr>
            <p:cNvPr id="11" name="Diamond 3"/>
            <p:cNvSpPr>
              <a:spLocks noChangeArrowheads="1"/>
            </p:cNvSpPr>
            <p:nvPr/>
          </p:nvSpPr>
          <p:spPr bwMode="auto">
            <a:xfrm>
              <a:off x="-949635" y="0"/>
              <a:ext cx="7009631" cy="6858000"/>
            </a:xfrm>
            <a:prstGeom prst="diamond">
              <a:avLst/>
            </a:prstGeom>
            <a:solidFill>
              <a:srgbClr val="D6DCE5">
                <a:alpha val="34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sp>
          <p:nvSpPr>
            <p:cNvPr id="12" name="Diamond 4"/>
            <p:cNvSpPr>
              <a:spLocks noChangeArrowheads="1"/>
            </p:cNvSpPr>
            <p:nvPr/>
          </p:nvSpPr>
          <p:spPr bwMode="auto">
            <a:xfrm>
              <a:off x="-176517" y="653134"/>
              <a:ext cx="5647878" cy="5525706"/>
            </a:xfrm>
            <a:prstGeom prst="diamond">
              <a:avLst/>
            </a:prstGeom>
            <a:solidFill>
              <a:srgbClr val="D6DC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</p:grpSp>
      <p:sp>
        <p:nvSpPr>
          <p:cNvPr id="1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B4ABA-9E60-4BF5-865F-2B60E3A0FB4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动作按钮: 后退或前一项 2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4" name="动作按钮: 前进或下一项 3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5" name="动作按钮: 结束 4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2347913" y="916782"/>
            <a:ext cx="0" cy="3480197"/>
          </a:xfrm>
          <a:prstGeom prst="line">
            <a:avLst/>
          </a:prstGeom>
          <a:ln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42"/>
          <p:cNvGrpSpPr/>
          <p:nvPr userDrawn="1"/>
        </p:nvGrpSpPr>
        <p:grpSpPr bwMode="auto">
          <a:xfrm>
            <a:off x="80963" y="1579960"/>
            <a:ext cx="2270522" cy="2178844"/>
            <a:chOff x="755951" y="2210607"/>
            <a:chExt cx="3026493" cy="2905010"/>
          </a:xfrm>
        </p:grpSpPr>
        <p:grpSp>
          <p:nvGrpSpPr>
            <p:cNvPr id="8" name="Group 1"/>
            <p:cNvGrpSpPr/>
            <p:nvPr/>
          </p:nvGrpSpPr>
          <p:grpSpPr bwMode="auto">
            <a:xfrm>
              <a:off x="813205" y="2210607"/>
              <a:ext cx="2969239" cy="2905010"/>
              <a:chOff x="-949635" y="0"/>
              <a:chExt cx="7009631" cy="6858000"/>
            </a:xfrm>
          </p:grpSpPr>
          <p:sp>
            <p:nvSpPr>
              <p:cNvPr id="14" name="Diamond 3"/>
              <p:cNvSpPr>
                <a:spLocks noChangeArrowheads="1"/>
              </p:cNvSpPr>
              <p:nvPr/>
            </p:nvSpPr>
            <p:spPr bwMode="auto">
              <a:xfrm>
                <a:off x="-949635" y="0"/>
                <a:ext cx="7009631" cy="6858000"/>
              </a:xfrm>
              <a:prstGeom prst="diamond">
                <a:avLst/>
              </a:prstGeom>
              <a:solidFill>
                <a:srgbClr val="D6DCE5">
                  <a:alpha val="34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sp>
            <p:nvSpPr>
              <p:cNvPr id="15" name="Diamond 4"/>
              <p:cNvSpPr>
                <a:spLocks noChangeArrowheads="1"/>
              </p:cNvSpPr>
              <p:nvPr/>
            </p:nvSpPr>
            <p:spPr bwMode="auto">
              <a:xfrm>
                <a:off x="-176517" y="653134"/>
                <a:ext cx="5647878" cy="5525706"/>
              </a:xfrm>
              <a:prstGeom prst="diamond">
                <a:avLst/>
              </a:prstGeom>
              <a:solidFill>
                <a:srgbClr val="D6DC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</p:grpSp>
        <p:grpSp>
          <p:nvGrpSpPr>
            <p:cNvPr id="9" name="Group 2"/>
            <p:cNvGrpSpPr/>
            <p:nvPr/>
          </p:nvGrpSpPr>
          <p:grpSpPr bwMode="auto">
            <a:xfrm>
              <a:off x="755951" y="2773741"/>
              <a:ext cx="1778742" cy="1778742"/>
              <a:chOff x="990600" y="2044717"/>
              <a:chExt cx="2768566" cy="2768566"/>
            </a:xfrm>
          </p:grpSpPr>
          <p:sp>
            <p:nvSpPr>
              <p:cNvPr id="10" name="Diamond 5"/>
              <p:cNvSpPr>
                <a:spLocks noChangeArrowheads="1"/>
              </p:cNvSpPr>
              <p:nvPr/>
            </p:nvSpPr>
            <p:spPr bwMode="auto">
              <a:xfrm>
                <a:off x="990600" y="2044717"/>
                <a:ext cx="2768566" cy="2768566"/>
              </a:xfrm>
              <a:prstGeom prst="diamond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508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grpSp>
            <p:nvGrpSpPr>
              <p:cNvPr id="11" name="Group 9"/>
              <p:cNvGrpSpPr/>
              <p:nvPr/>
            </p:nvGrpSpPr>
            <p:grpSpPr bwMode="auto">
              <a:xfrm>
                <a:off x="1429100" y="2771847"/>
                <a:ext cx="1800200" cy="992584"/>
                <a:chOff x="2345143" y="2365645"/>
                <a:chExt cx="1800200" cy="992584"/>
              </a:xfrm>
            </p:grpSpPr>
            <p:sp>
              <p:nvSpPr>
                <p:cNvPr id="12" name="TextBox 7"/>
                <p:cNvSpPr txBox="1"/>
                <p:nvPr/>
              </p:nvSpPr>
              <p:spPr>
                <a:xfrm>
                  <a:off x="2346338" y="2365564"/>
                  <a:ext cx="1798300" cy="677001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7500" lnSpcReduction="20000"/>
                </a:bodyPr>
                <a:lstStyle/>
                <a:p>
                  <a:pPr algn="ctr" fontAlgn="auto"/>
                  <a:r>
                    <a:rPr lang="zh-CN" altLang="en-US" sz="33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目录</a:t>
                  </a:r>
                  <a:endParaRPr lang="zh-CN" altLang="en-US" sz="3300" noProof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" name="TextBox 8"/>
                <p:cNvSpPr txBox="1"/>
                <p:nvPr/>
              </p:nvSpPr>
              <p:spPr>
                <a:xfrm>
                  <a:off x="2346338" y="3143869"/>
                  <a:ext cx="1798300" cy="214959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0000" lnSpcReduction="20000"/>
                </a:bodyPr>
                <a:lstStyle/>
                <a:p>
                  <a:pPr algn="ctr" fontAlgn="auto"/>
                  <a:r>
                    <a:rPr lang="en-US" altLang="zh-CN" sz="11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CONTENTS</a:t>
                  </a:r>
                  <a:endParaRPr lang="en-US" altLang="zh-CN" sz="1100" noProof="1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1167" y="60343"/>
            <a:ext cx="8929483" cy="483125"/>
          </a:xfrm>
        </p:spPr>
        <p:txBody>
          <a:bodyPr/>
          <a:lstStyle>
            <a:lvl1pPr algn="ctr">
              <a:defRPr/>
            </a:lvl1pPr>
          </a:lstStyle>
          <a:p>
            <a:endParaRPr lang="zh-CN" altLang="en-US" noProof="1"/>
          </a:p>
        </p:txBody>
      </p:sp>
      <p:sp>
        <p:nvSpPr>
          <p:cNvPr id="16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366713" y="4823223"/>
            <a:ext cx="279797" cy="273844"/>
          </a:xfrm>
        </p:spPr>
        <p:txBody>
          <a:bodyPr/>
          <a:lstStyle>
            <a:lvl1pPr>
              <a:defRPr/>
            </a:lvl1pPr>
          </a:lstStyle>
          <a:p>
            <a:fld id="{EBDDF22E-A52B-4595-BB0E-966B77F76257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7" name="日期占位符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8" name="页脚占位符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动作按钮: 结束 9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81155" y="401129"/>
            <a:ext cx="8775808" cy="4433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主文档内容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9C19E-D799-4E70-8E39-9123A573104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4141" y="4404123"/>
            <a:ext cx="7653338" cy="50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 userDrawn="1"/>
        </p:nvSpPr>
        <p:spPr>
          <a:xfrm>
            <a:off x="0" y="1866901"/>
            <a:ext cx="9144000" cy="62269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spc="225" noProof="1">
                <a:solidFill>
                  <a:srgbClr val="778495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微软雅黑" panose="020B0503020204020204" pitchFamily="34" charset="-122"/>
              </a:rPr>
              <a:t>本节内容结束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E7E8D-4703-4D80-B817-F63CB3C232E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fontAlgn="auto">
              <a:defRPr sz="9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fontAlgn="auto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645CF41E-B148-4DDB-BDF8-5ACF6999B2FF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031" name="文本框 7"/>
          <p:cNvSpPr txBox="1">
            <a:spLocks noChangeArrowheads="1"/>
          </p:cNvSpPr>
          <p:nvPr userDrawn="1"/>
        </p:nvSpPr>
        <p:spPr bwMode="auto">
          <a:xfrm>
            <a:off x="325041" y="4875610"/>
            <a:ext cx="320278" cy="23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fld id="{BF125984-10FB-49CD-A668-E70D1E51E70E}" type="slidenum">
              <a:rPr lang="zh-CN" altLang="en-US" sz="1100">
                <a:latin typeface="Times New Roman" panose="02020603050405020304" pitchFamily="18" charset="0"/>
              </a:rPr>
              <a:t>‹#›</a:t>
            </a:fld>
            <a:endParaRPr lang="zh-CN" altLang="en-US" sz="1100">
              <a:latin typeface="Times New Roman" panose="02020603050405020304" pitchFamily="18" charset="0"/>
            </a:endParaRPr>
          </a:p>
        </p:txBody>
      </p:sp>
      <p:sp>
        <p:nvSpPr>
          <p:cNvPr id="9" name="矩形 8">
            <a:hlinkClick r:id="" action="ppaction://hlinkshowjump?jump=previousslide"/>
          </p:cNvPr>
          <p:cNvSpPr/>
          <p:nvPr userDrawn="1"/>
        </p:nvSpPr>
        <p:spPr>
          <a:xfrm>
            <a:off x="0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0" name="矩形 9">
            <a:hlinkClick r:id="" action="ppaction://hlinkshowjump?jump=nextslide"/>
          </p:cNvPr>
          <p:cNvSpPr/>
          <p:nvPr userDrawn="1"/>
        </p:nvSpPr>
        <p:spPr>
          <a:xfrm>
            <a:off x="626269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YR3-48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0304" y="671513"/>
            <a:ext cx="2082403" cy="2440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3171778" y="1491630"/>
            <a:ext cx="5006050" cy="72090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3200" b="1" kern="100" dirty="0">
                <a:latin typeface="+mn-lt"/>
                <a:ea typeface="+mn-ea"/>
                <a:cs typeface="+mn-ea"/>
                <a:sym typeface="+mn-lt"/>
              </a:rPr>
              <a:t>Unit </a:t>
            </a:r>
            <a:r>
              <a:rPr lang="en-US" altLang="zh-CN" sz="3200" b="1" kern="100" dirty="0" smtClean="0"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en-US" altLang="zh-CN" sz="3200" kern="100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3200" kern="100" dirty="0" smtClean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3200" b="1" dirty="0" smtClean="0">
                <a:latin typeface="+mn-lt"/>
                <a:ea typeface="+mn-ea"/>
                <a:cs typeface="+mn-ea"/>
                <a:sym typeface="+mn-lt"/>
              </a:rPr>
              <a:t>Diverse </a:t>
            </a:r>
            <a:r>
              <a:rPr lang="en-US" altLang="zh-CN" sz="3200" b="1" dirty="0">
                <a:latin typeface="+mn-lt"/>
                <a:ea typeface="+mn-ea"/>
                <a:cs typeface="+mn-ea"/>
                <a:sym typeface="+mn-lt"/>
              </a:rPr>
              <a:t>Cultures</a:t>
            </a:r>
            <a:endParaRPr lang="zh-CN" altLang="zh-CN" sz="32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0153" y="4299942"/>
            <a:ext cx="9088351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394132" y="3112294"/>
            <a:ext cx="8428435" cy="621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73000"/>
              </a:lnSpc>
              <a:spcBef>
                <a:spcPts val="975"/>
              </a:spcBef>
              <a:spcAft>
                <a:spcPts val="975"/>
              </a:spcAft>
            </a:pP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Section Ⅷ</a:t>
            </a:r>
            <a:r>
              <a:rPr lang="zh-CN" altLang="zh-CN" sz="2400" b="1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Assessing Your Progress</a:t>
            </a:r>
            <a:endParaRPr lang="zh-CN" altLang="zh-CN" sz="2400" b="1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矩形 11"/>
          <p:cNvSpPr>
            <a:spLocks noChangeArrowheads="1"/>
          </p:cNvSpPr>
          <p:nvPr/>
        </p:nvSpPr>
        <p:spPr bwMode="auto">
          <a:xfrm>
            <a:off x="251222" y="589769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Ⅰ.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单词拼写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96" name="矩形 11"/>
          <p:cNvSpPr>
            <a:spLocks noChangeArrowheads="1"/>
          </p:cNvSpPr>
          <p:nvPr/>
        </p:nvSpPr>
        <p:spPr bwMode="auto">
          <a:xfrm>
            <a:off x="320083" y="1059582"/>
            <a:ext cx="8428435" cy="380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1.The company was in deep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财政的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difficulties.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2.At school we had to learn a lot of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诗歌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by heart.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3.A woman in blue  </a:t>
            </a:r>
            <a:r>
              <a:rPr lang="en-US" altLang="zh-CN" kern="100" dirty="0" smtClean="0">
                <a:latin typeface="+mn-lt"/>
                <a:ea typeface="+mn-ea"/>
                <a:cs typeface="+mn-ea"/>
                <a:sym typeface="+mn-lt"/>
              </a:rPr>
              <a:t>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牛仔裤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walked into the store.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4.My hands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靴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and trousers were covered with mud.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5.Some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蘑菇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are good to eat; some are poisonous.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6.The explosion of the chemical plant has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毒死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many local residents.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7.I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折叠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the letter and then put it into the envelope.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8.He has been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格外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understanding and kind.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239496" y="1111970"/>
            <a:ext cx="105862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financial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411066" y="1487709"/>
            <a:ext cx="87145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poetry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72746" y="1933502"/>
            <a:ext cx="70916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jeans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986958" y="2345458"/>
            <a:ext cx="77489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boots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261310" y="2776463"/>
            <a:ext cx="145129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mushrooms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571258" y="3135434"/>
            <a:ext cx="117083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poisoned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38018" y="3929957"/>
            <a:ext cx="85343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folded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194918" y="4324788"/>
            <a:ext cx="75565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super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11"/>
          <p:cNvSpPr>
            <a:spLocks noChangeArrowheads="1"/>
          </p:cNvSpPr>
          <p:nvPr/>
        </p:nvSpPr>
        <p:spPr bwMode="auto">
          <a:xfrm>
            <a:off x="251222" y="519113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Ⅱ.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单句语法填空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219" name="矩形 11"/>
          <p:cNvSpPr>
            <a:spLocks noChangeArrowheads="1"/>
          </p:cNvSpPr>
          <p:nvPr/>
        </p:nvSpPr>
        <p:spPr bwMode="auto">
          <a:xfrm>
            <a:off x="305991" y="951310"/>
            <a:ext cx="8428434" cy="380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1.This medicine is  ____________(poison) if taken in large quantities.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2.The  ____________(collect) is housed in a fine building.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3.Television attracts a large  ____________(percent) of the people.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4.Children must learn to write  ____________(neat).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5.The exhibition is designed to reflect the  ____________(diverse) of the nation and its regions.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6.I have to avoid food  ____________(contain) too much fat.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7.Major changes will have to be brought  ____________ in British industry.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8.Apart  ____________ the hair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 looked extraordinarily unchanged.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08623" y="962026"/>
            <a:ext cx="128945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poisonous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13247" y="1418035"/>
            <a:ext cx="120770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collection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168254" y="1793082"/>
            <a:ext cx="138557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percentage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36156" y="2237185"/>
            <a:ext cx="81015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neatly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652120" y="2583434"/>
            <a:ext cx="106522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diversity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627710" y="3459957"/>
            <a:ext cx="131350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containing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037582" y="3806206"/>
            <a:ext cx="79092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about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439466" y="4287442"/>
            <a:ext cx="66742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from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1"/>
          <p:cNvSpPr>
            <a:spLocks noChangeArrowheads="1"/>
          </p:cNvSpPr>
          <p:nvPr/>
        </p:nvSpPr>
        <p:spPr bwMode="auto">
          <a:xfrm>
            <a:off x="334566" y="681038"/>
            <a:ext cx="8261747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Ⅲ.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用省略结构补全句子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243" name="矩形 11"/>
          <p:cNvSpPr>
            <a:spLocks noChangeArrowheads="1"/>
          </p:cNvSpPr>
          <p:nvPr/>
        </p:nvSpPr>
        <p:spPr bwMode="auto">
          <a:xfrm>
            <a:off x="326232" y="1113235"/>
            <a:ext cx="8428435" cy="2928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1.Some of you may have finished Unit 1.______________(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如果是这样的话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you can go on to Unit 2.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2.—My mother is preparing my favorite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dishes.Go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with me and have a taste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okay?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—________________(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我愿意去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).And I’ll be glad to meet your parents.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3.—Have you finished your first paper?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—________________(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还没有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).Just half of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it.How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about you?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787504" y="1168004"/>
            <a:ext cx="60978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If so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99592" y="2743217"/>
            <a:ext cx="139499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I’d love 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73316" y="3564509"/>
            <a:ext cx="96763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Not yet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11"/>
          <p:cNvSpPr>
            <a:spLocks noChangeArrowheads="1"/>
          </p:cNvSpPr>
          <p:nvPr/>
        </p:nvSpPr>
        <p:spPr bwMode="auto">
          <a:xfrm>
            <a:off x="375047" y="963217"/>
            <a:ext cx="8180784" cy="2513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4.—Have you got any particular plans for the coming holiday?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—Yes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如果可能的话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I’m going to visit some homes for the old in the city.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5.—Would you like to join us in the game?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—________________(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恐怕不行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for I have something important to attend to.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643063" y="1383507"/>
            <a:ext cx="125899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if possible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07268" y="2668192"/>
            <a:ext cx="180081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I’m afraid not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d131xqo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305</Words>
  <Application>Microsoft Office PowerPoint</Application>
  <PresentationFormat>全屏显示(16:9)</PresentationFormat>
  <Paragraphs>56</Paragraphs>
  <Slides>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华文中宋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2018-01-02T04:06:00Z</dcterms:created>
  <dcterms:modified xsi:type="dcterms:W3CDTF">2023-01-16T18:12:25Z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B381D14198A84B8299B19B179B854394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