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9" r:id="rId2"/>
    <p:sldId id="425" r:id="rId3"/>
    <p:sldId id="260" r:id="rId4"/>
    <p:sldId id="262" r:id="rId5"/>
    <p:sldId id="426" r:id="rId6"/>
    <p:sldId id="264" r:id="rId7"/>
    <p:sldId id="304" r:id="rId8"/>
    <p:sldId id="410" r:id="rId9"/>
    <p:sldId id="427" r:id="rId10"/>
    <p:sldId id="306" r:id="rId11"/>
    <p:sldId id="265" r:id="rId12"/>
    <p:sldId id="308" r:id="rId13"/>
    <p:sldId id="372" r:id="rId14"/>
    <p:sldId id="428" r:id="rId15"/>
    <p:sldId id="429" r:id="rId16"/>
    <p:sldId id="375" r:id="rId17"/>
    <p:sldId id="415" r:id="rId18"/>
    <p:sldId id="416" r:id="rId19"/>
    <p:sldId id="418" r:id="rId20"/>
    <p:sldId id="270" r:id="rId21"/>
    <p:sldId id="430" r:id="rId22"/>
    <p:sldId id="431" r:id="rId23"/>
    <p:sldId id="393" r:id="rId24"/>
    <p:sldId id="432" r:id="rId25"/>
    <p:sldId id="323" r:id="rId26"/>
    <p:sldId id="419" r:id="rId27"/>
    <p:sldId id="433" r:id="rId28"/>
    <p:sldId id="273" r:id="rId29"/>
    <p:sldId id="271" r:id="rId30"/>
    <p:sldId id="359" r:id="rId31"/>
    <p:sldId id="398" r:id="rId32"/>
    <p:sldId id="423" r:id="rId33"/>
    <p:sldId id="434" r:id="rId34"/>
    <p:sldId id="435" r:id="rId35"/>
    <p:sldId id="436" r:id="rId36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3" autoAdjust="0"/>
    <p:restoredTop sz="94660"/>
  </p:normalViewPr>
  <p:slideViewPr>
    <p:cSldViewPr snapToGrid="0">
      <p:cViewPr>
        <p:scale>
          <a:sx n="100" d="100"/>
          <a:sy n="100" d="100"/>
        </p:scale>
        <p:origin x="-37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E00EC-C979-4E50-B474-F9A59584106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A89DB-A083-40F8-9548-3555A4A79B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019830"/>
            <a:ext cx="9144000" cy="1212383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5500" b="1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5500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文本框 5"/>
          <p:cNvSpPr txBox="1"/>
          <p:nvPr/>
        </p:nvSpPr>
        <p:spPr>
          <a:xfrm>
            <a:off x="693995" y="1"/>
            <a:ext cx="6251927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Unit 10   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Get Ready for the Future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24754" y="522167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6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23669" y="1074340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292554" y="2378530"/>
            <a:ext cx="8327572" cy="65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  </a:t>
            </a:r>
            <a:r>
              <a:rPr lang="en-US" altLang="en-US" sz="2800" b="1" dirty="0" smtClean="0"/>
              <a:t>weekday n. </a:t>
            </a:r>
            <a:r>
              <a:rPr lang="zh-CN" altLang="en-US" sz="2800" b="1" dirty="0" smtClean="0"/>
              <a:t>工作日</a:t>
            </a:r>
            <a:r>
              <a:rPr lang="en-US" altLang="en-US" sz="2800" b="1" dirty="0" smtClean="0"/>
              <a:t>(</a:t>
            </a:r>
            <a:r>
              <a:rPr lang="zh-CN" altLang="en-US" sz="2800" b="1" dirty="0" smtClean="0"/>
              <a:t>星期一至星期五的任何一天</a:t>
            </a:r>
            <a:r>
              <a:rPr lang="en-US" altLang="en-US" sz="2800" b="1" dirty="0" smtClean="0"/>
              <a:t>)</a:t>
            </a:r>
            <a:endParaRPr lang="zh-CN" altLang="en-US" sz="28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22489" y="3095175"/>
            <a:ext cx="8573861" cy="3346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/>
              <a:t>Besides my schoolwork every </a:t>
            </a:r>
            <a:r>
              <a:rPr lang="en-US" altLang="zh-CN" sz="2400" b="1" i="1" dirty="0" smtClean="0"/>
              <a:t>weekday</a:t>
            </a:r>
            <a:r>
              <a:rPr lang="en-US" altLang="zh-CN" sz="2400" b="1" dirty="0" smtClean="0"/>
              <a:t>, I go to a chess club twice a week.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除了每个工作日的学校作业之外，我每周还去两次国际象棋俱乐部。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Don't you go to the office on </a:t>
            </a:r>
            <a:r>
              <a:rPr lang="en-US" altLang="zh-CN" sz="2400" b="1" i="1" dirty="0" smtClean="0"/>
              <a:t>weekdays</a:t>
            </a:r>
            <a:r>
              <a:rPr lang="en-US" altLang="zh-CN" sz="2400" b="1" dirty="0" smtClean="0"/>
              <a:t>?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难道你工作日不去办公室吗？</a:t>
            </a:r>
            <a:endParaRPr lang="zh-CN" altLang="zh-CN" sz="2400" b="1" dirty="0"/>
          </a:p>
        </p:txBody>
      </p:sp>
      <p:sp>
        <p:nvSpPr>
          <p:cNvPr id="13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6902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77387" y="1702545"/>
            <a:ext cx="8333238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]</a:t>
            </a:r>
            <a:r>
              <a:rPr kumimoji="0" lang="zh-CN" altLang="en-US" sz="2400" b="1" i="0" u="none" strike="noStrike" cap="none" normalizeH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    </a:t>
            </a:r>
            <a:r>
              <a:rPr lang="en-US" altLang="en-US" sz="2400" b="1" dirty="0" smtClean="0"/>
              <a:t>weekday</a:t>
            </a:r>
            <a:r>
              <a:rPr lang="zh-CN" altLang="en-US" sz="2400" b="1" dirty="0" smtClean="0"/>
              <a:t>指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工作日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，在</a:t>
            </a:r>
            <a:r>
              <a:rPr lang="en-US" altLang="en-US" sz="2400" b="1" dirty="0" smtClean="0"/>
              <a:t>5</a:t>
            </a:r>
            <a:r>
              <a:rPr lang="zh-CN" altLang="en-US" sz="2400" b="1" dirty="0" smtClean="0"/>
              <a:t>天工作制的国家，指星期一至星期五；在</a:t>
            </a:r>
            <a:r>
              <a:rPr lang="en-US" altLang="en-US" sz="2400" b="1" dirty="0" smtClean="0"/>
              <a:t>6</a:t>
            </a:r>
            <a:r>
              <a:rPr lang="zh-CN" altLang="en-US" sz="2400" b="1" dirty="0" smtClean="0"/>
              <a:t>天工作制的国家，指星期一至星期六。与</a:t>
            </a:r>
            <a:r>
              <a:rPr lang="en-US" altLang="en-US" sz="2400" b="1" dirty="0" smtClean="0"/>
              <a:t>weekend(</a:t>
            </a:r>
            <a:r>
              <a:rPr lang="zh-CN" altLang="en-US" sz="2400" b="1" dirty="0" smtClean="0"/>
              <a:t>周末</a:t>
            </a:r>
            <a:r>
              <a:rPr lang="en-US" altLang="en-US" sz="2400" b="1" dirty="0" smtClean="0"/>
              <a:t>)</a:t>
            </a:r>
            <a:r>
              <a:rPr lang="zh-CN" altLang="en-US" sz="2400" b="1" dirty="0" smtClean="0"/>
              <a:t>相对，为可数名词。</a:t>
            </a:r>
            <a:endParaRPr lang="en-US" altLang="zh-CN" sz="2400" b="1" dirty="0" smtClean="0"/>
          </a:p>
        </p:txBody>
      </p:sp>
      <p:sp>
        <p:nvSpPr>
          <p:cNvPr id="9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2342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19381" y="1397534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3061" y="2457158"/>
            <a:ext cx="8425961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1</a:t>
            </a:r>
            <a:r>
              <a:rPr lang="zh-CN" altLang="en-US" sz="2400" b="1" dirty="0" smtClean="0"/>
              <a:t>．这家图书馆星期一至星期五开放。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The library is open ________ ________</a:t>
            </a:r>
            <a:r>
              <a:rPr lang="zh-CN" altLang="en-US" sz="2400" b="1" dirty="0" smtClean="0"/>
              <a:t>．</a:t>
            </a:r>
          </a:p>
        </p:txBody>
      </p:sp>
      <p:sp>
        <p:nvSpPr>
          <p:cNvPr id="9" name="矩形 8"/>
          <p:cNvSpPr/>
          <p:nvPr/>
        </p:nvSpPr>
        <p:spPr>
          <a:xfrm>
            <a:off x="3690744" y="3143287"/>
            <a:ext cx="26228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on           weekdays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76631" y="2335225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6854" y="943430"/>
            <a:ext cx="8327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  </a:t>
            </a:r>
            <a:r>
              <a:rPr lang="en-US" altLang="zh-CN" sz="3200" b="1" dirty="0" smtClean="0"/>
              <a:t>  </a:t>
            </a:r>
            <a:r>
              <a:rPr lang="en-US" altLang="en-US" sz="3200" b="1" dirty="0" smtClean="0"/>
              <a:t> asleep adj.</a:t>
            </a:r>
            <a:r>
              <a:rPr lang="zh-CN" altLang="en-US" sz="3200" b="1" dirty="0" smtClean="0"/>
              <a:t>睡着的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1100" y="1698726"/>
            <a:ext cx="8186057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/>
              <a:t>Yesterday, I fell </a:t>
            </a:r>
            <a:r>
              <a:rPr lang="en-US" altLang="zh-CN" sz="2400" b="1" i="1" dirty="0" smtClean="0"/>
              <a:t>asleep</a:t>
            </a:r>
            <a:r>
              <a:rPr lang="en-US" altLang="zh-CN" sz="2400" b="1" dirty="0" smtClean="0"/>
              <a:t> during class.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昨天，我在课堂上睡着了。</a:t>
            </a:r>
            <a:endParaRPr lang="zh-CN" altLang="zh-CN" sz="2400" b="1" dirty="0" smtClean="0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502647" y="3284845"/>
            <a:ext cx="8333238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asleep </a:t>
            </a:r>
            <a:r>
              <a:rPr lang="zh-CN" altLang="en-US" sz="2400" b="1" dirty="0" smtClean="0"/>
              <a:t>是</a:t>
            </a:r>
            <a:r>
              <a:rPr lang="en-US" altLang="en-US" sz="2400" b="1" dirty="0" smtClean="0"/>
              <a:t>________</a:t>
            </a:r>
            <a:r>
              <a:rPr lang="zh-CN" altLang="en-US" sz="2400" b="1" dirty="0" smtClean="0"/>
              <a:t>词，意为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睡着的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 指已经进入了睡眠的状态。通常用作</a:t>
            </a:r>
            <a:r>
              <a:rPr lang="en-US" altLang="en-US" sz="2400" b="1" dirty="0" smtClean="0"/>
              <a:t>________</a:t>
            </a:r>
            <a:r>
              <a:rPr lang="zh-CN" altLang="en-US" sz="2400" b="1" dirty="0" smtClean="0"/>
              <a:t>语。</a:t>
            </a:r>
            <a:endParaRPr lang="en-US" altLang="zh-CN" sz="2400" b="1" dirty="0" smtClean="0"/>
          </a:p>
        </p:txBody>
      </p:sp>
      <p:sp>
        <p:nvSpPr>
          <p:cNvPr id="10" name="矩形 9"/>
          <p:cNvSpPr/>
          <p:nvPr/>
        </p:nvSpPr>
        <p:spPr>
          <a:xfrm>
            <a:off x="4080082" y="3845189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表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715749" y="3282986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形容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00050" y="1189566"/>
          <a:ext cx="8372475" cy="4543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57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01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sleep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作动词，意为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睡觉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，强调动作。作名词，意为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睡眠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sleepy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作形容词，意为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瞌睡的；困乏的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，表状态。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63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asleep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作形容词，意为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睡着的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，表状态。短语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fall asleep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相当于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go to sleep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，不和时间段连用；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be asleep 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可以和时间段连用。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625" y="1555073"/>
            <a:ext cx="8305800" cy="44525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They were sleeping when the earthquake happened.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地震发生时他们在睡觉。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 seems that he hasn't got enough sleep.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他好像没有得到充足的睡眠。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Please go to bed if you feel sleepy.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如果你困了就请上床睡觉。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 lay on the bed and soon fell asleep.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他躺在床上很快睡着了。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</a:p>
        </p:txBody>
      </p:sp>
      <p:sp>
        <p:nvSpPr>
          <p:cNvPr id="3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9320" y="1257834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9301" y="2031391"/>
            <a:ext cx="7899888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(1)—How was Jack last night?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 —He was so ________ that he fell ________ quickly.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 A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sleepy; sleep</a:t>
            </a:r>
            <a:r>
              <a:rPr lang="zh-CN" altLang="en-US" sz="2400" b="1" dirty="0" smtClean="0"/>
              <a:t>              </a:t>
            </a:r>
            <a:r>
              <a:rPr lang="en-US" altLang="zh-CN" sz="2400" b="1" dirty="0" smtClean="0"/>
              <a:t>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sleep; asleep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 C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sleepy; asleep</a:t>
            </a:r>
            <a:r>
              <a:rPr lang="zh-CN" altLang="en-US" sz="2400" b="1" dirty="0" smtClean="0"/>
              <a:t>           </a:t>
            </a:r>
            <a:r>
              <a:rPr lang="en-US" altLang="zh-CN" sz="2400" b="1" dirty="0" smtClean="0"/>
              <a:t>D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asleep; sleep</a:t>
            </a:r>
            <a:endParaRPr lang="zh-CN" altLang="en-US" sz="2400" b="1" dirty="0" smtClean="0"/>
          </a:p>
        </p:txBody>
      </p:sp>
      <p:sp>
        <p:nvSpPr>
          <p:cNvPr id="12" name="矩形 11"/>
          <p:cNvSpPr/>
          <p:nvPr/>
        </p:nvSpPr>
        <p:spPr>
          <a:xfrm>
            <a:off x="3236195" y="2688847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783" y="4728308"/>
            <a:ext cx="8228867" cy="957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】</a:t>
            </a:r>
            <a:r>
              <a:rPr lang="en-US" altLang="en-US" sz="2000" b="1" dirty="0" smtClean="0">
                <a:ea typeface="仿宋" panose="02010609060101010101" charset="-122"/>
              </a:rPr>
              <a:t>sleepy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瞌睡的；困乏的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；</a:t>
            </a:r>
            <a:r>
              <a:rPr lang="en-US" altLang="en-US" sz="2000" b="1" dirty="0" smtClean="0">
                <a:ea typeface="仿宋" panose="02010609060101010101" charset="-122"/>
              </a:rPr>
              <a:t>asleep 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睡着的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，表状态，常构成短语</a:t>
            </a:r>
            <a:r>
              <a:rPr lang="en-US" altLang="en-US" sz="2000" b="1" dirty="0" smtClean="0">
                <a:ea typeface="仿宋" panose="02010609060101010101" charset="-122"/>
              </a:rPr>
              <a:t>fall asleep</a:t>
            </a:r>
            <a:r>
              <a:rPr lang="zh-CN" altLang="en-US" sz="2000" b="1" dirty="0" smtClean="0">
                <a:ea typeface="仿宋" panose="02010609060101010101" charset="-122"/>
              </a:rPr>
              <a:t>。</a:t>
            </a:r>
          </a:p>
        </p:txBody>
      </p:sp>
      <p:sp>
        <p:nvSpPr>
          <p:cNvPr id="11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2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2288" y="1641633"/>
            <a:ext cx="8055729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(2)2018·</a:t>
            </a:r>
            <a:r>
              <a:rPr lang="zh-CN" altLang="en-US" sz="2400" b="1" dirty="0" smtClean="0"/>
              <a:t>临沂    </a:t>
            </a:r>
            <a:r>
              <a:rPr lang="en-US" altLang="zh-CN" sz="2400" b="1" dirty="0" smtClean="0"/>
              <a:t>Jimmy could not sleep at first. He finally fell    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________(sleep) when the rainstorm stopped at midnight.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(3)2018·</a:t>
            </a:r>
            <a:r>
              <a:rPr lang="zh-CN" altLang="en-US" sz="2400" b="1" dirty="0" smtClean="0"/>
              <a:t>武威   </a:t>
            </a:r>
            <a:r>
              <a:rPr lang="en-US" altLang="zh-CN" sz="2400" b="1" dirty="0" smtClean="0"/>
              <a:t>Please be quiet. The children ___________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(sleep)</a:t>
            </a:r>
            <a:r>
              <a:rPr lang="zh-CN" altLang="en-US" sz="2400" b="1" dirty="0" smtClean="0"/>
              <a:t>．</a:t>
            </a:r>
          </a:p>
        </p:txBody>
      </p:sp>
      <p:sp>
        <p:nvSpPr>
          <p:cNvPr id="7" name="矩形 6"/>
          <p:cNvSpPr/>
          <p:nvPr/>
        </p:nvSpPr>
        <p:spPr>
          <a:xfrm>
            <a:off x="1072280" y="2254839"/>
            <a:ext cx="987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asleep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424855" y="2762425"/>
            <a:ext cx="17420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are sleeping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95899" y="2295469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7582" y="1107426"/>
            <a:ext cx="8327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smtClean="0"/>
              <a:t>  </a:t>
            </a:r>
            <a:r>
              <a:rPr lang="en-US" altLang="en-US" sz="3200" b="1" dirty="0" smtClean="0"/>
              <a:t>itself </a:t>
            </a:r>
            <a:r>
              <a:rPr lang="en-US" altLang="en-US" sz="3200" b="1" i="1" dirty="0" smtClean="0"/>
              <a:t>pron</a:t>
            </a:r>
            <a:r>
              <a:rPr lang="en-US" altLang="en-US" sz="3200" b="1" dirty="0" smtClean="0"/>
              <a:t>. </a:t>
            </a:r>
            <a:r>
              <a:rPr lang="zh-CN" altLang="en-US" sz="3200" b="1" dirty="0" smtClean="0"/>
              <a:t>它本身</a:t>
            </a:r>
            <a:r>
              <a:rPr lang="en-US" altLang="en-US" sz="3200" b="1" dirty="0" smtClean="0"/>
              <a:t>(</a:t>
            </a:r>
            <a:r>
              <a:rPr lang="zh-CN" altLang="en-US" sz="3200" b="1" dirty="0" smtClean="0"/>
              <a:t>自己</a:t>
            </a:r>
            <a:r>
              <a:rPr lang="en-US" altLang="en-US" sz="3200" b="1" dirty="0" smtClean="0"/>
              <a:t>)</a:t>
            </a:r>
            <a:endParaRPr lang="zh-CN" altLang="en-US" sz="32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581318" y="1976470"/>
            <a:ext cx="8186057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/>
              <a:t>Making a good plan is half the work </a:t>
            </a:r>
            <a:r>
              <a:rPr lang="en-US" altLang="zh-CN" sz="2400" b="1" i="1" dirty="0" smtClean="0"/>
              <a:t>itself</a:t>
            </a:r>
            <a:r>
              <a:rPr lang="en-US" altLang="zh-CN" sz="2400" b="1" dirty="0" smtClean="0"/>
              <a:t>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制订一个好计划就是工作本身成功的一半。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The house stood by </a:t>
            </a:r>
            <a:r>
              <a:rPr lang="en-US" altLang="zh-CN" sz="2400" b="1" i="1" dirty="0" smtClean="0"/>
              <a:t>itself</a:t>
            </a:r>
            <a:r>
              <a:rPr lang="en-US" altLang="zh-CN" sz="2400" b="1" dirty="0" smtClean="0"/>
              <a:t> on a hill.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那所房屋独自坐落于一座小山上。</a:t>
            </a:r>
            <a:endParaRPr lang="zh-CN" altLang="zh-CN" sz="2400" b="1" dirty="0" smtClean="0"/>
          </a:p>
        </p:txBody>
      </p:sp>
      <p:sp>
        <p:nvSpPr>
          <p:cNvPr id="9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529568" y="4925356"/>
            <a:ext cx="8333238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 itself</a:t>
            </a:r>
            <a:r>
              <a:rPr lang="zh-CN" altLang="en-US" sz="2400" b="1" dirty="0" smtClean="0"/>
              <a:t>是反身代词，意为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它本身，它自己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，常用短语</a:t>
            </a:r>
            <a:r>
              <a:rPr lang="en-US" altLang="en-US" sz="2400" b="1" dirty="0" smtClean="0"/>
              <a:t>by itself</a:t>
            </a:r>
            <a:r>
              <a:rPr lang="zh-CN" altLang="en-US" sz="2400" b="1" dirty="0" smtClean="0"/>
              <a:t>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单独；孤零零地；独自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 </a:t>
            </a:r>
            <a:endParaRPr lang="en-US" altLang="zh-CN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562519" y="2982410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0777" y="1584431"/>
            <a:ext cx="7899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3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(1)</a:t>
            </a:r>
            <a:r>
              <a:rPr lang="zh-CN" altLang="en-US" sz="2400" b="1" dirty="0" smtClean="0"/>
              <a:t>这只小猫不会自己吃东西。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 The little cat can't eat ________ ________</a:t>
            </a:r>
            <a:r>
              <a:rPr lang="zh-CN" altLang="en-US" sz="2400" b="1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(2)2018·</a:t>
            </a:r>
            <a:r>
              <a:rPr lang="zh-CN" altLang="en-US" sz="2400" b="1" dirty="0" smtClean="0"/>
              <a:t>盐城   </a:t>
            </a:r>
            <a:r>
              <a:rPr lang="en-US" altLang="en-US" sz="2400" b="1" dirty="0" smtClean="0"/>
              <a:t>Modern Chinese Art ________(it) needs new works to keep it alive and moving forward.</a:t>
            </a:r>
            <a:endParaRPr lang="zh-CN" altLang="en-US" sz="2400" b="1" dirty="0" smtClean="0"/>
          </a:p>
        </p:txBody>
      </p:sp>
      <p:sp>
        <p:nvSpPr>
          <p:cNvPr id="10" name="矩形 9"/>
          <p:cNvSpPr/>
          <p:nvPr/>
        </p:nvSpPr>
        <p:spPr>
          <a:xfrm>
            <a:off x="4714236" y="2138339"/>
            <a:ext cx="2141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by             itself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793989" y="2824139"/>
            <a:ext cx="8162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itself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305812" y="1071715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63708" y="2258647"/>
          <a:ext cx="8370718" cy="2810955"/>
        </p:xfrm>
        <a:graphic>
          <a:graphicData uri="http://schemas.openxmlformats.org/drawingml/2006/table">
            <a:tbl>
              <a:tblPr/>
              <a:tblGrid>
                <a:gridCol w="669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1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29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1.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工作日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________→(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对应词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)________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2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．小学的；基本的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3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．睡着的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________→(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动词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) 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→(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形容词的反义词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)________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2251873" y="2444235"/>
            <a:ext cx="13308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weekday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847373" y="2444208"/>
            <a:ext cx="13308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weekend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619036" y="3104635"/>
            <a:ext cx="127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primary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609945" y="3790435"/>
            <a:ext cx="987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asleep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915367" y="3777735"/>
            <a:ext cx="833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sleep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824336" y="4450835"/>
            <a:ext cx="1023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awake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3594" y="135877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724467" y="1252352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1760" y="2004234"/>
            <a:ext cx="83602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400" b="1" dirty="0" smtClean="0"/>
              <a:t>Besides my schoolwork every weekday, I go to a chess club twice a week.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除了每个工作日的学校作业之外，我每周还去两次国际象棋俱乐部。</a:t>
            </a:r>
          </a:p>
        </p:txBody>
      </p:sp>
      <p:sp>
        <p:nvSpPr>
          <p:cNvPr id="12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12066" y="1696836"/>
            <a:ext cx="8312834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 besides </a:t>
            </a:r>
            <a:r>
              <a:rPr lang="zh-CN" altLang="en-US" sz="2400" b="1" dirty="0" smtClean="0"/>
              <a:t>用作</a:t>
            </a:r>
            <a:r>
              <a:rPr lang="en-US" altLang="en-US" sz="2400" b="1" dirty="0" smtClean="0"/>
              <a:t>________</a:t>
            </a:r>
            <a:r>
              <a:rPr lang="zh-CN" altLang="en-US" sz="2400" b="1" dirty="0" smtClean="0"/>
              <a:t>词，意为</a:t>
            </a:r>
            <a:r>
              <a:rPr lang="en-US" altLang="en-US" sz="2400" b="1" dirty="0" smtClean="0"/>
              <a:t>  “</a:t>
            </a:r>
            <a:r>
              <a:rPr lang="zh-CN" altLang="en-US" sz="2400" b="1" dirty="0" smtClean="0"/>
              <a:t>除</a:t>
            </a:r>
            <a:r>
              <a:rPr lang="en-US" altLang="en-US" sz="2400" b="1" dirty="0" smtClean="0"/>
              <a:t>……</a:t>
            </a:r>
            <a:r>
              <a:rPr lang="zh-CN" altLang="en-US" sz="2400" b="1" dirty="0" smtClean="0"/>
              <a:t>之外</a:t>
            </a:r>
            <a:r>
              <a:rPr lang="en-US" altLang="en-US" sz="2400" b="1" dirty="0" smtClean="0"/>
              <a:t>(</a:t>
            </a:r>
            <a:r>
              <a:rPr lang="zh-CN" altLang="en-US" sz="2400" b="1" dirty="0" smtClean="0"/>
              <a:t>还</a:t>
            </a:r>
            <a:r>
              <a:rPr lang="en-US" altLang="en-US" sz="2400" b="1" dirty="0" smtClean="0"/>
              <a:t>)”</a:t>
            </a:r>
            <a:r>
              <a:rPr lang="zh-CN" altLang="en-US" sz="2400" b="1" dirty="0" smtClean="0"/>
              <a:t>，用在肯定句中，</a:t>
            </a:r>
            <a:r>
              <a:rPr lang="en-US" altLang="en-US" sz="2400" b="1" dirty="0" smtClean="0"/>
              <a:t>________(</a:t>
            </a:r>
            <a:r>
              <a:rPr lang="zh-CN" altLang="en-US" sz="2400" b="1" dirty="0" smtClean="0"/>
              <a:t>包括</a:t>
            </a:r>
            <a:r>
              <a:rPr lang="en-US" altLang="en-US" sz="2400" b="1" dirty="0" smtClean="0"/>
              <a:t>/</a:t>
            </a:r>
            <a:r>
              <a:rPr lang="zh-CN" altLang="en-US" sz="2400" b="1" dirty="0" smtClean="0"/>
              <a:t>不包括</a:t>
            </a:r>
            <a:r>
              <a:rPr lang="en-US" altLang="en-US" sz="2400" b="1" dirty="0" smtClean="0"/>
              <a:t>)besides</a:t>
            </a:r>
            <a:r>
              <a:rPr lang="zh-CN" altLang="en-US" sz="2400" b="1" dirty="0" smtClean="0"/>
              <a:t>后所列的内容在内；用在否定句或疑问句中，则只有</a:t>
            </a:r>
            <a:r>
              <a:rPr lang="en-US" altLang="en-US" sz="2400" b="1" dirty="0" smtClean="0"/>
              <a:t>besides</a:t>
            </a:r>
            <a:r>
              <a:rPr lang="zh-CN" altLang="en-US" sz="2400" b="1" dirty="0" smtClean="0"/>
              <a:t>所包括的内容。其后可接名词或动名词。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No one writes to me besides you.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除你以外，没有人给我写信。</a:t>
            </a:r>
          </a:p>
        </p:txBody>
      </p:sp>
      <p:sp>
        <p:nvSpPr>
          <p:cNvPr id="8" name="矩形 7"/>
          <p:cNvSpPr/>
          <p:nvPr/>
        </p:nvSpPr>
        <p:spPr>
          <a:xfrm>
            <a:off x="2405149" y="2254712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包括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3208574" y="1455843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介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12066" y="1183287"/>
            <a:ext cx="8312834" cy="6568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800" b="1" dirty="0" smtClean="0"/>
              <a:t>besides, except, but</a:t>
            </a:r>
            <a:r>
              <a:rPr lang="zh-CN" altLang="en-US" sz="2800" b="1" dirty="0" smtClean="0"/>
              <a:t>与</a:t>
            </a:r>
            <a:r>
              <a:rPr lang="en-US" altLang="en-US" sz="2800" b="1" dirty="0" smtClean="0"/>
              <a:t>except for</a:t>
            </a:r>
            <a:endParaRPr lang="zh-CN" altLang="en-US" sz="2800" b="1" dirty="0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0525" y="2205566"/>
          <a:ext cx="8420100" cy="2370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00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53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besides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除了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之外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还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，其后内容包括在整体之内。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53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except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除了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之外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，强调从整体中除去一部分，多指对同类事物的排除。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57200" y="1646766"/>
          <a:ext cx="8070574" cy="3294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2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85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53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but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除了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之外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，相当于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except, 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常与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nothing, nobody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等否定代词连用。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53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except for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除了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之外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，强调从整体中除去一部分，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except for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后面被排除的内容与主语不是同类事物。强调对主要部分的肯定和对局部的否定。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314325" y="1886257"/>
            <a:ext cx="8353425" cy="372589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have many friends besides Tom.</a:t>
            </a:r>
            <a:endParaRPr kumimoji="0" lang="en-US" altLang="zh-C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除了汤姆之外，我还有很多朋友。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汤姆包括在内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kumimoji="0" lang="en-US" altLang="zh-C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They all went to the park last Sunday except Mary.</a:t>
            </a:r>
            <a:endParaRPr kumimoji="0" lang="en-US" altLang="zh-C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上周日除了玛丽他们都去公园了。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玛丽没去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kumimoji="0" lang="en-US" altLang="zh-C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did nothing but to write an e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/>
                <a:ea typeface="宋体" panose="02010600030101010101" pitchFamily="2" charset="-122"/>
                <a:cs typeface="Times New Roman" panose="02020603050405020304" pitchFamily="18" charset="0"/>
              </a:rPr>
              <a:t>­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mail this morning.</a:t>
            </a:r>
            <a:endParaRPr kumimoji="0" lang="en-US" altLang="zh-C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今天早晨除了写一封电子邮件外，我什么也没做。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Your article is quite good except for several spelling mistakes.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你的文章除了几处拼写错误外是相当不错的。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</a:p>
        </p:txBody>
      </p:sp>
      <p:sp>
        <p:nvSpPr>
          <p:cNvPr id="3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67646" y="8659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9916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7359" y="1595530"/>
            <a:ext cx="83021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1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(1)—All the students in your class are in the photo ______ Susan. Why?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—Aha, that is because she helped us take this photo.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except</a:t>
            </a:r>
            <a:r>
              <a:rPr lang="zh-CN" altLang="en-US" sz="2400" b="1" dirty="0" smtClean="0"/>
              <a:t>　　</a:t>
            </a:r>
            <a:r>
              <a:rPr lang="en-US" altLang="en-US" sz="2400" b="1" dirty="0" smtClean="0"/>
              <a:t>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Besides</a:t>
            </a:r>
            <a:r>
              <a:rPr lang="zh-CN" altLang="en-US" sz="2400" b="1" dirty="0" smtClean="0"/>
              <a:t>     </a:t>
            </a:r>
            <a:r>
              <a:rPr lang="en-US" altLang="en-US" sz="2400" b="1" dirty="0" smtClean="0"/>
              <a:t>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without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with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(2)—Who else do you know at the party ______ Jim and Tom?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—Lucy and Lily.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in        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n</a:t>
            </a:r>
            <a:r>
              <a:rPr lang="en-US" altLang="en-US" sz="2400" b="1" dirty="0" smtClean="0"/>
              <a:t>ext  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among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besides</a:t>
            </a:r>
            <a:endParaRPr lang="zh-CN" altLang="en-US" sz="2400" b="1" dirty="0"/>
          </a:p>
        </p:txBody>
      </p:sp>
      <p:sp>
        <p:nvSpPr>
          <p:cNvPr id="12" name="矩形 11"/>
          <p:cNvSpPr/>
          <p:nvPr/>
        </p:nvSpPr>
        <p:spPr>
          <a:xfrm>
            <a:off x="7475384" y="159553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313748" y="3847003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2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3239" y="1056054"/>
            <a:ext cx="8302136" cy="4454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(3)________ Journey to the West, she has also read Little Women.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Besides               B. But 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Except</a:t>
            </a:r>
            <a:r>
              <a:rPr lang="zh-CN" altLang="en-US" sz="2400" b="1" dirty="0" smtClean="0"/>
              <a:t>　            </a:t>
            </a:r>
            <a:r>
              <a:rPr lang="en-US" altLang="en-US" sz="2400" b="1" dirty="0" smtClean="0"/>
              <a:t>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Except for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(4)—George, how can you prove(</a:t>
            </a:r>
            <a:r>
              <a:rPr lang="zh-CN" altLang="en-US" sz="2400" b="1" dirty="0" smtClean="0"/>
              <a:t>证明</a:t>
            </a:r>
            <a:r>
              <a:rPr lang="en-US" altLang="en-US" sz="2400" b="1" dirty="0" smtClean="0"/>
              <a:t>)the Earth is round?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—I can't, sir. ________</a:t>
            </a:r>
            <a:r>
              <a:rPr lang="zh-CN" altLang="en-US" sz="2400" b="1" dirty="0" smtClean="0"/>
              <a:t>， </a:t>
            </a:r>
            <a:r>
              <a:rPr lang="en-US" altLang="en-US" sz="2400" b="1" dirty="0" smtClean="0"/>
              <a:t>I never said it was.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Except                  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Unless 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Besides           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Including</a:t>
            </a:r>
            <a:endParaRPr lang="zh-CN" altLang="en-US" sz="2400" b="1" dirty="0" smtClean="0"/>
          </a:p>
        </p:txBody>
      </p:sp>
      <p:sp>
        <p:nvSpPr>
          <p:cNvPr id="12" name="矩形 11"/>
          <p:cNvSpPr/>
          <p:nvPr/>
        </p:nvSpPr>
        <p:spPr>
          <a:xfrm>
            <a:off x="2840033" y="396823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30308" y="125319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66724" y="1631435"/>
            <a:ext cx="8277225" cy="113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(5)2018·</a:t>
            </a:r>
            <a:r>
              <a:rPr lang="zh-CN" altLang="en-US" sz="2400" b="1" dirty="0" smtClean="0"/>
              <a:t>广安   </a:t>
            </a:r>
            <a:r>
              <a:rPr lang="en-US" sz="2400" b="1" dirty="0" smtClean="0"/>
              <a:t>The rest­aurant is open every day ________(</a:t>
            </a:r>
            <a:r>
              <a:rPr lang="zh-CN" altLang="en-US" sz="2400" b="1" dirty="0" smtClean="0"/>
              <a:t>除了</a:t>
            </a:r>
            <a:r>
              <a:rPr lang="en-US" sz="2400" b="1" dirty="0" smtClean="0"/>
              <a:t>) Monday.</a:t>
            </a:r>
            <a:endParaRPr lang="zh-CN" altLang="en-US" sz="2400" b="1" dirty="0"/>
          </a:p>
        </p:txBody>
      </p:sp>
      <p:sp>
        <p:nvSpPr>
          <p:cNvPr id="3" name="矩形 2"/>
          <p:cNvSpPr/>
          <p:nvPr/>
        </p:nvSpPr>
        <p:spPr>
          <a:xfrm>
            <a:off x="6904894" y="1662670"/>
            <a:ext cx="1021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except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0051" y="1204695"/>
            <a:ext cx="8343900" cy="16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en-US" altLang="zh-CN" sz="2400" dirty="0" smtClean="0"/>
              <a:t> </a:t>
            </a:r>
            <a:r>
              <a:rPr lang="en-US" altLang="zh-CN" sz="2400" b="1" dirty="0" smtClean="0"/>
              <a:t> She just started primary school and has some difficulties in </a:t>
            </a:r>
            <a:r>
              <a:rPr lang="en-US" altLang="zh-CN" sz="2400" b="1" dirty="0" err="1" smtClean="0"/>
              <a:t>maths</a:t>
            </a:r>
            <a:r>
              <a:rPr lang="en-US" altLang="zh-CN" sz="2400" b="1" dirty="0" smtClean="0"/>
              <a:t>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她刚上小学，在数学方面有些困难。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02541" y="3264794"/>
            <a:ext cx="8465234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en-US" altLang="en-US" sz="2400" b="1" dirty="0" smtClean="0"/>
              <a:t>have/find difficulty (in)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./doing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在</a:t>
            </a:r>
            <a:r>
              <a:rPr lang="en-US" altLang="en-US" sz="2400" b="1" dirty="0" smtClean="0"/>
              <a:t>(</a:t>
            </a:r>
            <a:r>
              <a:rPr lang="zh-CN" altLang="en-US" sz="2400" b="1" dirty="0" smtClean="0"/>
              <a:t>做</a:t>
            </a:r>
            <a:r>
              <a:rPr lang="en-US" altLang="en-US" sz="2400" b="1" dirty="0" smtClean="0"/>
              <a:t>)</a:t>
            </a:r>
            <a:r>
              <a:rPr lang="zh-CN" altLang="en-US" sz="2400" b="1" dirty="0" smtClean="0"/>
              <a:t>某事方面有困难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She had/found no difficulty (in) </a:t>
            </a:r>
            <a:r>
              <a:rPr lang="en-US" altLang="en-US" sz="2400" b="1" dirty="0" err="1" smtClean="0"/>
              <a:t>maths</a:t>
            </a:r>
            <a:r>
              <a:rPr lang="en-US" altLang="en-US" sz="2400" b="1" dirty="0" smtClean="0"/>
              <a:t>/learning </a:t>
            </a:r>
            <a:r>
              <a:rPr lang="en-US" altLang="en-US" sz="2400" b="1" dirty="0" err="1" smtClean="0"/>
              <a:t>maths</a:t>
            </a:r>
            <a:r>
              <a:rPr lang="en-US" altLang="en-US" sz="2400" b="1" dirty="0" smtClean="0"/>
              <a:t>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她学习数学没有困难。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4468" y="1499471"/>
            <a:ext cx="8196629" cy="16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2.She has some difficulties in ________ Chinese.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learn</a:t>
            </a:r>
            <a:r>
              <a:rPr lang="zh-CN" altLang="en-US" sz="2400" b="1" dirty="0" smtClean="0"/>
              <a:t>　　          </a:t>
            </a:r>
            <a:r>
              <a:rPr lang="en-US" altLang="en-US" sz="2400" b="1" dirty="0" smtClean="0"/>
              <a:t>    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to learn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learning           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learnt</a:t>
            </a:r>
            <a:endParaRPr lang="zh-CN" altLang="en-US" sz="2400" b="1" dirty="0"/>
          </a:p>
        </p:txBody>
      </p:sp>
      <p:sp>
        <p:nvSpPr>
          <p:cNvPr id="9" name="矩形 8"/>
          <p:cNvSpPr/>
          <p:nvPr/>
        </p:nvSpPr>
        <p:spPr>
          <a:xfrm>
            <a:off x="4645064" y="1499471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02244" y="1840099"/>
          <a:ext cx="6534049" cy="2810955"/>
        </p:xfrm>
        <a:graphic>
          <a:graphicData uri="http://schemas.openxmlformats.org/drawingml/2006/table">
            <a:tbl>
              <a:tblPr/>
              <a:tblGrid>
                <a:gridCol w="522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1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29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4.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笔记本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5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．复习；回顾；评论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6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．它本身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(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自己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)________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7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besides______________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矩形 14"/>
          <p:cNvSpPr/>
          <p:nvPr/>
        </p:nvSpPr>
        <p:spPr>
          <a:xfrm>
            <a:off x="2351746" y="1999735"/>
            <a:ext cx="13997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notebook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105183" y="2698235"/>
            <a:ext cx="10495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review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415226" y="3384035"/>
            <a:ext cx="8162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itself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615773" y="4031183"/>
            <a:ext cx="2242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除</a:t>
            </a:r>
            <a:r>
              <a:rPr lang="en-US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之外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还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4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95009" y="1445706"/>
            <a:ext cx="8442198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kumimoji="0" lang="zh-CN" alt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　</a:t>
            </a:r>
            <a:r>
              <a:rPr lang="en-US" altLang="zh-CN" sz="2400" b="1" dirty="0" smtClean="0"/>
              <a:t>On top of all that, I have classes in dance, piano, art…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除此之外，我还上舞蹈课、钢琴课、美术课</a:t>
            </a:r>
            <a:r>
              <a:rPr lang="en-US" altLang="zh-CN" sz="2400" b="1" dirty="0" smtClean="0"/>
              <a:t>……</a:t>
            </a:r>
            <a:endParaRPr lang="zh-CN" altLang="zh-CN" sz="24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3491" y="3114681"/>
            <a:ext cx="8465234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en-US" altLang="en-US" sz="2400" b="1" dirty="0" smtClean="0"/>
              <a:t>on top of 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除</a:t>
            </a:r>
            <a:r>
              <a:rPr lang="en-US" altLang="en-US" sz="2400" b="1" dirty="0" smtClean="0"/>
              <a:t>……</a:t>
            </a:r>
            <a:r>
              <a:rPr lang="zh-CN" altLang="en-US" sz="2400" b="1" dirty="0" smtClean="0"/>
              <a:t>外；更重要的是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On top of that, the most important thing is to make money.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除此之外，最重要的事情是赚钱。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96301" y="2025937"/>
            <a:ext cx="8465234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kumimoji="0" lang="en-US" altLang="zh-CN" sz="2400" b="1" i="0" u="none" strike="noStrike" cap="none" normalizeH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/>
              <a:t>on the top of 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在</a:t>
            </a:r>
            <a:r>
              <a:rPr lang="en-US" altLang="en-US" sz="2400" b="1" dirty="0" smtClean="0"/>
              <a:t>……</a:t>
            </a:r>
            <a:r>
              <a:rPr lang="zh-CN" altLang="en-US" sz="2400" b="1" dirty="0" smtClean="0"/>
              <a:t>的顶部；在</a:t>
            </a:r>
            <a:r>
              <a:rPr lang="en-US" altLang="en-US" sz="2400" b="1" dirty="0" smtClean="0"/>
              <a:t>……</a:t>
            </a:r>
            <a:r>
              <a:rPr lang="zh-CN" altLang="en-US" sz="2400" b="1" dirty="0" smtClean="0"/>
              <a:t>之上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We decided we would be safe on the top of the hill.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我们断定待在山顶上是安全的。</a:t>
            </a:r>
          </a:p>
        </p:txBody>
      </p:sp>
      <p:sp>
        <p:nvSpPr>
          <p:cNvPr id="6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2289" y="2023209"/>
            <a:ext cx="83021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3</a:t>
            </a:r>
            <a:r>
              <a:rPr lang="zh-CN" altLang="en-US" sz="2400" b="1" dirty="0" smtClean="0"/>
              <a:t>．除此之外，他不得不照顾他的妹妹。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________ ________ ________ ________</a:t>
            </a:r>
            <a:r>
              <a:rPr lang="zh-CN" altLang="en-US" sz="2400" b="1" dirty="0" smtClean="0"/>
              <a:t>， </a:t>
            </a:r>
            <a:r>
              <a:rPr lang="en-US" altLang="en-US" sz="2400" b="1" dirty="0" smtClean="0"/>
              <a:t>he had to look after his sister.</a:t>
            </a:r>
            <a:endParaRPr lang="zh-CN" altLang="en-US" sz="2400" b="1" dirty="0" smtClean="0"/>
          </a:p>
        </p:txBody>
      </p:sp>
      <p:sp>
        <p:nvSpPr>
          <p:cNvPr id="11" name="矩形 10"/>
          <p:cNvSpPr/>
          <p:nvPr/>
        </p:nvSpPr>
        <p:spPr>
          <a:xfrm>
            <a:off x="1186220" y="2571235"/>
            <a:ext cx="48878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On              top             of           that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25196" y="1303442"/>
            <a:ext cx="8442198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kumimoji="0" lang="zh-CN" alt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/>
              <a:t>4</a:t>
            </a:r>
            <a:r>
              <a:rPr lang="zh-CN" altLang="en-US" sz="2400" b="1" dirty="0" smtClean="0"/>
              <a:t>　</a:t>
            </a:r>
            <a:r>
              <a:rPr lang="en-US" altLang="zh-CN" sz="2400" b="1" dirty="0" smtClean="0"/>
              <a:t>If not, decide what things must be done and what can be dropped from your list.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如果不能的话，决定什么事情必须做，什么事情能够从你的清单中略去。</a:t>
            </a:r>
            <a:endParaRPr lang="zh-CN" altLang="zh-CN" sz="2400" b="1" dirty="0" smtClean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3491" y="3942385"/>
            <a:ext cx="8465234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kumimoji="0" lang="zh-CN" altLang="en-US" sz="2400" b="1" i="0" u="none" strike="noStrike" cap="none" normalizeH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400" b="1" dirty="0" smtClean="0"/>
              <a:t>句中含有情态动词的被动语态，由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情态动词＋</a:t>
            </a:r>
            <a:r>
              <a:rPr lang="en-US" altLang="en-US" sz="2400" b="1" dirty="0" smtClean="0"/>
              <a:t>____________</a:t>
            </a:r>
            <a:r>
              <a:rPr lang="zh-CN" altLang="en-US" sz="2400" b="1" dirty="0" smtClean="0"/>
              <a:t>＋</a:t>
            </a:r>
            <a:r>
              <a:rPr lang="en-US" altLang="en-US" sz="2400" b="1" dirty="0" smtClean="0"/>
              <a:t>____________”</a:t>
            </a:r>
            <a:r>
              <a:rPr lang="zh-CN" altLang="en-US" sz="2400" b="1" dirty="0" smtClean="0"/>
              <a:t>构成。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The computer must be repaired now.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那台电脑必须现在修理。</a:t>
            </a:r>
          </a:p>
        </p:txBody>
      </p:sp>
      <p:sp>
        <p:nvSpPr>
          <p:cNvPr id="7" name="矩形 6"/>
          <p:cNvSpPr/>
          <p:nvPr/>
        </p:nvSpPr>
        <p:spPr>
          <a:xfrm>
            <a:off x="2460001" y="4552435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动词的过去分词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894235" y="4488935"/>
            <a:ext cx="1420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be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动词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5" grpId="0"/>
      <p:bldP spid="7" grpId="0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32935" y="1506326"/>
            <a:ext cx="8465234" cy="39002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kumimoji="0" lang="zh-CN" altLang="en-US" sz="2400" b="1" i="0" u="none" strike="noStrike" cap="none" normalizeH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 smtClean="0"/>
              <a:t>含有情态动词的被动语态的否定句和一般疑问句：情态动词后面加</a:t>
            </a:r>
            <a:r>
              <a:rPr lang="en-US" altLang="en-US" sz="2400" b="1" dirty="0" smtClean="0"/>
              <a:t>not</a:t>
            </a:r>
            <a:r>
              <a:rPr lang="zh-CN" altLang="en-US" sz="2400" b="1" dirty="0" smtClean="0"/>
              <a:t>变成否定句；情态动词提到句首，变成一般疑问句。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Waste paper should not be thrown here.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废纸不应该扔在这里。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Must the trees be watered now?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这些树必须现在浇水吗？</a:t>
            </a:r>
          </a:p>
        </p:txBody>
      </p:sp>
      <p:sp>
        <p:nvSpPr>
          <p:cNvPr id="6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413434" y="2982410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2167" y="1473068"/>
            <a:ext cx="83021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4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2018·</a:t>
            </a:r>
            <a:r>
              <a:rPr lang="zh-CN" altLang="en-US" sz="2400" b="1" dirty="0" smtClean="0"/>
              <a:t>阜康、米泉   </a:t>
            </a:r>
            <a:r>
              <a:rPr lang="en-US" altLang="en-US" sz="2400" b="1" dirty="0" smtClean="0"/>
              <a:t>The boy thinks he shouldn't ________ what to do because he is 18 now.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tell</a:t>
            </a:r>
            <a:r>
              <a:rPr lang="zh-CN" altLang="en-US" sz="2400" b="1" dirty="0" smtClean="0"/>
              <a:t>　　　</a:t>
            </a:r>
            <a:r>
              <a:rPr lang="en-US" altLang="en-US" sz="2400" b="1" dirty="0" smtClean="0"/>
              <a:t>                    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tells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telling                    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be told</a:t>
            </a:r>
            <a:endParaRPr lang="zh-CN" altLang="en-US" sz="2400" b="1" dirty="0" smtClean="0"/>
          </a:p>
        </p:txBody>
      </p:sp>
      <p:sp>
        <p:nvSpPr>
          <p:cNvPr id="9" name="矩形 8"/>
          <p:cNvSpPr/>
          <p:nvPr/>
        </p:nvSpPr>
        <p:spPr>
          <a:xfrm>
            <a:off x="7136636" y="1274739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47546" y="4176490"/>
            <a:ext cx="81203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3333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b="1" dirty="0">
                <a:solidFill>
                  <a:srgbClr val="3333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b="1" dirty="0">
                <a:solidFill>
                  <a:srgbClr val="3333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b="1" dirty="0">
                <a:ea typeface="仿宋" panose="02010609060101010101" charset="-122"/>
              </a:rPr>
              <a:t>考查动词语态。句意：这个男孩认为他不应该被别人告知去做什么，因为他现在</a:t>
            </a:r>
            <a:r>
              <a:rPr lang="en-US" altLang="en-US" b="1" dirty="0">
                <a:ea typeface="仿宋" panose="02010609060101010101" charset="-122"/>
              </a:rPr>
              <a:t>18</a:t>
            </a:r>
            <a:r>
              <a:rPr lang="zh-CN" altLang="en-US" b="1" dirty="0">
                <a:ea typeface="仿宋" panose="02010609060101010101" charset="-122"/>
              </a:rPr>
              <a:t>岁了。</a:t>
            </a:r>
            <a:r>
              <a:rPr lang="en-US" altLang="en-US" b="1" dirty="0">
                <a:ea typeface="仿宋" panose="02010609060101010101" charset="-122"/>
              </a:rPr>
              <a:t>tell</a:t>
            </a:r>
            <a:r>
              <a:rPr lang="zh-CN" altLang="en-US" b="1" dirty="0">
                <a:ea typeface="仿宋" panose="02010609060101010101" charset="-122"/>
              </a:rPr>
              <a:t>意为</a:t>
            </a:r>
            <a:r>
              <a:rPr lang="en-US" altLang="en-US" b="1" dirty="0">
                <a:ea typeface="仿宋" panose="02010609060101010101" charset="-122"/>
              </a:rPr>
              <a:t>“</a:t>
            </a:r>
            <a:r>
              <a:rPr lang="zh-CN" altLang="en-US" b="1" dirty="0">
                <a:ea typeface="仿宋" panose="02010609060101010101" charset="-122"/>
              </a:rPr>
              <a:t>告诉</a:t>
            </a:r>
            <a:r>
              <a:rPr lang="en-US" altLang="en-US" b="1" dirty="0">
                <a:ea typeface="仿宋" panose="02010609060101010101" charset="-122"/>
              </a:rPr>
              <a:t>”</a:t>
            </a:r>
            <a:r>
              <a:rPr lang="zh-CN" altLang="en-US" b="1" dirty="0">
                <a:ea typeface="仿宋" panose="02010609060101010101" charset="-122"/>
              </a:rPr>
              <a:t>，为动词原形；</a:t>
            </a:r>
            <a:r>
              <a:rPr lang="en-US" altLang="en-US" b="1" dirty="0">
                <a:ea typeface="仿宋" panose="02010609060101010101" charset="-122"/>
              </a:rPr>
              <a:t>tells</a:t>
            </a:r>
            <a:r>
              <a:rPr lang="zh-CN" altLang="en-US" b="1" dirty="0">
                <a:ea typeface="仿宋" panose="02010609060101010101" charset="-122"/>
              </a:rPr>
              <a:t>是</a:t>
            </a:r>
            <a:r>
              <a:rPr lang="en-US" altLang="en-US" b="1" dirty="0">
                <a:ea typeface="仿宋" panose="02010609060101010101" charset="-122"/>
              </a:rPr>
              <a:t>tell</a:t>
            </a:r>
            <a:r>
              <a:rPr lang="zh-CN" altLang="en-US" b="1" dirty="0">
                <a:ea typeface="仿宋" panose="02010609060101010101" charset="-122"/>
              </a:rPr>
              <a:t>的第三人称单数形式；</a:t>
            </a:r>
            <a:r>
              <a:rPr lang="en-US" altLang="en-US" b="1" dirty="0">
                <a:ea typeface="仿宋" panose="02010609060101010101" charset="-122"/>
              </a:rPr>
              <a:t>telling</a:t>
            </a:r>
            <a:r>
              <a:rPr lang="zh-CN" altLang="en-US" b="1" dirty="0">
                <a:ea typeface="仿宋" panose="02010609060101010101" charset="-122"/>
              </a:rPr>
              <a:t>是</a:t>
            </a:r>
            <a:r>
              <a:rPr lang="en-US" altLang="en-US" b="1" dirty="0">
                <a:ea typeface="仿宋" panose="02010609060101010101" charset="-122"/>
              </a:rPr>
              <a:t>tell</a:t>
            </a:r>
            <a:r>
              <a:rPr lang="zh-CN" altLang="en-US" b="1" dirty="0">
                <a:ea typeface="仿宋" panose="02010609060101010101" charset="-122"/>
              </a:rPr>
              <a:t>的现在分词；</a:t>
            </a:r>
            <a:r>
              <a:rPr lang="en-US" altLang="en-US" b="1" dirty="0">
                <a:ea typeface="仿宋" panose="02010609060101010101" charset="-122"/>
              </a:rPr>
              <a:t>be told</a:t>
            </a:r>
            <a:r>
              <a:rPr lang="zh-CN" altLang="en-US" b="1" dirty="0">
                <a:ea typeface="仿宋" panose="02010609060101010101" charset="-122"/>
              </a:rPr>
              <a:t>意为</a:t>
            </a:r>
            <a:r>
              <a:rPr lang="en-US" altLang="en-US" b="1" dirty="0">
                <a:ea typeface="仿宋" panose="02010609060101010101" charset="-122"/>
              </a:rPr>
              <a:t>“</a:t>
            </a:r>
            <a:r>
              <a:rPr lang="zh-CN" altLang="en-US" b="1" dirty="0">
                <a:ea typeface="仿宋" panose="02010609060101010101" charset="-122"/>
              </a:rPr>
              <a:t>被告诉</a:t>
            </a:r>
            <a:r>
              <a:rPr lang="en-US" altLang="en-US" b="1" dirty="0">
                <a:ea typeface="仿宋" panose="02010609060101010101" charset="-122"/>
              </a:rPr>
              <a:t>”</a:t>
            </a:r>
            <a:r>
              <a:rPr lang="zh-CN" altLang="en-US" b="1" dirty="0">
                <a:ea typeface="仿宋" panose="02010609060101010101" charset="-122"/>
              </a:rPr>
              <a:t>，是被动语态。根据句意可知，从句中的主语</a:t>
            </a:r>
            <a:r>
              <a:rPr lang="en-US" altLang="en-US" b="1" dirty="0">
                <a:ea typeface="仿宋" panose="02010609060101010101" charset="-122"/>
              </a:rPr>
              <a:t>he</a:t>
            </a:r>
            <a:r>
              <a:rPr lang="zh-CN" altLang="en-US" b="1" dirty="0">
                <a:ea typeface="仿宋" panose="02010609060101010101" charset="-122"/>
              </a:rPr>
              <a:t>和动词</a:t>
            </a:r>
            <a:r>
              <a:rPr lang="en-US" altLang="en-US" b="1" dirty="0">
                <a:ea typeface="仿宋" panose="02010609060101010101" charset="-122"/>
              </a:rPr>
              <a:t>tell</a:t>
            </a:r>
            <a:r>
              <a:rPr lang="zh-CN" altLang="en-US" b="1" dirty="0">
                <a:ea typeface="仿宋" panose="02010609060101010101" charset="-122"/>
              </a:rPr>
              <a:t>构成被动关系，应用被动语态。故选</a:t>
            </a:r>
            <a:r>
              <a:rPr lang="en-US" altLang="en-US" b="1" dirty="0">
                <a:ea typeface="仿宋" panose="02010609060101010101" charset="-122"/>
              </a:rPr>
              <a:t>D</a:t>
            </a:r>
            <a:r>
              <a:rPr lang="zh-CN" altLang="en-US" b="1" dirty="0">
                <a:ea typeface="仿宋" panose="02010609060101010101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34861" y="1626152"/>
          <a:ext cx="7048086" cy="3505200"/>
        </p:xfrm>
        <a:graphic>
          <a:graphicData uri="http://schemas.openxmlformats.org/drawingml/2006/table">
            <a:tbl>
              <a:tblPr/>
              <a:tblGrid>
                <a:gridCol w="986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1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52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去国际象棋俱乐部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．一周两次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．入睡，睡着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．得到足够的休息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4239622" y="2126735"/>
            <a:ext cx="2459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go to a chess club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526829" y="2837935"/>
            <a:ext cx="18421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twice a week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939738" y="3511035"/>
            <a:ext cx="14911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fall asleep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240459" y="4196835"/>
            <a:ext cx="21796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get enough rest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85776" y="1612900"/>
          <a:ext cx="8305800" cy="3542475"/>
        </p:xfrm>
        <a:graphic>
          <a:graphicData uri="http://schemas.openxmlformats.org/drawingml/2006/table">
            <a:tbl>
              <a:tblPr/>
              <a:tblGrid>
                <a:gridCol w="1163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52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保持健康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．做一个回顾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have difficulty in____________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 top of ___________________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take some time to do </a:t>
                      </a:r>
                      <a:r>
                        <a:rPr lang="en-US" altLang="en-US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sth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__________________</a:t>
                      </a:r>
                      <a:endParaRPr lang="zh-CN" altLang="zh-CN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3391446" y="1821934"/>
            <a:ext cx="1766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stay healthy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927344" y="2482335"/>
            <a:ext cx="16827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do a review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240553" y="3155435"/>
            <a:ext cx="20377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在</a:t>
            </a:r>
            <a:r>
              <a:rPr lang="en-US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有困难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322804" y="3853935"/>
            <a:ext cx="32752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除</a:t>
            </a:r>
            <a:r>
              <a:rPr lang="en-US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外；更重要的是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314366" y="4539735"/>
            <a:ext cx="2969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花一些时间去做某事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85739" y="1315935"/>
          <a:ext cx="8468436" cy="5009198"/>
        </p:xfrm>
        <a:graphic>
          <a:graphicData uri="http://schemas.openxmlformats.org/drawingml/2006/table">
            <a:tbl>
              <a:tblPr/>
              <a:tblGrid>
                <a:gridCol w="574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除了每个工作日的学校作业之外，我每周还去两次国际象棋俱乐部。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my schoolwork every weekday, I go to a chess club ________ ________  ________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．她刚上小学，在数学方面有些困难。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She just started primary school and ________ ________ ________ ________ </a:t>
                      </a:r>
                      <a:r>
                        <a:rPr lang="en-US" altLang="en-US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maths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1569958" y="3604819"/>
            <a:ext cx="3842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twice             a               week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81877" y="2875058"/>
            <a:ext cx="1159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Besides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81877" y="5774398"/>
            <a:ext cx="2286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difficulties      in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934075" y="5068224"/>
            <a:ext cx="22974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has            some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76213" y="1402969"/>
          <a:ext cx="8386787" cy="4277678"/>
        </p:xfrm>
        <a:graphic>
          <a:graphicData uri="http://schemas.openxmlformats.org/drawingml/2006/table">
            <a:tbl>
              <a:tblPr/>
              <a:tblGrid>
                <a:gridCol w="568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7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．我喜欢做很多种不同的事情。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like doing ________ ________ ________ things.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．昨天，我在课堂上睡着了。</a:t>
                      </a:r>
                      <a:endParaRPr lang="en-US" altLang="zh-CN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Yesterday, I ________  ________ during class. 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．听说了你的烦恼，我很难过。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________ hear about your trouble.</a:t>
                      </a:r>
                      <a:endParaRPr lang="zh-CN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2759692" y="2221050"/>
            <a:ext cx="36576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lots            of         different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759692" y="3658551"/>
            <a:ext cx="2242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fell           asleep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284884" y="5151567"/>
            <a:ext cx="1808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Sorry        to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66688" y="982905"/>
          <a:ext cx="8386787" cy="5740718"/>
        </p:xfrm>
        <a:graphic>
          <a:graphicData uri="http://schemas.openxmlformats.org/drawingml/2006/table">
            <a:tbl>
              <a:tblPr/>
              <a:tblGrid>
                <a:gridCol w="568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7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．我认为你应该花点时间仔细考虑你的计划。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think you should take some time________ ________ carefully ________ your plan.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．如果不能的话，决定什么事情必须做，什么事情能够从你的清单中略去。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If not, decide what things ________  ________  ________ and what ________  ________  ________  ________ your list.</a:t>
                      </a:r>
                      <a:endParaRPr lang="zh-CN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2438755" y="2484275"/>
            <a:ext cx="938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about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580815" y="1770171"/>
            <a:ext cx="2220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to              think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224307" y="5471577"/>
            <a:ext cx="53976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can                be            dropped      from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14525" y="4662840"/>
            <a:ext cx="35461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must           be            done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66688" y="1517269"/>
          <a:ext cx="8386787" cy="2575560"/>
        </p:xfrm>
        <a:graphic>
          <a:graphicData uri="http://schemas.openxmlformats.org/drawingml/2006/table">
            <a:tbl>
              <a:tblPr/>
              <a:tblGrid>
                <a:gridCol w="568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7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．制订一个好计划就是工作本身成功的一半。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________  ________  ________ is half the work itself.</a:t>
                      </a:r>
                      <a:endParaRPr lang="zh-CN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976725" y="2526270"/>
            <a:ext cx="51956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Making        a              good          plan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714375" y="126959"/>
            <a:ext cx="52197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Manage Your Time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6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1961</Words>
  <Application>Microsoft Office PowerPoint</Application>
  <PresentationFormat>全屏显示(4:3)</PresentationFormat>
  <Paragraphs>262</Paragraphs>
  <Slides>35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45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2023-01-16T18:12:33Z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A339F0C850D0493396169808B7FF1459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