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0" r:id="rId4"/>
    <p:sldId id="258" r:id="rId5"/>
    <p:sldId id="259" r:id="rId6"/>
    <p:sldId id="260" r:id="rId7"/>
    <p:sldId id="271" r:id="rId8"/>
    <p:sldId id="261" r:id="rId9"/>
    <p:sldId id="262" r:id="rId10"/>
    <p:sldId id="263" r:id="rId11"/>
    <p:sldId id="264" r:id="rId12"/>
    <p:sldId id="272" r:id="rId13"/>
    <p:sldId id="265" r:id="rId14"/>
    <p:sldId id="26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449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1-06T15:16:34.629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701BE73-3ED8-43B1-A1B5-21A8108ABF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62A2545-086E-4421-B065-DEF47B0FC2B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CE987AB-06FF-4038-8410-8AE1B466D99F}" type="slidenum">
              <a:rPr lang="zh-CN" altLang="en-US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E1D1BB6-02EB-420F-BF7A-C0CDE864B5A0}" type="slidenum">
              <a:rPr lang="zh-CN" altLang="en-US" smtClean="0"/>
              <a:t>10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913A0CA-9099-454B-B25B-90FCFFABFA6A}" type="slidenum">
              <a:rPr lang="zh-CN" altLang="en-US" smtClean="0"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11A2FB6-1DB0-47F8-9C23-303C7DB06793}" type="slidenum">
              <a:rPr lang="zh-CN" altLang="en-US" smtClean="0"/>
              <a:t>13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3A510FD-5B53-42D4-BD29-B2BF51593065}" type="slidenum">
              <a:rPr lang="zh-CN" altLang="en-US" smtClean="0"/>
              <a:t>14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DEFECB9-FD15-4256-B7CE-9E3CCA779A7B}" type="slidenum">
              <a:rPr lang="zh-CN" altLang="en-US" smtClean="0"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EE7F5A1-B78B-4C85-B720-3DD423D29FEB}" type="slidenum">
              <a:rPr lang="zh-CN" altLang="en-US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F1F106C-44E1-49A1-9628-09BC9C86900F}" type="slidenum">
              <a:rPr lang="zh-CN" altLang="en-US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2FCC147-F393-4314-8539-F34B1AF02D65}" type="slidenum">
              <a:rPr lang="zh-CN" altLang="en-US" smtClean="0"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B5A1BFF-2C87-4020-8FAC-6E266963B980}" type="slidenum">
              <a:rPr lang="zh-CN" altLang="en-US" smtClean="0"/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9516194-7CB2-43D6-929E-E6810C6D2A78}" type="slidenum">
              <a:rPr lang="zh-CN" altLang="en-US" smtClean="0"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C99F977-4C09-495E-9A8B-3C750BA937CB}" type="slidenum">
              <a:rPr lang="zh-CN" altLang="en-US" smtClean="0"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EEA45D1-7CD3-4BE1-AC03-A322A7E60580}" type="slidenum">
              <a:rPr lang="zh-CN" altLang="en-US" smtClean="0"/>
              <a:t>9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F7CB0-C542-4E05-B456-108B0684AC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88260-DA1C-438E-AC4C-BE59AB7359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514F0-8D0D-4BF0-B10C-8E269BCEA7D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D6214-0D92-4060-B45A-3371F7AD2C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71926-21C4-4060-B6BA-6C3FBC9E1B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E35D5-10B5-4942-AD7C-7A8BC2BA6D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3F4A1-C06D-4617-A4B1-1EA45574251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BACDC-4071-439C-BBEF-6D23A2867C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8052E-D0B4-4A63-BE51-9EA78422C53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CCC6-D49B-4682-AE5C-AE9B4E84F7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CE19E-0F44-4872-A390-9EAB5381824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54B0-77B9-4D79-BB7B-B18A0FDAF9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407B7-4581-4457-8E5D-3554CE0106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4A697-FE19-4EC6-BFA2-23C931C26E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77FF6-B92C-4829-BE17-78C6F4CFDC2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992FB-D6D3-433C-A200-D57091733B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5BCEA-B85D-4D1B-BE6E-61584B881ED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806C4-14E7-4A46-8CA8-1056B67F73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2BECC-3AB9-4CE1-9CC2-5514F98074B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7CB93-E1D1-40E0-833B-936C90CD35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BD4C6-F45D-4AAA-96F6-E62027B6AF7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E32C4-94B2-4583-9BAB-9BBDCDD769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0C80C5-0847-400D-909B-856E632C339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5648517-3851-4ADB-8211-45F5A9085C5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1708779" y="1628800"/>
            <a:ext cx="58578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线段比例尺</a:t>
            </a:r>
            <a:endParaRPr lang="zh-CN" altLang="en-US" sz="88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11645" y="501933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1266" name="图片 1" descr="QQ截图20141114111839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925" y="785813"/>
            <a:ext cx="2525713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14"/>
          <p:cNvSpPr txBox="1">
            <a:spLocks noChangeArrowheads="1"/>
          </p:cNvSpPr>
          <p:nvPr/>
        </p:nvSpPr>
        <p:spPr bwMode="auto">
          <a:xfrm>
            <a:off x="357188" y="2286000"/>
            <a:ext cx="83581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要准确描述示意图上各场馆的方向和位置，还需要知道什么？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43063" y="3419475"/>
            <a:ext cx="57150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" y="2643188"/>
            <a:ext cx="785812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图片 2" descr="QQ截图20141114111839.png"/>
          <p:cNvPicPr>
            <a:picLocks noChangeAspect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500063" y="857250"/>
            <a:ext cx="8072437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1000125"/>
            <a:ext cx="785812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071563" y="4773613"/>
            <a:ext cx="7358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体育馆在学校北偏东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60°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1600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米处。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071563" y="5559425"/>
            <a:ext cx="7358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少年宫在学校北偏东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60°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2250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1" descr="QQ截图20141114111839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3388" y="785813"/>
            <a:ext cx="2490787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14"/>
          <p:cNvSpPr txBox="1">
            <a:spLocks noChangeArrowheads="1"/>
          </p:cNvSpPr>
          <p:nvPr/>
        </p:nvSpPr>
        <p:spPr bwMode="auto">
          <a:xfrm>
            <a:off x="571500" y="2286000"/>
            <a:ext cx="80724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自己确定比例尺，根据下面的信息画出示意图。</a:t>
            </a:r>
          </a:p>
        </p:txBody>
      </p:sp>
      <p:sp>
        <p:nvSpPr>
          <p:cNvPr id="14340" name="Text Box 14"/>
          <p:cNvSpPr txBox="1">
            <a:spLocks noChangeArrowheads="1"/>
          </p:cNvSpPr>
          <p:nvPr/>
        </p:nvSpPr>
        <p:spPr bwMode="auto">
          <a:xfrm>
            <a:off x="571500" y="3351213"/>
            <a:ext cx="80724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）学校在街心公园的正北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米处。</a:t>
            </a:r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571500" y="4130675"/>
            <a:ext cx="80724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）老年活动中心在街心公园的北偏西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50°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米处。</a:t>
            </a: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571500" y="5208588"/>
            <a:ext cx="80724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）医院在街心公园的南偏东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30°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5362" name="Text Box 14"/>
          <p:cNvSpPr txBox="1">
            <a:spLocks noChangeArrowheads="1"/>
          </p:cNvSpPr>
          <p:nvPr/>
        </p:nvSpPr>
        <p:spPr bwMode="auto">
          <a:xfrm>
            <a:off x="571500" y="857250"/>
            <a:ext cx="8072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以小红家为观测点，测量并填表</a:t>
            </a:r>
            <a:r>
              <a:rPr lang="zh-CN" altLang="en-US" sz="32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32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5363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32063" y="1428750"/>
            <a:ext cx="3611562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85875" y="4429125"/>
            <a:ext cx="63579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85750" y="1617663"/>
            <a:ext cx="855345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、结合具体实例，经历认识线段比例尺以及确定物体方向和位置的过程。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、能根据图上线段的长度和线段比例尺求实际距离，能确定物体的位置和方向。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、体会线段比例尺在生活中的应用，提高综合运用知识的能力，增强学习数学的信心。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971800" y="838200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4098" name="图片 3" descr="复习回顾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714375"/>
            <a:ext cx="3551238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500063" y="3000375"/>
            <a:ext cx="5688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什么是比例尺？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28625" y="4292600"/>
            <a:ext cx="8929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比例尺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18000000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是什么意思？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38" y="1785938"/>
            <a:ext cx="6858000" cy="38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14"/>
          <p:cNvSpPr txBox="1">
            <a:spLocks noChangeArrowheads="1"/>
          </p:cNvSpPr>
          <p:nvPr/>
        </p:nvSpPr>
        <p:spPr bwMode="auto">
          <a:xfrm>
            <a:off x="1000125" y="928688"/>
            <a:ext cx="785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观察下面的示意图。</a:t>
            </a:r>
          </a:p>
        </p:txBody>
      </p:sp>
      <p:pic>
        <p:nvPicPr>
          <p:cNvPr id="5124" name="图片 8" descr="花.t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3225" y="862013"/>
            <a:ext cx="63817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14"/>
          <p:cNvSpPr txBox="1">
            <a:spLocks noChangeArrowheads="1"/>
          </p:cNvSpPr>
          <p:nvPr/>
        </p:nvSpPr>
        <p:spPr bwMode="auto">
          <a:xfrm>
            <a:off x="1214438" y="5773738"/>
            <a:ext cx="7143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说一说你从图中了解到哪些信息？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1000125"/>
            <a:ext cx="8286750" cy="459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 4"/>
          <p:cNvSpPr/>
          <p:nvPr/>
        </p:nvSpPr>
        <p:spPr>
          <a:xfrm>
            <a:off x="5718175" y="4552950"/>
            <a:ext cx="2854325" cy="522288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85750" y="5845175"/>
            <a:ext cx="8501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这种用线段形式表示的比例尺叫做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线段比例尺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grpSp>
        <p:nvGrpSpPr>
          <p:cNvPr id="7170" name="组合 3"/>
          <p:cNvGrpSpPr/>
          <p:nvPr/>
        </p:nvGrpSpPr>
        <p:grpSpPr bwMode="auto">
          <a:xfrm>
            <a:off x="642938" y="857250"/>
            <a:ext cx="8143875" cy="4643438"/>
            <a:chOff x="1142976" y="1692087"/>
            <a:chExt cx="7397457" cy="4607704"/>
          </a:xfrm>
        </p:grpSpPr>
        <p:pic>
          <p:nvPicPr>
            <p:cNvPr id="7173" name="图片 4" descr="QQ截图20141114111839.png"/>
            <p:cNvPicPr>
              <a:picLocks noChangeAspect="1"/>
            </p:cNvPicPr>
            <p:nvPr/>
          </p:nvPicPr>
          <p:blipFill>
            <a:blip r:embed="rId3" cstate="email">
              <a:lum bright="-10000" contrast="20000"/>
            </a:blip>
            <a:srcRect/>
            <a:stretch>
              <a:fillRect/>
            </a:stretch>
          </p:blipFill>
          <p:spPr bwMode="auto">
            <a:xfrm>
              <a:off x="1142976" y="1714488"/>
              <a:ext cx="6643734" cy="399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直接箭头连接符 5"/>
            <p:cNvCxnSpPr/>
            <p:nvPr/>
          </p:nvCxnSpPr>
          <p:spPr>
            <a:xfrm rot="5400000" flipH="1" flipV="1">
              <a:off x="7729220" y="2646054"/>
              <a:ext cx="786066" cy="288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75" name="Text Box 14"/>
            <p:cNvSpPr txBox="1">
              <a:spLocks noChangeArrowheads="1"/>
            </p:cNvSpPr>
            <p:nvPr/>
          </p:nvSpPr>
          <p:spPr bwMode="auto">
            <a:xfrm>
              <a:off x="7764132" y="1692087"/>
              <a:ext cx="77630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solidFill>
                    <a:srgbClr val="0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北</a:t>
              </a:r>
            </a:p>
          </p:txBody>
        </p:sp>
        <p:sp>
          <p:nvSpPr>
            <p:cNvPr id="7176" name="Text Box 14"/>
            <p:cNvSpPr txBox="1">
              <a:spLocks noChangeArrowheads="1"/>
            </p:cNvSpPr>
            <p:nvPr/>
          </p:nvSpPr>
          <p:spPr bwMode="auto">
            <a:xfrm>
              <a:off x="5000628" y="5715016"/>
              <a:ext cx="350046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solidFill>
                    <a:srgbClr val="0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比例尺：</a:t>
              </a:r>
              <a:r>
                <a:rPr lang="en-US" altLang="zh-CN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1:2000</a:t>
              </a:r>
              <a:endPara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9" name="圆角矩形 8"/>
          <p:cNvSpPr/>
          <p:nvPr/>
        </p:nvSpPr>
        <p:spPr>
          <a:xfrm>
            <a:off x="4860925" y="4929188"/>
            <a:ext cx="2854325" cy="522287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285875" y="5845175"/>
            <a:ext cx="671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像这样的比例尺叫做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数值比例尺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1000125"/>
            <a:ext cx="8286750" cy="459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 4"/>
          <p:cNvSpPr/>
          <p:nvPr/>
        </p:nvSpPr>
        <p:spPr>
          <a:xfrm>
            <a:off x="5718175" y="4552950"/>
            <a:ext cx="2854325" cy="522288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57188" y="5572125"/>
            <a:ext cx="85010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图上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厘米表示实际距离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米，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厘米表示实际距离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18" name="Text Box 14"/>
          <p:cNvSpPr txBox="1">
            <a:spLocks noChangeArrowheads="1"/>
          </p:cNvSpPr>
          <p:nvPr/>
        </p:nvSpPr>
        <p:spPr bwMode="auto">
          <a:xfrm>
            <a:off x="428625" y="1344613"/>
            <a:ext cx="8501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你能说出下面线段比例尺表示的意思吗？</a:t>
            </a:r>
          </a:p>
        </p:txBody>
      </p:sp>
      <p:grpSp>
        <p:nvGrpSpPr>
          <p:cNvPr id="9219" name="组合 36"/>
          <p:cNvGrpSpPr/>
          <p:nvPr/>
        </p:nvGrpSpPr>
        <p:grpSpPr bwMode="auto">
          <a:xfrm>
            <a:off x="2300288" y="2773363"/>
            <a:ext cx="4914900" cy="2168525"/>
            <a:chOff x="2300977" y="2772787"/>
            <a:chExt cx="4914229" cy="2169682"/>
          </a:xfrm>
        </p:grpSpPr>
        <p:grpSp>
          <p:nvGrpSpPr>
            <p:cNvPr id="9220" name="组合 19"/>
            <p:cNvGrpSpPr/>
            <p:nvPr/>
          </p:nvGrpSpPr>
          <p:grpSpPr bwMode="auto">
            <a:xfrm>
              <a:off x="2500298" y="3286124"/>
              <a:ext cx="3429024" cy="285752"/>
              <a:chOff x="1499372" y="2928934"/>
              <a:chExt cx="2358248" cy="287340"/>
            </a:xfrm>
          </p:grpSpPr>
          <p:cxnSp>
            <p:nvCxnSpPr>
              <p:cNvPr id="7" name="直接连接符 6"/>
              <p:cNvCxnSpPr/>
              <p:nvPr/>
            </p:nvCxnSpPr>
            <p:spPr>
              <a:xfrm rot="5400000">
                <a:off x="1356638" y="3071830"/>
                <a:ext cx="287491" cy="1091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1500929" y="3214525"/>
                <a:ext cx="784879" cy="1597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 rot="5400000">
                <a:off x="2139585" y="3070487"/>
                <a:ext cx="285894" cy="2183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2282532" y="3214525"/>
                <a:ext cx="789245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 rot="5400000">
                <a:off x="2919845" y="3071830"/>
                <a:ext cx="287491" cy="1091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3064136" y="3214525"/>
                <a:ext cx="793612" cy="1597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 rot="5400000">
                <a:off x="3714254" y="3071033"/>
                <a:ext cx="285894" cy="109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21" name="TextBox 20"/>
            <p:cNvSpPr txBox="1">
              <a:spLocks noChangeArrowheads="1"/>
            </p:cNvSpPr>
            <p:nvPr/>
          </p:nvSpPr>
          <p:spPr bwMode="auto">
            <a:xfrm>
              <a:off x="2300977" y="2772787"/>
              <a:ext cx="57150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0</a:t>
              </a:r>
              <a:endPara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222" name="TextBox 21"/>
            <p:cNvSpPr txBox="1">
              <a:spLocks noChangeArrowheads="1"/>
            </p:cNvSpPr>
            <p:nvPr/>
          </p:nvSpPr>
          <p:spPr bwMode="auto">
            <a:xfrm>
              <a:off x="3248368" y="2772787"/>
              <a:ext cx="92869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150</a:t>
              </a:r>
              <a:endPara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223" name="TextBox 22"/>
            <p:cNvSpPr txBox="1">
              <a:spLocks noChangeArrowheads="1"/>
            </p:cNvSpPr>
            <p:nvPr/>
          </p:nvSpPr>
          <p:spPr bwMode="auto">
            <a:xfrm>
              <a:off x="4429124" y="2772787"/>
              <a:ext cx="92869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300</a:t>
              </a:r>
              <a:endPara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224" name="TextBox 23"/>
            <p:cNvSpPr txBox="1">
              <a:spLocks noChangeArrowheads="1"/>
            </p:cNvSpPr>
            <p:nvPr/>
          </p:nvSpPr>
          <p:spPr bwMode="auto">
            <a:xfrm>
              <a:off x="5549554" y="2774769"/>
              <a:ext cx="166565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450</a:t>
              </a: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米</a:t>
              </a:r>
            </a:p>
          </p:txBody>
        </p:sp>
        <p:grpSp>
          <p:nvGrpSpPr>
            <p:cNvPr id="9225" name="组合 24"/>
            <p:cNvGrpSpPr/>
            <p:nvPr/>
          </p:nvGrpSpPr>
          <p:grpSpPr bwMode="auto">
            <a:xfrm>
              <a:off x="2500298" y="4656717"/>
              <a:ext cx="3429024" cy="285752"/>
              <a:chOff x="1499372" y="2928934"/>
              <a:chExt cx="2358248" cy="287340"/>
            </a:xfrm>
          </p:grpSpPr>
          <p:cxnSp>
            <p:nvCxnSpPr>
              <p:cNvPr id="26" name="直接连接符 25"/>
              <p:cNvCxnSpPr/>
              <p:nvPr/>
            </p:nvCxnSpPr>
            <p:spPr>
              <a:xfrm rot="5400000">
                <a:off x="1356638" y="3071982"/>
                <a:ext cx="287491" cy="1091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1500929" y="3214676"/>
                <a:ext cx="784879" cy="159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rot="5400000">
                <a:off x="2139586" y="3070638"/>
                <a:ext cx="285893" cy="2183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>
                <a:off x="2282532" y="3214676"/>
                <a:ext cx="789245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rot="5400000">
                <a:off x="2919845" y="3071982"/>
                <a:ext cx="287491" cy="1091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3064136" y="3214676"/>
                <a:ext cx="793612" cy="159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 rot="5400000">
                <a:off x="3714255" y="3071184"/>
                <a:ext cx="285893" cy="109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26" name="TextBox 32"/>
            <p:cNvSpPr txBox="1">
              <a:spLocks noChangeArrowheads="1"/>
            </p:cNvSpPr>
            <p:nvPr/>
          </p:nvSpPr>
          <p:spPr bwMode="auto">
            <a:xfrm>
              <a:off x="2300977" y="4143380"/>
              <a:ext cx="57150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0</a:t>
              </a:r>
              <a:endPara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227" name="TextBox 33"/>
            <p:cNvSpPr txBox="1">
              <a:spLocks noChangeArrowheads="1"/>
            </p:cNvSpPr>
            <p:nvPr/>
          </p:nvSpPr>
          <p:spPr bwMode="auto">
            <a:xfrm>
              <a:off x="3440281" y="4143380"/>
              <a:ext cx="46637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</a:t>
              </a:r>
              <a:endPara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228" name="TextBox 34"/>
            <p:cNvSpPr txBox="1">
              <a:spLocks noChangeArrowheads="1"/>
            </p:cNvSpPr>
            <p:nvPr/>
          </p:nvSpPr>
          <p:spPr bwMode="auto">
            <a:xfrm>
              <a:off x="4594578" y="4143380"/>
              <a:ext cx="62036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</a:t>
              </a:r>
              <a:endPara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229" name="TextBox 35"/>
            <p:cNvSpPr txBox="1">
              <a:spLocks noChangeArrowheads="1"/>
            </p:cNvSpPr>
            <p:nvPr/>
          </p:nvSpPr>
          <p:spPr bwMode="auto">
            <a:xfrm>
              <a:off x="5504398" y="4134073"/>
              <a:ext cx="166565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3</a:t>
              </a:r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千米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0242" name="图片 1" descr="QQ截图20141114111839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785813"/>
            <a:ext cx="2786063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571500" y="2286000"/>
            <a:ext cx="80724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测量并计算学校到各场馆的实际距离，标在图上。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43063" y="3419475"/>
            <a:ext cx="57150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全屏显示(4:3)</PresentationFormat>
  <Paragraphs>46</Paragraphs>
  <Slides>14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华文楷体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2014-11-15T02:57:00Z</dcterms:created>
  <dcterms:modified xsi:type="dcterms:W3CDTF">2023-01-16T18:12:46Z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0FB151C4F65847BEAD400CBD7115E934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