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4" r:id="rId3"/>
    <p:sldId id="258" r:id="rId4"/>
    <p:sldId id="259" r:id="rId5"/>
    <p:sldId id="260" r:id="rId6"/>
    <p:sldId id="285" r:id="rId7"/>
    <p:sldId id="261" r:id="rId8"/>
    <p:sldId id="268" r:id="rId9"/>
    <p:sldId id="278" r:id="rId10"/>
    <p:sldId id="279" r:id="rId11"/>
    <p:sldId id="286" r:id="rId12"/>
    <p:sldId id="280" r:id="rId13"/>
    <p:sldId id="277" r:id="rId14"/>
    <p:sldId id="265" r:id="rId15"/>
    <p:sldId id="266" r:id="rId16"/>
    <p:sldId id="267" r:id="rId17"/>
    <p:sldId id="281" r:id="rId18"/>
    <p:sldId id="269" r:id="rId19"/>
    <p:sldId id="270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996633"/>
    <a:srgbClr val="EEB44C"/>
    <a:srgbClr val="FFCC66"/>
    <a:srgbClr val="FDFED2"/>
    <a:srgbClr val="CAFEB8"/>
    <a:srgbClr val="E6C0EE"/>
    <a:srgbClr val="EFE4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921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FAE8D-55DD-487D-8F77-64ABFD32181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CEA6E-04D9-4183-9624-9FC98EEFE1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CEA6E-04D9-4183-9624-9FC98EEFE11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1627F-C84F-4D11-B89B-6D09C55B0E0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5AA45-EC1F-4AC0-9DDF-8F5C30DFC33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489A0-BAAD-4216-AA44-7FCEDB4F48B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B9CD7-9A4B-489E-ACF2-3564E180F7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EE9E-F98D-4309-AD38-0986E14C6C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389DB-471A-41AF-8A73-83758860E4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6A1B8-726A-49EE-88DA-D055D9407F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C517E-62D1-4E1F-BDE1-12D19C83E35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E4E5F-FCBC-4116-A555-F798AE85B26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1FF31-D34E-41CB-B5BA-132A74CFAE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97806-B7CD-4672-BEFA-DB41F018835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E0E541A-0846-4895-A7B7-4578DC9A634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U7&#35838;&#26412;&#24405;&#38899;/U7L39/U7L39listen.mp3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U7&#35838;&#26412;&#24405;&#38899;/U7L39/U7L39text.mp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0" y="980727"/>
            <a:ext cx="9143999" cy="235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800" b="1" dirty="0">
                <a:solidFill>
                  <a:srgbClr val="FF33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 Lesson 39    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zh-CN" sz="6600" b="1" dirty="0">
                <a:solidFill>
                  <a:srgbClr val="FF33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Danny’s Hobby</a:t>
            </a:r>
          </a:p>
        </p:txBody>
      </p:sp>
      <p:sp>
        <p:nvSpPr>
          <p:cNvPr id="3" name="矩形 2"/>
          <p:cNvSpPr/>
          <p:nvPr/>
        </p:nvSpPr>
        <p:spPr>
          <a:xfrm>
            <a:off x="4417789" y="508518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81" name="Rectangle 3"/>
          <p:cNvSpPr>
            <a:spLocks noChangeArrowheads="1"/>
          </p:cNvSpPr>
          <p:nvPr/>
        </p:nvSpPr>
        <p:spPr bwMode="auto">
          <a:xfrm>
            <a:off x="511175" y="563563"/>
            <a:ext cx="2965450" cy="74453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make sb. do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  <a:r>
              <a:rPr lang="zh-CN" altLang="en-US" sz="32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4332288" y="635000"/>
            <a:ext cx="3348037" cy="6762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让</a:t>
            </a:r>
            <a:r>
              <a:rPr lang="en-US" altLang="zh-CN" sz="3200" b="1" dirty="0">
                <a:latin typeface="Times New Roman" panose="02020603050405020304" pitchFamily="18" charset="0"/>
              </a:rPr>
              <a:t>(</a:t>
            </a:r>
            <a:r>
              <a:rPr lang="zh-CN" altLang="en-US" sz="3200" b="1" dirty="0">
                <a:latin typeface="Times New Roman" panose="02020603050405020304" pitchFamily="18" charset="0"/>
              </a:rPr>
              <a:t>使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  <a:r>
              <a:rPr lang="zh-CN" altLang="en-US" sz="3200" b="1" dirty="0">
                <a:latin typeface="Times New Roman" panose="02020603050405020304" pitchFamily="18" charset="0"/>
              </a:rPr>
              <a:t>某人做某事</a:t>
            </a:r>
          </a:p>
        </p:txBody>
      </p:sp>
      <p:sp>
        <p:nvSpPr>
          <p:cNvPr id="49183" name="AutoShape 31"/>
          <p:cNvSpPr>
            <a:spLocks noChangeArrowheads="1"/>
          </p:cNvSpPr>
          <p:nvPr/>
        </p:nvSpPr>
        <p:spPr bwMode="auto">
          <a:xfrm rot="5400000">
            <a:off x="975519" y="1434306"/>
            <a:ext cx="712788" cy="701675"/>
          </a:xfrm>
          <a:custGeom>
            <a:avLst/>
            <a:gdLst>
              <a:gd name="G0" fmla="+- 7837 0 0"/>
              <a:gd name="G1" fmla="+- 17910 0 0"/>
              <a:gd name="G2" fmla="+- 7675 0 0"/>
              <a:gd name="G3" fmla="*/ 7837 1 2"/>
              <a:gd name="G4" fmla="+- G3 10800 0"/>
              <a:gd name="G5" fmla="+- 21600 7837 17910"/>
              <a:gd name="G6" fmla="+- 17910 7675 0"/>
              <a:gd name="G7" fmla="*/ G6 1 2"/>
              <a:gd name="G8" fmla="*/ 17910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7910 1 2"/>
              <a:gd name="G15" fmla="+- G5 0 G4"/>
              <a:gd name="G16" fmla="+- G0 0 G4"/>
              <a:gd name="G17" fmla="*/ G2 G15 G16"/>
              <a:gd name="T0" fmla="*/ 14719 w 21600"/>
              <a:gd name="T1" fmla="*/ 0 h 21600"/>
              <a:gd name="T2" fmla="*/ 7837 w 21600"/>
              <a:gd name="T3" fmla="*/ 7675 h 21600"/>
              <a:gd name="T4" fmla="*/ 0 w 21600"/>
              <a:gd name="T5" fmla="*/ 17752 h 21600"/>
              <a:gd name="T6" fmla="*/ 8955 w 21600"/>
              <a:gd name="T7" fmla="*/ 21600 h 21600"/>
              <a:gd name="T8" fmla="*/ 17910 w 21600"/>
              <a:gd name="T9" fmla="*/ 15429 h 21600"/>
              <a:gd name="T10" fmla="*/ 21600 w 21600"/>
              <a:gd name="T11" fmla="*/ 767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719" y="0"/>
                </a:moveTo>
                <a:lnTo>
                  <a:pt x="7837" y="7675"/>
                </a:lnTo>
                <a:lnTo>
                  <a:pt x="11527" y="7675"/>
                </a:lnTo>
                <a:lnTo>
                  <a:pt x="11527" y="13902"/>
                </a:lnTo>
                <a:lnTo>
                  <a:pt x="0" y="13902"/>
                </a:lnTo>
                <a:lnTo>
                  <a:pt x="0" y="21600"/>
                </a:lnTo>
                <a:lnTo>
                  <a:pt x="17910" y="21600"/>
                </a:lnTo>
                <a:lnTo>
                  <a:pt x="17910" y="7675"/>
                </a:lnTo>
                <a:lnTo>
                  <a:pt x="21600" y="7675"/>
                </a:lnTo>
                <a:close/>
              </a:path>
            </a:pathLst>
          </a:custGeom>
          <a:solidFill>
            <a:srgbClr val="0000CC"/>
          </a:solidFill>
          <a:ln w="9525">
            <a:solidFill>
              <a:srgbClr val="00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557338" y="1503363"/>
            <a:ext cx="69469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3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句型结构：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动词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+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宾语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+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宾语补足语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49185" name="Rectangle 33"/>
          <p:cNvSpPr>
            <a:spLocks noChangeArrowheads="1"/>
          </p:cNvSpPr>
          <p:nvPr/>
        </p:nvSpPr>
        <p:spPr bwMode="auto">
          <a:xfrm>
            <a:off x="0" y="620713"/>
            <a:ext cx="488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86" name="Rectangle 34"/>
          <p:cNvSpPr>
            <a:spLocks noChangeArrowheads="1"/>
          </p:cNvSpPr>
          <p:nvPr/>
        </p:nvSpPr>
        <p:spPr bwMode="auto">
          <a:xfrm>
            <a:off x="487363" y="2197100"/>
            <a:ext cx="7777162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The boss makes him work ten hours a day.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老板让他一天工作十小时。</a:t>
            </a:r>
          </a:p>
        </p:txBody>
      </p:sp>
      <p:sp>
        <p:nvSpPr>
          <p:cNvPr id="49187" name="AutoShape 35"/>
          <p:cNvSpPr>
            <a:spLocks noChangeArrowheads="1"/>
          </p:cNvSpPr>
          <p:nvPr/>
        </p:nvSpPr>
        <p:spPr bwMode="auto">
          <a:xfrm>
            <a:off x="3554413" y="749300"/>
            <a:ext cx="720725" cy="503238"/>
          </a:xfrm>
          <a:prstGeom prst="notchedRightArrow">
            <a:avLst>
              <a:gd name="adj1" fmla="val 50000"/>
              <a:gd name="adj2" fmla="val 35804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88" name="Rectangle 3"/>
          <p:cNvSpPr>
            <a:spLocks noChangeArrowheads="1"/>
          </p:cNvSpPr>
          <p:nvPr/>
        </p:nvSpPr>
        <p:spPr bwMode="auto">
          <a:xfrm>
            <a:off x="558800" y="3689350"/>
            <a:ext cx="2036763" cy="7445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feel proud</a:t>
            </a:r>
            <a:r>
              <a:rPr lang="zh-CN" altLang="en-US" sz="32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436938" y="3678238"/>
            <a:ext cx="1960562" cy="6762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感到骄傲</a:t>
            </a:r>
          </a:p>
        </p:txBody>
      </p:sp>
      <p:sp>
        <p:nvSpPr>
          <p:cNvPr id="49190" name="AutoShape 38"/>
          <p:cNvSpPr>
            <a:spLocks noChangeArrowheads="1"/>
          </p:cNvSpPr>
          <p:nvPr/>
        </p:nvSpPr>
        <p:spPr bwMode="auto">
          <a:xfrm rot="5400000">
            <a:off x="904082" y="4436269"/>
            <a:ext cx="712787" cy="701675"/>
          </a:xfrm>
          <a:custGeom>
            <a:avLst/>
            <a:gdLst>
              <a:gd name="G0" fmla="+- 7837 0 0"/>
              <a:gd name="G1" fmla="+- 17910 0 0"/>
              <a:gd name="G2" fmla="+- 7675 0 0"/>
              <a:gd name="G3" fmla="*/ 7837 1 2"/>
              <a:gd name="G4" fmla="+- G3 10800 0"/>
              <a:gd name="G5" fmla="+- 21600 7837 17910"/>
              <a:gd name="G6" fmla="+- 17910 7675 0"/>
              <a:gd name="G7" fmla="*/ G6 1 2"/>
              <a:gd name="G8" fmla="*/ 17910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7910 1 2"/>
              <a:gd name="G15" fmla="+- G5 0 G4"/>
              <a:gd name="G16" fmla="+- G0 0 G4"/>
              <a:gd name="G17" fmla="*/ G2 G15 G16"/>
              <a:gd name="T0" fmla="*/ 14719 w 21600"/>
              <a:gd name="T1" fmla="*/ 0 h 21600"/>
              <a:gd name="T2" fmla="*/ 7837 w 21600"/>
              <a:gd name="T3" fmla="*/ 7675 h 21600"/>
              <a:gd name="T4" fmla="*/ 0 w 21600"/>
              <a:gd name="T5" fmla="*/ 17752 h 21600"/>
              <a:gd name="T6" fmla="*/ 8955 w 21600"/>
              <a:gd name="T7" fmla="*/ 21600 h 21600"/>
              <a:gd name="T8" fmla="*/ 17910 w 21600"/>
              <a:gd name="T9" fmla="*/ 15429 h 21600"/>
              <a:gd name="T10" fmla="*/ 21600 w 21600"/>
              <a:gd name="T11" fmla="*/ 767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719" y="0"/>
                </a:moveTo>
                <a:lnTo>
                  <a:pt x="7837" y="7675"/>
                </a:lnTo>
                <a:lnTo>
                  <a:pt x="11527" y="7675"/>
                </a:lnTo>
                <a:lnTo>
                  <a:pt x="11527" y="13902"/>
                </a:lnTo>
                <a:lnTo>
                  <a:pt x="0" y="13902"/>
                </a:lnTo>
                <a:lnTo>
                  <a:pt x="0" y="21600"/>
                </a:lnTo>
                <a:lnTo>
                  <a:pt x="17910" y="21600"/>
                </a:lnTo>
                <a:lnTo>
                  <a:pt x="17910" y="7675"/>
                </a:lnTo>
                <a:lnTo>
                  <a:pt x="21600" y="7675"/>
                </a:lnTo>
                <a:close/>
              </a:path>
            </a:pathLst>
          </a:custGeom>
          <a:solidFill>
            <a:srgbClr val="0000CC"/>
          </a:solidFill>
          <a:ln w="9525">
            <a:solidFill>
              <a:srgbClr val="00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57338" y="4525963"/>
            <a:ext cx="69469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3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句型结构：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系动词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+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形容词表语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49192" name="AutoShape 40"/>
          <p:cNvSpPr>
            <a:spLocks noChangeArrowheads="1"/>
          </p:cNvSpPr>
          <p:nvPr/>
        </p:nvSpPr>
        <p:spPr bwMode="auto">
          <a:xfrm>
            <a:off x="2668588" y="3798888"/>
            <a:ext cx="720725" cy="503237"/>
          </a:xfrm>
          <a:prstGeom prst="notchedRightArrow">
            <a:avLst>
              <a:gd name="adj1" fmla="val 50000"/>
              <a:gd name="adj2" fmla="val 35804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93" name="Rectangle 41"/>
          <p:cNvSpPr>
            <a:spLocks noChangeArrowheads="1"/>
          </p:cNvSpPr>
          <p:nvPr/>
        </p:nvSpPr>
        <p:spPr bwMode="auto">
          <a:xfrm>
            <a:off x="569913" y="5108575"/>
            <a:ext cx="7823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feel hungry </a:t>
            </a:r>
            <a:r>
              <a:rPr lang="zh-CN" altLang="en-US" sz="3200" b="1" dirty="0">
                <a:latin typeface="Times New Roman" panose="02020603050405020304" pitchFamily="18" charset="0"/>
              </a:rPr>
              <a:t>感到饥饿   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feel sad </a:t>
            </a:r>
            <a:r>
              <a:rPr lang="zh-CN" altLang="en-US" sz="3200" b="1" dirty="0">
                <a:latin typeface="Times New Roman" panose="02020603050405020304" pitchFamily="18" charset="0"/>
              </a:rPr>
              <a:t>感到伤心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1" grpId="0" animBg="1"/>
      <p:bldP spid="176130" grpId="0" animBg="1"/>
      <p:bldP spid="49183" grpId="0" animBg="1"/>
      <p:bldP spid="2" grpId="0"/>
      <p:bldP spid="49185" grpId="0"/>
      <p:bldP spid="49186" grpId="0"/>
      <p:bldP spid="49187" grpId="0" animBg="1"/>
      <p:bldP spid="49188" grpId="0" animBg="1"/>
      <p:bldP spid="3" grpId="0" animBg="1"/>
      <p:bldP spid="49190" grpId="0" animBg="1"/>
      <p:bldP spid="4" grpId="0"/>
      <p:bldP spid="49192" grpId="0" animBg="1"/>
      <p:bldP spid="491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60325" y="1277938"/>
            <a:ext cx="8931275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类似结构</a:t>
            </a:r>
            <a:r>
              <a:rPr lang="zh-CN" altLang="en-US" sz="3200" b="1" dirty="0">
                <a:latin typeface="Times New Roman" panose="02020603050405020304" pitchFamily="18" charset="0"/>
              </a:rPr>
              <a:t>：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look well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      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看起来气色好；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   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smell delicious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闻起来很香；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                 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sound reasonable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</a:rPr>
              <a:t>听起来很有道理；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                 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taste terrible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 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尝起来难吃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479425" y="371475"/>
            <a:ext cx="2487613" cy="7445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get… from… 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V="1">
            <a:off x="3019425" y="768350"/>
            <a:ext cx="936625" cy="1746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3971925" y="417513"/>
            <a:ext cx="3544888" cy="6762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从</a:t>
            </a:r>
            <a:r>
              <a:rPr lang="en-US" altLang="zh-CN" sz="32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3200" b="1" dirty="0">
                <a:latin typeface="Times New Roman" panose="02020603050405020304" pitchFamily="18" charset="0"/>
              </a:rPr>
              <a:t>获得</a:t>
            </a:r>
            <a:r>
              <a:rPr lang="en-US" altLang="zh-CN" sz="3200" b="1" dirty="0">
                <a:latin typeface="Times New Roman" panose="02020603050405020304" pitchFamily="18" charset="0"/>
              </a:rPr>
              <a:t>……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0163" y="446088"/>
            <a:ext cx="488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</a:t>
            </a: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490538" y="1125538"/>
            <a:ext cx="8501062" cy="492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We can 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get</a:t>
            </a:r>
            <a:r>
              <a:rPr lang="en-US" altLang="zh-CN" sz="3200" b="1" dirty="0">
                <a:latin typeface="Times New Roman" panose="02020603050405020304" pitchFamily="18" charset="0"/>
              </a:rPr>
              <a:t> knowledge 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from</a:t>
            </a:r>
            <a:r>
              <a:rPr lang="en-US" altLang="zh-CN" sz="3200" b="1" dirty="0">
                <a:latin typeface="Times New Roman" panose="02020603050405020304" pitchFamily="18" charset="0"/>
              </a:rPr>
              <a:t> books.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我们可以从书本中获得知识。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We can always 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get </a:t>
            </a:r>
            <a:r>
              <a:rPr lang="en-US" altLang="zh-CN" sz="3200" b="1" dirty="0">
                <a:latin typeface="Times New Roman" panose="02020603050405020304" pitchFamily="18" charset="0"/>
              </a:rPr>
              <a:t>help 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from</a:t>
            </a:r>
            <a:r>
              <a:rPr lang="en-US" altLang="zh-CN" sz="3200" b="1" dirty="0">
                <a:latin typeface="Times New Roman" panose="02020603050405020304" pitchFamily="18" charset="0"/>
              </a:rPr>
              <a:t> our parents when we are in trouble.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当我们遇到麻烦时，经常能从父母那里获得帮助。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/>
      <p:bldP spid="50180" grpId="0" animBg="1"/>
      <p:bldP spid="176130" grpId="0" animBg="1"/>
      <p:bldP spid="50182" grpId="0"/>
      <p:bldP spid="501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293688"/>
            <a:ext cx="488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4.</a:t>
            </a: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81000" y="-73025"/>
            <a:ext cx="8943975" cy="218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Most people don’t have cows or chickens anymore.</a:t>
            </a:r>
          </a:p>
          <a:p>
            <a:pPr>
              <a:lnSpc>
                <a:spcPct val="20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大部分人们已经不再养牛和鸡了。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96875" y="327025"/>
            <a:ext cx="1006475" cy="544513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392238" y="873125"/>
            <a:ext cx="1274762" cy="2936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706688" y="925513"/>
            <a:ext cx="5440362" cy="48577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在这里是形容词，大多数的，大部分的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87350" y="2122488"/>
            <a:ext cx="7826375" cy="433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Most </a:t>
            </a:r>
            <a:r>
              <a:rPr lang="en-US" altLang="zh-CN" sz="3200" b="1">
                <a:latin typeface="Times New Roman" panose="02020603050405020304" pitchFamily="18" charset="0"/>
              </a:rPr>
              <a:t>of the teachers in our school are men 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teachers.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我们学校大部分是男教师。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Most</a:t>
            </a:r>
            <a:r>
              <a:rPr lang="en-US" altLang="zh-CN" sz="3200" b="1">
                <a:latin typeface="Times New Roman" panose="02020603050405020304" pitchFamily="18" charset="0"/>
              </a:rPr>
              <a:t> of the students have passed the exam.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大部分学生都已经通过了考试。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 animBg="1"/>
      <p:bldP spid="13319" grpId="0" animBg="1"/>
      <p:bldP spid="13320" grpId="0" animBg="1"/>
      <p:bldP spid="133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1763713" y="692150"/>
            <a:ext cx="4729162" cy="1008063"/>
          </a:xfrm>
          <a:prstGeom prst="downArrowCallout">
            <a:avLst>
              <a:gd name="adj1" fmla="val 117283"/>
              <a:gd name="adj2" fmla="val 117283"/>
              <a:gd name="adj3" fmla="val 16667"/>
              <a:gd name="adj4" fmla="val 66667"/>
            </a:avLst>
          </a:prstGeom>
          <a:solidFill>
            <a:srgbClr val="CAFEB8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179388" y="620713"/>
            <a:ext cx="1512887" cy="792162"/>
          </a:xfrm>
          <a:prstGeom prst="rightArrowCallout">
            <a:avLst>
              <a:gd name="adj1" fmla="val 25000"/>
              <a:gd name="adj2" fmla="val 25000"/>
              <a:gd name="adj3" fmla="val 31830"/>
              <a:gd name="adj4" fmla="val 66667"/>
            </a:avLst>
          </a:prstGeom>
          <a:solidFill>
            <a:srgbClr val="CAFEB8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79388" y="620713"/>
            <a:ext cx="1019175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most</a:t>
            </a: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1763713" y="1773238"/>
            <a:ext cx="6381750" cy="70485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表示“最，最多（大）；非常，很”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716088" y="714375"/>
            <a:ext cx="482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还可以用做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much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的最高级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5400000">
            <a:off x="108744" y="2029619"/>
            <a:ext cx="2112962" cy="939800"/>
          </a:xfrm>
          <a:custGeom>
            <a:avLst/>
            <a:gdLst>
              <a:gd name="G0" fmla="+- 11736 0 0"/>
              <a:gd name="G1" fmla="+- 16668 0 0"/>
              <a:gd name="G2" fmla="+- 9257 0 0"/>
              <a:gd name="G3" fmla="*/ 11736 1 2"/>
              <a:gd name="G4" fmla="+- G3 10800 0"/>
              <a:gd name="G5" fmla="+- 21600 11736 16668"/>
              <a:gd name="G6" fmla="+- 16668 9257 0"/>
              <a:gd name="G7" fmla="*/ G6 1 2"/>
              <a:gd name="G8" fmla="*/ 16668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6668 1 2"/>
              <a:gd name="G15" fmla="+- G5 0 G4"/>
              <a:gd name="G16" fmla="+- G0 0 G4"/>
              <a:gd name="G17" fmla="*/ G2 G15 G16"/>
              <a:gd name="T0" fmla="*/ 16668 w 21600"/>
              <a:gd name="T1" fmla="*/ 0 h 21600"/>
              <a:gd name="T2" fmla="*/ 11736 w 21600"/>
              <a:gd name="T3" fmla="*/ 9257 h 21600"/>
              <a:gd name="T4" fmla="*/ 0 w 21600"/>
              <a:gd name="T5" fmla="*/ 21600 h 21600"/>
              <a:gd name="T6" fmla="*/ 8334 w 21600"/>
              <a:gd name="T7" fmla="*/ 21600 h 21600"/>
              <a:gd name="T8" fmla="*/ 16668 w 21600"/>
              <a:gd name="T9" fmla="*/ 16799 h 21600"/>
              <a:gd name="T10" fmla="*/ 21600 w 21600"/>
              <a:gd name="T11" fmla="*/ 925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668" y="0"/>
                </a:moveTo>
                <a:lnTo>
                  <a:pt x="11736" y="9257"/>
                </a:lnTo>
                <a:lnTo>
                  <a:pt x="16668" y="9257"/>
                </a:lnTo>
                <a:lnTo>
                  <a:pt x="16668" y="21600"/>
                </a:lnTo>
                <a:lnTo>
                  <a:pt x="0" y="21600"/>
                </a:lnTo>
                <a:lnTo>
                  <a:pt x="0" y="21600"/>
                </a:lnTo>
                <a:lnTo>
                  <a:pt x="16668" y="21600"/>
                </a:lnTo>
                <a:lnTo>
                  <a:pt x="16668" y="9257"/>
                </a:lnTo>
                <a:lnTo>
                  <a:pt x="21600" y="9257"/>
                </a:lnTo>
                <a:close/>
              </a:path>
            </a:pathLst>
          </a:custGeom>
          <a:solidFill>
            <a:srgbClr val="FDFED2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1739900" y="2759075"/>
            <a:ext cx="6391275" cy="2686050"/>
          </a:xfrm>
          <a:prstGeom prst="downArrowCallout">
            <a:avLst>
              <a:gd name="adj1" fmla="val 59486"/>
              <a:gd name="adj2" fmla="val 59486"/>
              <a:gd name="adj3" fmla="val 16667"/>
              <a:gd name="adj4" fmla="val 66667"/>
            </a:avLst>
          </a:prstGeom>
          <a:solidFill>
            <a:srgbClr val="FDFED2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1773238" y="2689225"/>
            <a:ext cx="6405562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FED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most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与多音节或部分双音节形容词</a:t>
            </a:r>
          </a:p>
          <a:p>
            <a:pPr>
              <a:lnSpc>
                <a:spcPct val="120000"/>
              </a:lnSpc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放在一起，构成这个形容词的最高级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35150" y="5516563"/>
            <a:ext cx="2697163" cy="704850"/>
          </a:xfrm>
          <a:prstGeom prst="rect">
            <a:avLst/>
          </a:prstGeom>
          <a:noFill/>
          <a:ln w="28575">
            <a:solidFill>
              <a:srgbClr val="FFCC6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表示“最</a:t>
            </a:r>
            <a:r>
              <a:rPr lang="en-US" altLang="zh-CN" sz="3200" b="1">
                <a:latin typeface="Times New Roman" panose="02020603050405020304" pitchFamily="18" charset="0"/>
              </a:rPr>
              <a:t>……”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  <p:bldP spid="14346" grpId="0" animBg="1"/>
      <p:bldP spid="38915" grpId="0"/>
      <p:bldP spid="176130" grpId="0" animBg="1"/>
      <p:bldP spid="14345" grpId="0"/>
      <p:bldP spid="14348" grpId="0" animBg="1"/>
      <p:bldP spid="14349" grpId="0" animBg="1"/>
      <p:bldP spid="14350" grpId="0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9388" y="1196975"/>
            <a:ext cx="8793162" cy="433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Of all the subjects, I like math most. 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在所有科目中，我最喜欢数学。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It is one of the most wonderful films that I have 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ever seen.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这是我看过的最精彩的电影之一。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505450" y="1435100"/>
            <a:ext cx="1081088" cy="544513"/>
          </a:xfrm>
          <a:prstGeom prst="rect">
            <a:avLst/>
          </a:prstGeom>
          <a:noFill/>
          <a:ln w="38100">
            <a:solidFill>
              <a:srgbClr val="F03E3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6229350" y="2009775"/>
            <a:ext cx="574675" cy="339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786438" y="2349500"/>
            <a:ext cx="2174875" cy="48577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much</a:t>
            </a:r>
            <a:r>
              <a:rPr lang="zh-CN" altLang="en-US" sz="2400" b="1">
                <a:latin typeface="Times New Roman" panose="02020603050405020304" pitchFamily="18" charset="0"/>
              </a:rPr>
              <a:t>的最高级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767013" y="3213100"/>
            <a:ext cx="2813050" cy="544513"/>
          </a:xfrm>
          <a:prstGeom prst="rect">
            <a:avLst/>
          </a:prstGeom>
          <a:noFill/>
          <a:ln w="38100">
            <a:solidFill>
              <a:srgbClr val="F03E3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3490913" y="3787775"/>
            <a:ext cx="493712" cy="339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525838" y="4137025"/>
            <a:ext cx="2846387" cy="48577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wonderfuf</a:t>
            </a:r>
            <a:r>
              <a:rPr lang="zh-CN" altLang="en-US" sz="2400" b="1">
                <a:latin typeface="Times New Roman" panose="02020603050405020304" pitchFamily="18" charset="0"/>
              </a:rPr>
              <a:t>的最高级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8" grpId="0" animBg="1"/>
      <p:bldP spid="15369" grpId="0" animBg="1"/>
      <p:bldP spid="15370" grpId="0" animBg="1"/>
      <p:bldP spid="15371" grpId="0" animBg="1"/>
      <p:bldP spid="15372" grpId="0" animBg="1"/>
      <p:bldP spid="1537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" name="AutoShape 20"/>
          <p:cNvSpPr>
            <a:spLocks noChangeArrowheads="1"/>
          </p:cNvSpPr>
          <p:nvPr/>
        </p:nvSpPr>
        <p:spPr bwMode="auto">
          <a:xfrm>
            <a:off x="282575" y="1430338"/>
            <a:ext cx="4187825" cy="1455737"/>
          </a:xfrm>
          <a:prstGeom prst="rightArrowCallout">
            <a:avLst>
              <a:gd name="adj1" fmla="val 25000"/>
              <a:gd name="adj2" fmla="val 25000"/>
              <a:gd name="adj3" fmla="val 47946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911850" y="363538"/>
            <a:ext cx="3211513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CE7F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意为“不再</a:t>
            </a:r>
            <a:r>
              <a:rPr lang="en-US" altLang="zh-CN" sz="3200" b="1">
                <a:latin typeface="Times New Roman" panose="02020603050405020304" pitchFamily="18" charset="0"/>
              </a:rPr>
              <a:t>…….”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98438" y="2913063"/>
            <a:ext cx="82042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I 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don’t</a:t>
            </a:r>
            <a:r>
              <a:rPr lang="en-US" altLang="zh-CN" sz="3200" b="1">
                <a:latin typeface="Times New Roman" panose="02020603050405020304" pitchFamily="18" charset="0"/>
              </a:rPr>
              <a:t> like this pair of shoes 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anymore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我不再喜欢这双鞋了。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00025" y="107950"/>
            <a:ext cx="2790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not… anymore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3084513" y="293688"/>
            <a:ext cx="790575" cy="358775"/>
          </a:xfrm>
          <a:prstGeom prst="chevron">
            <a:avLst>
              <a:gd name="adj" fmla="val 55088"/>
            </a:avLst>
          </a:prstGeom>
          <a:solidFill>
            <a:srgbClr val="EEB44C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3863975" y="149225"/>
            <a:ext cx="180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美式用法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200025" y="812800"/>
            <a:ext cx="2892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not… any more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3090863" y="936625"/>
            <a:ext cx="790575" cy="358775"/>
          </a:xfrm>
          <a:prstGeom prst="chevron">
            <a:avLst>
              <a:gd name="adj" fmla="val 55088"/>
            </a:avLst>
          </a:prstGeom>
          <a:solidFill>
            <a:srgbClr val="EEB44C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3854450" y="771525"/>
            <a:ext cx="180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英式用法</a:t>
            </a:r>
          </a:p>
        </p:txBody>
      </p:sp>
      <p:sp>
        <p:nvSpPr>
          <p:cNvPr id="16399" name="AutoShape 15"/>
          <p:cNvSpPr/>
          <p:nvPr/>
        </p:nvSpPr>
        <p:spPr bwMode="auto">
          <a:xfrm>
            <a:off x="5684838" y="139700"/>
            <a:ext cx="288925" cy="1201738"/>
          </a:xfrm>
          <a:prstGeom prst="rightBrace">
            <a:avLst>
              <a:gd name="adj1" fmla="val 34661"/>
              <a:gd name="adj2" fmla="val 50000"/>
            </a:avLst>
          </a:prstGeom>
          <a:noFill/>
          <a:ln w="38100">
            <a:solidFill>
              <a:srgbClr val="CC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211138" y="1493838"/>
            <a:ext cx="2790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not… anymore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201613" y="2200275"/>
            <a:ext cx="2892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not… any more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4491038" y="1844675"/>
            <a:ext cx="3649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可以和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no more</a:t>
            </a: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替换</a:t>
            </a: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355600" y="5246688"/>
            <a:ext cx="8664575" cy="72072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323850" y="5230813"/>
            <a:ext cx="8196263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= Most people have no more cows or chickens.</a:t>
            </a: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223838" y="4433888"/>
            <a:ext cx="89900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Most people don’t have cows or chickens anymore.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animBg="1"/>
      <p:bldP spid="16389" grpId="0"/>
      <p:bldP spid="16390" grpId="0"/>
      <p:bldP spid="16392" grpId="0"/>
      <p:bldP spid="16393" grpId="0" animBg="1"/>
      <p:bldP spid="16395" grpId="0"/>
      <p:bldP spid="16396" grpId="0"/>
      <p:bldP spid="16397" grpId="0" animBg="1"/>
      <p:bldP spid="16398" grpId="0"/>
      <p:bldP spid="16399" grpId="0" animBg="1"/>
      <p:bldP spid="16400" grpId="0"/>
      <p:bldP spid="16401" grpId="0"/>
      <p:bldP spid="16405" grpId="0"/>
      <p:bldP spid="16406" grpId="0" animBg="1"/>
      <p:bldP spid="16408" grpId="0"/>
      <p:bldP spid="164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23825" y="396875"/>
            <a:ext cx="894715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Danny’s grandma is telling him more facts about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Grandpa Giant Listen to the dialogue and circle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        for correct and           for false.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07950" y="2487613"/>
            <a:ext cx="8915400" cy="423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6764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1336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5908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048000" indent="-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05200" indent="-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962400" indent="-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19600" indent="-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He enjoyed playing basketball.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He didn’t like gardening.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He enjoyed eating donuts.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He liked collecting stamps.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He was not interested in painting.</a:t>
            </a:r>
          </a:p>
        </p:txBody>
      </p:sp>
      <p:grpSp>
        <p:nvGrpSpPr>
          <p:cNvPr id="51215" name="Group 15"/>
          <p:cNvGrpSpPr/>
          <p:nvPr/>
        </p:nvGrpSpPr>
        <p:grpSpPr bwMode="auto">
          <a:xfrm>
            <a:off x="206375" y="1751013"/>
            <a:ext cx="714375" cy="693737"/>
            <a:chOff x="4053" y="2080"/>
            <a:chExt cx="450" cy="437"/>
          </a:xfrm>
        </p:grpSpPr>
        <p:sp>
          <p:nvSpPr>
            <p:cNvPr id="51207" name="AutoShape 7"/>
            <p:cNvSpPr>
              <a:spLocks noChangeArrowheads="1"/>
            </p:cNvSpPr>
            <p:nvPr/>
          </p:nvSpPr>
          <p:spPr bwMode="auto">
            <a:xfrm>
              <a:off x="4053" y="2080"/>
              <a:ext cx="450" cy="437"/>
            </a:xfrm>
            <a:prstGeom prst="smileyFace">
              <a:avLst>
                <a:gd name="adj" fmla="val 4653"/>
              </a:avLst>
            </a:prstGeom>
            <a:solidFill>
              <a:srgbClr val="EFE45B"/>
            </a:solidFill>
            <a:ln w="1905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4313" y="2202"/>
              <a:ext cx="87" cy="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51210" name="Oval 10"/>
            <p:cNvSpPr>
              <a:spLocks noChangeArrowheads="1"/>
            </p:cNvSpPr>
            <p:nvPr/>
          </p:nvSpPr>
          <p:spPr bwMode="auto">
            <a:xfrm>
              <a:off x="4150" y="2205"/>
              <a:ext cx="87" cy="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1217" name="Group 17"/>
          <p:cNvGrpSpPr/>
          <p:nvPr/>
        </p:nvGrpSpPr>
        <p:grpSpPr bwMode="auto">
          <a:xfrm>
            <a:off x="3844925" y="1793875"/>
            <a:ext cx="714375" cy="693738"/>
            <a:chOff x="4661" y="2083"/>
            <a:chExt cx="450" cy="437"/>
          </a:xfrm>
        </p:grpSpPr>
        <p:sp>
          <p:nvSpPr>
            <p:cNvPr id="51212" name="AutoShape 12"/>
            <p:cNvSpPr>
              <a:spLocks noChangeArrowheads="1"/>
            </p:cNvSpPr>
            <p:nvPr/>
          </p:nvSpPr>
          <p:spPr bwMode="auto">
            <a:xfrm>
              <a:off x="4661" y="2083"/>
              <a:ext cx="450" cy="437"/>
            </a:xfrm>
            <a:prstGeom prst="smileyFace">
              <a:avLst>
                <a:gd name="adj" fmla="val -4653"/>
              </a:avLst>
            </a:prstGeom>
            <a:solidFill>
              <a:srgbClr val="EFE45B"/>
            </a:solidFill>
            <a:ln w="1905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1216" name="Group 16"/>
            <p:cNvGrpSpPr/>
            <p:nvPr/>
          </p:nvGrpSpPr>
          <p:grpSpPr bwMode="auto">
            <a:xfrm>
              <a:off x="4758" y="2205"/>
              <a:ext cx="250" cy="98"/>
              <a:chOff x="4758" y="2205"/>
              <a:chExt cx="250" cy="98"/>
            </a:xfrm>
          </p:grpSpPr>
          <p:sp>
            <p:nvSpPr>
              <p:cNvPr id="51213" name="Oval 13"/>
              <p:cNvSpPr>
                <a:spLocks noChangeArrowheads="1"/>
              </p:cNvSpPr>
              <p:nvPr/>
            </p:nvSpPr>
            <p:spPr bwMode="auto">
              <a:xfrm>
                <a:off x="4921" y="2205"/>
                <a:ext cx="87" cy="9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214" name="Oval 14"/>
              <p:cNvSpPr>
                <a:spLocks noChangeArrowheads="1"/>
              </p:cNvSpPr>
              <p:nvPr/>
            </p:nvSpPr>
            <p:spPr bwMode="auto">
              <a:xfrm>
                <a:off x="4758" y="2208"/>
                <a:ext cx="87" cy="9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51218" name="Group 18"/>
          <p:cNvGrpSpPr/>
          <p:nvPr/>
        </p:nvGrpSpPr>
        <p:grpSpPr bwMode="auto">
          <a:xfrm>
            <a:off x="5948363" y="2595563"/>
            <a:ext cx="714375" cy="693737"/>
            <a:chOff x="4053" y="2080"/>
            <a:chExt cx="450" cy="437"/>
          </a:xfrm>
        </p:grpSpPr>
        <p:sp>
          <p:nvSpPr>
            <p:cNvPr id="51219" name="AutoShape 19"/>
            <p:cNvSpPr>
              <a:spLocks noChangeArrowheads="1"/>
            </p:cNvSpPr>
            <p:nvPr/>
          </p:nvSpPr>
          <p:spPr bwMode="auto">
            <a:xfrm>
              <a:off x="4053" y="2080"/>
              <a:ext cx="450" cy="437"/>
            </a:xfrm>
            <a:prstGeom prst="smileyFace">
              <a:avLst>
                <a:gd name="adj" fmla="val 4653"/>
              </a:avLst>
            </a:prstGeom>
            <a:solidFill>
              <a:srgbClr val="EFE45B"/>
            </a:solidFill>
            <a:ln w="1905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20" name="Oval 20"/>
            <p:cNvSpPr>
              <a:spLocks noChangeArrowheads="1"/>
            </p:cNvSpPr>
            <p:nvPr/>
          </p:nvSpPr>
          <p:spPr bwMode="auto">
            <a:xfrm>
              <a:off x="4313" y="2202"/>
              <a:ext cx="87" cy="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51221" name="Oval 21"/>
            <p:cNvSpPr>
              <a:spLocks noChangeArrowheads="1"/>
            </p:cNvSpPr>
            <p:nvPr/>
          </p:nvSpPr>
          <p:spPr bwMode="auto">
            <a:xfrm>
              <a:off x="4150" y="2205"/>
              <a:ext cx="87" cy="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1226" name="Group 26"/>
          <p:cNvGrpSpPr/>
          <p:nvPr/>
        </p:nvGrpSpPr>
        <p:grpSpPr bwMode="auto">
          <a:xfrm>
            <a:off x="5969000" y="3505200"/>
            <a:ext cx="714375" cy="693738"/>
            <a:chOff x="4053" y="2080"/>
            <a:chExt cx="450" cy="437"/>
          </a:xfrm>
        </p:grpSpPr>
        <p:sp>
          <p:nvSpPr>
            <p:cNvPr id="51227" name="AutoShape 27"/>
            <p:cNvSpPr>
              <a:spLocks noChangeArrowheads="1"/>
            </p:cNvSpPr>
            <p:nvPr/>
          </p:nvSpPr>
          <p:spPr bwMode="auto">
            <a:xfrm>
              <a:off x="4053" y="2080"/>
              <a:ext cx="450" cy="437"/>
            </a:xfrm>
            <a:prstGeom prst="smileyFace">
              <a:avLst>
                <a:gd name="adj" fmla="val 4653"/>
              </a:avLst>
            </a:prstGeom>
            <a:solidFill>
              <a:srgbClr val="EFE45B"/>
            </a:solidFill>
            <a:ln w="1905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28" name="Oval 28"/>
            <p:cNvSpPr>
              <a:spLocks noChangeArrowheads="1"/>
            </p:cNvSpPr>
            <p:nvPr/>
          </p:nvSpPr>
          <p:spPr bwMode="auto">
            <a:xfrm>
              <a:off x="4313" y="2202"/>
              <a:ext cx="87" cy="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51229" name="Oval 29"/>
            <p:cNvSpPr>
              <a:spLocks noChangeArrowheads="1"/>
            </p:cNvSpPr>
            <p:nvPr/>
          </p:nvSpPr>
          <p:spPr bwMode="auto">
            <a:xfrm>
              <a:off x="4150" y="2205"/>
              <a:ext cx="87" cy="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1230" name="Group 30"/>
          <p:cNvGrpSpPr/>
          <p:nvPr/>
        </p:nvGrpSpPr>
        <p:grpSpPr bwMode="auto">
          <a:xfrm>
            <a:off x="5978525" y="4403725"/>
            <a:ext cx="714375" cy="693738"/>
            <a:chOff x="4053" y="2080"/>
            <a:chExt cx="450" cy="437"/>
          </a:xfrm>
        </p:grpSpPr>
        <p:sp>
          <p:nvSpPr>
            <p:cNvPr id="51231" name="AutoShape 31"/>
            <p:cNvSpPr>
              <a:spLocks noChangeArrowheads="1"/>
            </p:cNvSpPr>
            <p:nvPr/>
          </p:nvSpPr>
          <p:spPr bwMode="auto">
            <a:xfrm>
              <a:off x="4053" y="2080"/>
              <a:ext cx="450" cy="437"/>
            </a:xfrm>
            <a:prstGeom prst="smileyFace">
              <a:avLst>
                <a:gd name="adj" fmla="val 4653"/>
              </a:avLst>
            </a:prstGeom>
            <a:solidFill>
              <a:srgbClr val="EFE45B"/>
            </a:solidFill>
            <a:ln w="1905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32" name="Oval 32"/>
            <p:cNvSpPr>
              <a:spLocks noChangeArrowheads="1"/>
            </p:cNvSpPr>
            <p:nvPr/>
          </p:nvSpPr>
          <p:spPr bwMode="auto">
            <a:xfrm>
              <a:off x="4313" y="2202"/>
              <a:ext cx="87" cy="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51233" name="Oval 33"/>
            <p:cNvSpPr>
              <a:spLocks noChangeArrowheads="1"/>
            </p:cNvSpPr>
            <p:nvPr/>
          </p:nvSpPr>
          <p:spPr bwMode="auto">
            <a:xfrm>
              <a:off x="4150" y="2205"/>
              <a:ext cx="87" cy="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1234" name="Group 34"/>
          <p:cNvGrpSpPr/>
          <p:nvPr/>
        </p:nvGrpSpPr>
        <p:grpSpPr bwMode="auto">
          <a:xfrm>
            <a:off x="5970588" y="5241925"/>
            <a:ext cx="714375" cy="693738"/>
            <a:chOff x="4053" y="2080"/>
            <a:chExt cx="450" cy="437"/>
          </a:xfrm>
        </p:grpSpPr>
        <p:sp>
          <p:nvSpPr>
            <p:cNvPr id="51235" name="AutoShape 35"/>
            <p:cNvSpPr>
              <a:spLocks noChangeArrowheads="1"/>
            </p:cNvSpPr>
            <p:nvPr/>
          </p:nvSpPr>
          <p:spPr bwMode="auto">
            <a:xfrm>
              <a:off x="4053" y="2080"/>
              <a:ext cx="450" cy="437"/>
            </a:xfrm>
            <a:prstGeom prst="smileyFace">
              <a:avLst>
                <a:gd name="adj" fmla="val 4653"/>
              </a:avLst>
            </a:prstGeom>
            <a:solidFill>
              <a:srgbClr val="EFE45B"/>
            </a:solidFill>
            <a:ln w="1905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36" name="Oval 36"/>
            <p:cNvSpPr>
              <a:spLocks noChangeArrowheads="1"/>
            </p:cNvSpPr>
            <p:nvPr/>
          </p:nvSpPr>
          <p:spPr bwMode="auto">
            <a:xfrm>
              <a:off x="4313" y="2202"/>
              <a:ext cx="87" cy="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51237" name="Oval 37"/>
            <p:cNvSpPr>
              <a:spLocks noChangeArrowheads="1"/>
            </p:cNvSpPr>
            <p:nvPr/>
          </p:nvSpPr>
          <p:spPr bwMode="auto">
            <a:xfrm>
              <a:off x="4150" y="2205"/>
              <a:ext cx="87" cy="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1238" name="Group 38"/>
          <p:cNvGrpSpPr/>
          <p:nvPr/>
        </p:nvGrpSpPr>
        <p:grpSpPr bwMode="auto">
          <a:xfrm>
            <a:off x="5969000" y="6057900"/>
            <a:ext cx="714375" cy="693738"/>
            <a:chOff x="4053" y="2080"/>
            <a:chExt cx="450" cy="437"/>
          </a:xfrm>
        </p:grpSpPr>
        <p:sp>
          <p:nvSpPr>
            <p:cNvPr id="51239" name="AutoShape 39"/>
            <p:cNvSpPr>
              <a:spLocks noChangeArrowheads="1"/>
            </p:cNvSpPr>
            <p:nvPr/>
          </p:nvSpPr>
          <p:spPr bwMode="auto">
            <a:xfrm>
              <a:off x="4053" y="2080"/>
              <a:ext cx="450" cy="437"/>
            </a:xfrm>
            <a:prstGeom prst="smileyFace">
              <a:avLst>
                <a:gd name="adj" fmla="val 4653"/>
              </a:avLst>
            </a:prstGeom>
            <a:solidFill>
              <a:srgbClr val="EFE45B"/>
            </a:solidFill>
            <a:ln w="1905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40" name="Oval 40"/>
            <p:cNvSpPr>
              <a:spLocks noChangeArrowheads="1"/>
            </p:cNvSpPr>
            <p:nvPr/>
          </p:nvSpPr>
          <p:spPr bwMode="auto">
            <a:xfrm>
              <a:off x="4313" y="2202"/>
              <a:ext cx="87" cy="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51241" name="Oval 41"/>
            <p:cNvSpPr>
              <a:spLocks noChangeArrowheads="1"/>
            </p:cNvSpPr>
            <p:nvPr/>
          </p:nvSpPr>
          <p:spPr bwMode="auto">
            <a:xfrm>
              <a:off x="4150" y="2205"/>
              <a:ext cx="87" cy="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1247" name="Group 47"/>
          <p:cNvGrpSpPr/>
          <p:nvPr/>
        </p:nvGrpSpPr>
        <p:grpSpPr bwMode="auto">
          <a:xfrm>
            <a:off x="6969125" y="2565400"/>
            <a:ext cx="714375" cy="693738"/>
            <a:chOff x="4661" y="2083"/>
            <a:chExt cx="450" cy="437"/>
          </a:xfrm>
        </p:grpSpPr>
        <p:sp>
          <p:nvSpPr>
            <p:cNvPr id="51248" name="AutoShape 48"/>
            <p:cNvSpPr>
              <a:spLocks noChangeArrowheads="1"/>
            </p:cNvSpPr>
            <p:nvPr/>
          </p:nvSpPr>
          <p:spPr bwMode="auto">
            <a:xfrm>
              <a:off x="4661" y="2083"/>
              <a:ext cx="450" cy="437"/>
            </a:xfrm>
            <a:prstGeom prst="smileyFace">
              <a:avLst>
                <a:gd name="adj" fmla="val -4653"/>
              </a:avLst>
            </a:prstGeom>
            <a:solidFill>
              <a:srgbClr val="EFE45B"/>
            </a:solidFill>
            <a:ln w="1905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1249" name="Group 49"/>
            <p:cNvGrpSpPr/>
            <p:nvPr/>
          </p:nvGrpSpPr>
          <p:grpSpPr bwMode="auto">
            <a:xfrm>
              <a:off x="4758" y="2205"/>
              <a:ext cx="250" cy="98"/>
              <a:chOff x="4758" y="2205"/>
              <a:chExt cx="250" cy="98"/>
            </a:xfrm>
          </p:grpSpPr>
          <p:sp>
            <p:nvSpPr>
              <p:cNvPr id="51250" name="Oval 50"/>
              <p:cNvSpPr>
                <a:spLocks noChangeArrowheads="1"/>
              </p:cNvSpPr>
              <p:nvPr/>
            </p:nvSpPr>
            <p:spPr bwMode="auto">
              <a:xfrm>
                <a:off x="4921" y="2205"/>
                <a:ext cx="87" cy="9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251" name="Oval 51"/>
              <p:cNvSpPr>
                <a:spLocks noChangeArrowheads="1"/>
              </p:cNvSpPr>
              <p:nvPr/>
            </p:nvSpPr>
            <p:spPr bwMode="auto">
              <a:xfrm>
                <a:off x="4758" y="2208"/>
                <a:ext cx="87" cy="9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51252" name="Group 52"/>
          <p:cNvGrpSpPr/>
          <p:nvPr/>
        </p:nvGrpSpPr>
        <p:grpSpPr bwMode="auto">
          <a:xfrm>
            <a:off x="6989763" y="3486150"/>
            <a:ext cx="714375" cy="693738"/>
            <a:chOff x="4661" y="2083"/>
            <a:chExt cx="450" cy="437"/>
          </a:xfrm>
        </p:grpSpPr>
        <p:sp>
          <p:nvSpPr>
            <p:cNvPr id="51253" name="AutoShape 53"/>
            <p:cNvSpPr>
              <a:spLocks noChangeArrowheads="1"/>
            </p:cNvSpPr>
            <p:nvPr/>
          </p:nvSpPr>
          <p:spPr bwMode="auto">
            <a:xfrm>
              <a:off x="4661" y="2083"/>
              <a:ext cx="450" cy="437"/>
            </a:xfrm>
            <a:prstGeom prst="smileyFace">
              <a:avLst>
                <a:gd name="adj" fmla="val -4653"/>
              </a:avLst>
            </a:prstGeom>
            <a:solidFill>
              <a:srgbClr val="EFE45B"/>
            </a:solidFill>
            <a:ln w="1905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1254" name="Group 54"/>
            <p:cNvGrpSpPr/>
            <p:nvPr/>
          </p:nvGrpSpPr>
          <p:grpSpPr bwMode="auto">
            <a:xfrm>
              <a:off x="4758" y="2205"/>
              <a:ext cx="250" cy="98"/>
              <a:chOff x="4758" y="2205"/>
              <a:chExt cx="250" cy="98"/>
            </a:xfrm>
          </p:grpSpPr>
          <p:sp>
            <p:nvSpPr>
              <p:cNvPr id="51255" name="Oval 55"/>
              <p:cNvSpPr>
                <a:spLocks noChangeArrowheads="1"/>
              </p:cNvSpPr>
              <p:nvPr/>
            </p:nvSpPr>
            <p:spPr bwMode="auto">
              <a:xfrm>
                <a:off x="4921" y="2205"/>
                <a:ext cx="87" cy="9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256" name="Oval 56"/>
              <p:cNvSpPr>
                <a:spLocks noChangeArrowheads="1"/>
              </p:cNvSpPr>
              <p:nvPr/>
            </p:nvSpPr>
            <p:spPr bwMode="auto">
              <a:xfrm>
                <a:off x="4758" y="2208"/>
                <a:ext cx="87" cy="9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51257" name="Group 57"/>
          <p:cNvGrpSpPr/>
          <p:nvPr/>
        </p:nvGrpSpPr>
        <p:grpSpPr bwMode="auto">
          <a:xfrm>
            <a:off x="6991350" y="4405313"/>
            <a:ext cx="714375" cy="693737"/>
            <a:chOff x="4661" y="2083"/>
            <a:chExt cx="450" cy="437"/>
          </a:xfrm>
        </p:grpSpPr>
        <p:sp>
          <p:nvSpPr>
            <p:cNvPr id="51258" name="AutoShape 58"/>
            <p:cNvSpPr>
              <a:spLocks noChangeArrowheads="1"/>
            </p:cNvSpPr>
            <p:nvPr/>
          </p:nvSpPr>
          <p:spPr bwMode="auto">
            <a:xfrm>
              <a:off x="4661" y="2083"/>
              <a:ext cx="450" cy="437"/>
            </a:xfrm>
            <a:prstGeom prst="smileyFace">
              <a:avLst>
                <a:gd name="adj" fmla="val -4653"/>
              </a:avLst>
            </a:prstGeom>
            <a:solidFill>
              <a:srgbClr val="EFE45B"/>
            </a:solidFill>
            <a:ln w="1905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1259" name="Group 59"/>
            <p:cNvGrpSpPr/>
            <p:nvPr/>
          </p:nvGrpSpPr>
          <p:grpSpPr bwMode="auto">
            <a:xfrm>
              <a:off x="4758" y="2205"/>
              <a:ext cx="250" cy="98"/>
              <a:chOff x="4758" y="2205"/>
              <a:chExt cx="250" cy="98"/>
            </a:xfrm>
          </p:grpSpPr>
          <p:sp>
            <p:nvSpPr>
              <p:cNvPr id="51260" name="Oval 60"/>
              <p:cNvSpPr>
                <a:spLocks noChangeArrowheads="1"/>
              </p:cNvSpPr>
              <p:nvPr/>
            </p:nvSpPr>
            <p:spPr bwMode="auto">
              <a:xfrm>
                <a:off x="4921" y="2205"/>
                <a:ext cx="87" cy="9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261" name="Oval 61"/>
              <p:cNvSpPr>
                <a:spLocks noChangeArrowheads="1"/>
              </p:cNvSpPr>
              <p:nvPr/>
            </p:nvSpPr>
            <p:spPr bwMode="auto">
              <a:xfrm>
                <a:off x="4758" y="2208"/>
                <a:ext cx="87" cy="9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51262" name="Group 62"/>
          <p:cNvGrpSpPr/>
          <p:nvPr/>
        </p:nvGrpSpPr>
        <p:grpSpPr bwMode="auto">
          <a:xfrm>
            <a:off x="6956425" y="5240338"/>
            <a:ext cx="714375" cy="693737"/>
            <a:chOff x="4661" y="2083"/>
            <a:chExt cx="450" cy="437"/>
          </a:xfrm>
        </p:grpSpPr>
        <p:sp>
          <p:nvSpPr>
            <p:cNvPr id="51263" name="AutoShape 63"/>
            <p:cNvSpPr>
              <a:spLocks noChangeArrowheads="1"/>
            </p:cNvSpPr>
            <p:nvPr/>
          </p:nvSpPr>
          <p:spPr bwMode="auto">
            <a:xfrm>
              <a:off x="4661" y="2083"/>
              <a:ext cx="450" cy="437"/>
            </a:xfrm>
            <a:prstGeom prst="smileyFace">
              <a:avLst>
                <a:gd name="adj" fmla="val -4653"/>
              </a:avLst>
            </a:prstGeom>
            <a:solidFill>
              <a:srgbClr val="EFE45B"/>
            </a:solidFill>
            <a:ln w="1905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1264" name="Group 64"/>
            <p:cNvGrpSpPr/>
            <p:nvPr/>
          </p:nvGrpSpPr>
          <p:grpSpPr bwMode="auto">
            <a:xfrm>
              <a:off x="4758" y="2205"/>
              <a:ext cx="250" cy="98"/>
              <a:chOff x="4758" y="2205"/>
              <a:chExt cx="250" cy="98"/>
            </a:xfrm>
          </p:grpSpPr>
          <p:sp>
            <p:nvSpPr>
              <p:cNvPr id="51265" name="Oval 65"/>
              <p:cNvSpPr>
                <a:spLocks noChangeArrowheads="1"/>
              </p:cNvSpPr>
              <p:nvPr/>
            </p:nvSpPr>
            <p:spPr bwMode="auto">
              <a:xfrm>
                <a:off x="4921" y="2205"/>
                <a:ext cx="87" cy="9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266" name="Oval 66"/>
              <p:cNvSpPr>
                <a:spLocks noChangeArrowheads="1"/>
              </p:cNvSpPr>
              <p:nvPr/>
            </p:nvSpPr>
            <p:spPr bwMode="auto">
              <a:xfrm>
                <a:off x="4758" y="2208"/>
                <a:ext cx="87" cy="9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51267" name="Group 67"/>
          <p:cNvGrpSpPr/>
          <p:nvPr/>
        </p:nvGrpSpPr>
        <p:grpSpPr bwMode="auto">
          <a:xfrm>
            <a:off x="6956425" y="6042025"/>
            <a:ext cx="714375" cy="693738"/>
            <a:chOff x="4661" y="2083"/>
            <a:chExt cx="450" cy="437"/>
          </a:xfrm>
        </p:grpSpPr>
        <p:sp>
          <p:nvSpPr>
            <p:cNvPr id="51268" name="AutoShape 68"/>
            <p:cNvSpPr>
              <a:spLocks noChangeArrowheads="1"/>
            </p:cNvSpPr>
            <p:nvPr/>
          </p:nvSpPr>
          <p:spPr bwMode="auto">
            <a:xfrm>
              <a:off x="4661" y="2083"/>
              <a:ext cx="450" cy="437"/>
            </a:xfrm>
            <a:prstGeom prst="smileyFace">
              <a:avLst>
                <a:gd name="adj" fmla="val -4653"/>
              </a:avLst>
            </a:prstGeom>
            <a:solidFill>
              <a:srgbClr val="EFE45B"/>
            </a:solidFill>
            <a:ln w="1905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1269" name="Group 69"/>
            <p:cNvGrpSpPr/>
            <p:nvPr/>
          </p:nvGrpSpPr>
          <p:grpSpPr bwMode="auto">
            <a:xfrm>
              <a:off x="4758" y="2205"/>
              <a:ext cx="250" cy="98"/>
              <a:chOff x="4758" y="2205"/>
              <a:chExt cx="250" cy="98"/>
            </a:xfrm>
          </p:grpSpPr>
          <p:sp>
            <p:nvSpPr>
              <p:cNvPr id="51270" name="Oval 70"/>
              <p:cNvSpPr>
                <a:spLocks noChangeArrowheads="1"/>
              </p:cNvSpPr>
              <p:nvPr/>
            </p:nvSpPr>
            <p:spPr bwMode="auto">
              <a:xfrm>
                <a:off x="4921" y="2205"/>
                <a:ext cx="87" cy="9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271" name="Oval 71"/>
              <p:cNvSpPr>
                <a:spLocks noChangeArrowheads="1"/>
              </p:cNvSpPr>
              <p:nvPr/>
            </p:nvSpPr>
            <p:spPr bwMode="auto">
              <a:xfrm>
                <a:off x="4758" y="2208"/>
                <a:ext cx="87" cy="9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51273" name="Picture 73" descr="green-checkmark-and-red-minus_17-51807224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64363" y="2524125"/>
            <a:ext cx="863600" cy="87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4" name="Picture 74" descr="green-checkmark-and-red-minus_17-51807224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35800" y="3387725"/>
            <a:ext cx="863600" cy="87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5" name="Picture 75" descr="green-checkmark-and-red-minus_17-51807224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7100" y="4375150"/>
            <a:ext cx="863600" cy="87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6" name="Picture 76" descr="green-checkmark-and-red-minus_17-51807224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7100" y="5167313"/>
            <a:ext cx="863600" cy="87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7" name="Picture 77" descr="green-checkmark-and-red-minus_17-51807224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6275" y="5891213"/>
            <a:ext cx="863600" cy="87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8" name="Picture 78" descr="图片96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27988" y="1773238"/>
            <a:ext cx="801687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1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8090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1438" y="166688"/>
            <a:ext cx="8947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Complete the passage with the phrases in the box.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03188" y="2033588"/>
            <a:ext cx="9101137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6764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1336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5908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048000" indent="-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05200" indent="-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962400" indent="-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19600" indent="-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  Shirley is a journalist. She travels around the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world and interviews many people. Her job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requires her to ask people questions and ________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________about them. Right now she is __________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________about Africa. She is there to write about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the lives of the poor. 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7380288" y="3429000"/>
            <a:ext cx="1363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collect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03238" y="4211638"/>
            <a:ext cx="1225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facts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6919913" y="4192588"/>
            <a:ext cx="12239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doing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344488" y="4922838"/>
            <a:ext cx="13223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report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20675" y="830263"/>
            <a:ext cx="8451850" cy="1117600"/>
          </a:xfrm>
          <a:prstGeom prst="rect">
            <a:avLst/>
          </a:prstGeom>
          <a:solidFill>
            <a:srgbClr val="E6C0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sends a letter         doing a report        feel proud           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collect facts         trade photos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8181975" y="4189413"/>
            <a:ext cx="433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80900" grpId="1"/>
      <p:bldP spid="18439" grpId="0"/>
      <p:bldP spid="18440" grpId="0"/>
      <p:bldP spid="18441" grpId="0"/>
      <p:bldP spid="18445" grpId="0"/>
      <p:bldP spid="18446" grpId="0" animBg="1"/>
      <p:bldP spid="184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03188" y="246063"/>
            <a:ext cx="88773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She likes to take photos with them and they like to 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____________ with one another. Shirley never 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forgets to stay in touch with her family. 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 err="1">
                <a:latin typeface="Times New Roman" panose="02020603050405020304" pitchFamily="18" charset="0"/>
              </a:rPr>
              <a:t>She____________to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 them once a week and always 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includes a photo. Shirley’s family and friends 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___________of her</a:t>
            </a:r>
            <a:r>
              <a:rPr kumimoji="1" lang="en-US" altLang="zh-CN" sz="3200" b="1" dirty="0" smtClean="0">
                <a:latin typeface="Times New Roman" panose="02020603050405020304" pitchFamily="18" charset="0"/>
              </a:rPr>
              <a:t>. </a:t>
            </a:r>
            <a:endParaRPr kumimoji="1"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68288" y="909638"/>
            <a:ext cx="2532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trade photos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815975" y="2422525"/>
            <a:ext cx="2532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sends a letter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23850" y="3841750"/>
            <a:ext cx="2017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feel proud</a:t>
            </a:r>
          </a:p>
        </p:txBody>
      </p:sp>
      <p:pic>
        <p:nvPicPr>
          <p:cNvPr id="19468" name="Picture 12" descr="u=4257295682,95888489&amp;fm=23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79912" y="3890963"/>
            <a:ext cx="4003675" cy="258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9463" grpId="0"/>
      <p:bldP spid="19464" grpId="0"/>
      <p:bldP spid="194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4" descr="9467743_100245428175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52388" y="6350"/>
            <a:ext cx="9126538" cy="684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2265363" y="800100"/>
            <a:ext cx="49196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THINK ABOUT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/>
      <p:bldP spid="5427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68463"/>
            <a:ext cx="8280400" cy="291147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zh-CN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How many people are there in your family?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 What hobbies do they have?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zh-CN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Do you know any interesting facts about  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 your family history?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6088" y="101600"/>
            <a:ext cx="8434387" cy="640080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Dear Grandma,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   Thank you very much for your letter about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Great </a:t>
            </a:r>
            <a:r>
              <a:rPr lang="en-US" altLang="zh-CN" b="1" dirty="0" err="1" smtClean="0">
                <a:latin typeface="Times New Roman" panose="02020603050405020304" pitchFamily="18" charset="0"/>
              </a:rPr>
              <a:t>Great</a:t>
            </a:r>
            <a:r>
              <a:rPr lang="en-US" altLang="zh-CN" b="1" dirty="0" smtClean="0">
                <a:latin typeface="Times New Roman" panose="02020603050405020304" pitchFamily="18" charset="0"/>
              </a:rPr>
              <a:t> Grandpa Rex. I like collecting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facts about our family history. It’s a great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hobby! It’s fun and it makes me feel proud.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   I like your name for Great </a:t>
            </a:r>
            <a:r>
              <a:rPr lang="en-US" altLang="zh-CN" b="1" dirty="0" err="1" smtClean="0">
                <a:latin typeface="Times New Roman" panose="02020603050405020304" pitchFamily="18" charset="0"/>
              </a:rPr>
              <a:t>Great</a:t>
            </a:r>
            <a:r>
              <a:rPr lang="en-US" altLang="zh-CN" b="1" dirty="0" smtClean="0">
                <a:latin typeface="Times New Roman" panose="02020603050405020304" pitchFamily="18" charset="0"/>
              </a:rPr>
              <a:t> Grandpa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Rex: Grandpa Giant! He was very tall and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very strong! When he visited you, did you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have a huge chair for him?</a:t>
            </a:r>
          </a:p>
        </p:txBody>
      </p:sp>
      <p:pic>
        <p:nvPicPr>
          <p:cNvPr id="9220" name="Picture 4" descr="图片96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69225" y="241300"/>
            <a:ext cx="801688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/>
          <a:lstStyle/>
          <a:p>
            <a:pPr eaLnBrk="1" hangingPunct="1"/>
            <a:r>
              <a:rPr lang="en-US" altLang="zh-CN" sz="400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5" y="388938"/>
            <a:ext cx="8678863" cy="5127625"/>
          </a:xfrm>
        </p:spPr>
        <p:txBody>
          <a:bodyPr/>
          <a:lstStyle/>
          <a:p>
            <a:pPr marL="95250" indent="-9525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   You told me many interesting facts about </a:t>
            </a:r>
          </a:p>
          <a:p>
            <a:pPr marL="95250" indent="-9525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him. He came from Africa and learned English </a:t>
            </a:r>
          </a:p>
          <a:p>
            <a:pPr marL="95250" indent="-9525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in Canada. He built his own African-style house. </a:t>
            </a:r>
          </a:p>
          <a:p>
            <a:pPr marL="95250" indent="-9525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He got his eggs from his own hens and milk from </a:t>
            </a:r>
          </a:p>
          <a:p>
            <a:pPr marL="95250" indent="-9525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his own cows. That is very interesting. Most </a:t>
            </a:r>
          </a:p>
          <a:p>
            <a:pPr marL="95250" indent="-9525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people don’t have cows or chickens anymore. </a:t>
            </a:r>
          </a:p>
          <a:p>
            <a:pPr marL="95250" indent="-9525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They buy their milk and eggs at the store. 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263525" y="374650"/>
            <a:ext cx="8486775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Can you help me some more? I am doing a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report for one of my classes. I need to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show and talk about my hobby, so I would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like a photo of Great Great Grandpa Rex. Do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you have one?</a:t>
            </a:r>
          </a:p>
        </p:txBody>
      </p:sp>
      <p:pic>
        <p:nvPicPr>
          <p:cNvPr id="55303" name="Picture 7" descr="u=3582878529,2205177443&amp;fm=23&amp;gp=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6238" y="4005263"/>
            <a:ext cx="16541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05" name="Picture 9" descr="u=2044705096,3460130846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3933825"/>
            <a:ext cx="1527175" cy="221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40750" cy="130175"/>
          </a:xfrm>
        </p:spPr>
        <p:txBody>
          <a:bodyPr/>
          <a:lstStyle/>
          <a:p>
            <a:pPr eaLnBrk="1" hangingPunct="1"/>
            <a:r>
              <a:rPr lang="en-US" altLang="zh-CN" sz="4000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75" y="715963"/>
            <a:ext cx="8804275" cy="524668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      I have an idea! Let’s trade photos! Here’s a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photo of me from school. You keep this photo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and send me a photo of Great Great Grandpa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Rex. Would that be OK?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I’ll write again soon.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Love,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Danny</a:t>
            </a:r>
          </a:p>
        </p:txBody>
      </p:sp>
      <p:pic>
        <p:nvPicPr>
          <p:cNvPr id="11270" name="Picture 6" descr="u=2663857024,270454201&amp;fm=21&amp;gp=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60888" y="3228975"/>
            <a:ext cx="1912937" cy="256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-20638" y="228600"/>
            <a:ext cx="9275763" cy="584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Read the lesson and write true (T) or false (F).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1. Danny likes collecting facts about his family.        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（    ）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2. Grandpa Giant is another name for Danny’s great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     great grandpa.                                                          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（    ）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3. Rex came from Africa, and he learned English in the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    U.S.                                                                              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（    ）</a:t>
            </a:r>
            <a:endParaRPr kumimoji="1" lang="en-US" altLang="zh-CN" sz="28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4. Rex always goes to the store to buy milk and eggs.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（    ）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5. Danny wants to trade photos with his grandma.    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（    ）</a:t>
            </a:r>
            <a:endParaRPr kumimoji="1" lang="en-US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8350250" y="2613025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endParaRPr kumimoji="1" lang="zh-CN" altLang="en-US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8434388" y="4108450"/>
            <a:ext cx="401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F</a:t>
            </a:r>
            <a:endParaRPr kumimoji="1" lang="zh-CN" altLang="en-US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8439150" y="4814888"/>
            <a:ext cx="4016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F</a:t>
            </a:r>
            <a:endParaRPr kumimoji="1" lang="zh-CN" altLang="en-US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8416925" y="5508625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endParaRPr kumimoji="1" lang="zh-CN" altLang="en-US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8313738" y="1157288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endParaRPr kumimoji="1" lang="zh-CN" altLang="en-US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17414" grpId="0"/>
      <p:bldP spid="17415" grpId="0"/>
      <p:bldP spid="17416" grpId="0"/>
      <p:bldP spid="17417" grpId="0"/>
      <p:bldP spid="174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08000" y="771525"/>
            <a:ext cx="3378200" cy="696913"/>
          </a:xfrm>
          <a:prstGeom prst="rect">
            <a:avLst/>
          </a:prstGeom>
          <a:solidFill>
            <a:srgbClr val="B3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thank sb. for 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4672013" y="812800"/>
            <a:ext cx="3684587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3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因为某事感谢某人</a:t>
            </a:r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69850" y="838200"/>
            <a:ext cx="498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1.  </a:t>
            </a:r>
            <a:endParaRPr kumimoji="1" lang="zh-CN" alt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446088" y="2416175"/>
            <a:ext cx="855345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Thank you for your help.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感谢你的帮助。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I must thank you for telling me the news.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我必须感谢你告诉我这个消息。</a:t>
            </a:r>
          </a:p>
        </p:txBody>
      </p:sp>
      <p:sp>
        <p:nvSpPr>
          <p:cNvPr id="48164" name="AutoShape 36"/>
          <p:cNvSpPr>
            <a:spLocks noChangeArrowheads="1"/>
          </p:cNvSpPr>
          <p:nvPr/>
        </p:nvSpPr>
        <p:spPr bwMode="auto">
          <a:xfrm>
            <a:off x="3911600" y="868363"/>
            <a:ext cx="792163" cy="5762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69900" y="1655763"/>
            <a:ext cx="4273550" cy="696912"/>
          </a:xfrm>
          <a:prstGeom prst="rect">
            <a:avLst/>
          </a:prstGeom>
          <a:solidFill>
            <a:srgbClr val="B3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thank sb. for doing 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564188" y="1604963"/>
            <a:ext cx="3527425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3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因为某人做了某事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而感谢某人</a:t>
            </a:r>
          </a:p>
        </p:txBody>
      </p:sp>
      <p:sp>
        <p:nvSpPr>
          <p:cNvPr id="48167" name="AutoShape 39"/>
          <p:cNvSpPr>
            <a:spLocks noChangeArrowheads="1"/>
          </p:cNvSpPr>
          <p:nvPr/>
        </p:nvSpPr>
        <p:spPr bwMode="auto">
          <a:xfrm>
            <a:off x="4826000" y="1743075"/>
            <a:ext cx="792163" cy="5762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/>
      <p:bldP spid="176130" grpId="0"/>
      <p:bldP spid="48160" grpId="0"/>
      <p:bldP spid="48161" grpId="0"/>
      <p:bldP spid="48164" grpId="0" animBg="1"/>
      <p:bldP spid="2" grpId="0" animBg="1"/>
      <p:bldP spid="3" grpId="0"/>
      <p:bldP spid="48167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978</Words>
  <Application>Microsoft Office PowerPoint</Application>
  <PresentationFormat>全屏显示(4:3)</PresentationFormat>
  <Paragraphs>148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华文彩云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 </vt:lpstr>
      <vt:lpstr>PowerPoint 演示文稿</vt:lpstr>
      <vt:lpstr>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2005-11-04T06:59:00Z</dcterms:created>
  <dcterms:modified xsi:type="dcterms:W3CDTF">2023-01-16T18:13:06Z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C03FEBE954DA47FB9C2079F46690E6A2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