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83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en-US" altLang="zh-CN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0EE138B-A576-4A66-943D-4BF74FDFE717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E138B-A576-4A66-943D-4BF74FDFE717}" type="slidenum">
              <a:rPr lang="en-US" altLang="zh-CN" smtClean="0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87EEB1-4DB8-44F2-B02A-1BEA1EBE9C53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7284" name="页脚占位符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zh-CN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09F49-C836-4F74-A4B6-A18C525F128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2BAC2-A15F-4166-B538-8D457273313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64538E6-CA06-418E-8526-4D2F6B5F5EC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CCE-4825-4201-8A7F-DEDB3F2F1EE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056FA-EC6E-4F85-86B0-89641EC9DE5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D25A4-8F4B-44E7-931B-815EA0007F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7106A-C74B-470F-B7C6-773986CB63F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8C432-3C9F-434D-A8ED-C8091BDF31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695A3-4989-4DC4-AF74-FCFF0172E6D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B21E-F408-4795-B449-B2870F4FE6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08F57-B85B-49E3-8B3D-8438643DF6C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33B17CC-6CEB-4980-B110-AF89B1398F1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H:\&#25991;&#19994;&#23071;&#30740;&#31350;&#35838;\&#38215;&#38534;&#19978;&#35838;&#35838;&#20214;&#26368;&#32456;&#29256;\Section%20A-1\&#38050;&#29748;-&#22825;&#31354;&#20043;&#22478;(&#38050;&#29748;&#29256;).mp3" TargetMode="External"/><Relationship Id="rId1" Type="http://schemas.microsoft.com/office/2007/relationships/media" Target="file:///H:\&#25991;&#19994;&#23071;&#30740;&#31350;&#35838;\&#38215;&#38534;&#19978;&#35838;&#35838;&#20214;&#26368;&#32456;&#29256;\Section%20A-1\&#38050;&#29748;-&#22825;&#31354;&#20043;&#22478;(&#38050;&#29748;&#29256;).mp3" TargetMode="Externa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hyperlink" Target="../../&#39321;&#34121;&#22902;&#26132;&#35270;&#39057;_clip.wm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0"/>
            <a:ext cx="5545138" cy="1081087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Section A (1a—2b)</a:t>
            </a:r>
          </a:p>
        </p:txBody>
      </p:sp>
      <p:sp>
        <p:nvSpPr>
          <p:cNvPr id="72707" name="Text Box 8"/>
          <p:cNvSpPr txBox="1">
            <a:spLocks noChangeArrowheads="1"/>
          </p:cNvSpPr>
          <p:nvPr/>
        </p:nvSpPr>
        <p:spPr bwMode="auto">
          <a:xfrm>
            <a:off x="504825" y="1066800"/>
            <a:ext cx="7993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4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Unit 8</a:t>
            </a:r>
          </a:p>
          <a:p>
            <a:r>
              <a:rPr lang="en-US" altLang="zh-CN" sz="48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</a:rPr>
              <a:t>How do you make a banana milk shake?</a:t>
            </a:r>
          </a:p>
        </p:txBody>
      </p:sp>
      <p:sp>
        <p:nvSpPr>
          <p:cNvPr id="4" name="矩形 3"/>
          <p:cNvSpPr/>
          <p:nvPr/>
        </p:nvSpPr>
        <p:spPr>
          <a:xfrm>
            <a:off x="2703067" y="5457881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accent1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/>
          <p:cNvSpPr txBox="1">
            <a:spLocks noChangeArrowheads="1"/>
          </p:cNvSpPr>
          <p:nvPr/>
        </p:nvSpPr>
        <p:spPr bwMode="auto">
          <a:xfrm>
            <a:off x="519113" y="546100"/>
            <a:ext cx="2132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020763" y="5140325"/>
            <a:ext cx="7007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/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bananas and </a:t>
            </a:r>
            <a:r>
              <a:rPr lang="en-US" altLang="zh-CN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in the blender.</a:t>
            </a:r>
          </a:p>
        </p:txBody>
      </p:sp>
      <p:pic>
        <p:nvPicPr>
          <p:cNvPr id="22542" name="Picture 14" descr="put the banana and the ice cream in to the bl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700213"/>
            <a:ext cx="3671887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519113" y="546100"/>
            <a:ext cx="2036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</a:p>
        </p:txBody>
      </p:sp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1117600" y="5410200"/>
            <a:ext cx="7035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milk into the blender.</a:t>
            </a:r>
          </a:p>
        </p:txBody>
      </p:sp>
      <p:pic>
        <p:nvPicPr>
          <p:cNvPr id="22540" name="Picture 12" descr="pour the milk into the bl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060575"/>
            <a:ext cx="32400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20050616103726_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888" y="728663"/>
            <a:ext cx="3198812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7"/>
          <p:cNvSpPr txBox="1">
            <a:spLocks noChangeArrowheads="1"/>
          </p:cNvSpPr>
          <p:nvPr/>
        </p:nvSpPr>
        <p:spPr bwMode="auto">
          <a:xfrm>
            <a:off x="519113" y="546100"/>
            <a:ext cx="15255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2076450" y="5499100"/>
            <a:ext cx="48117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on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blender.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519113" y="546100"/>
            <a:ext cx="2036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</a:p>
        </p:txBody>
      </p:sp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2555875" y="5589588"/>
            <a:ext cx="50133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milk shake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4" name="Picture 6" descr="饮料 果汁 饭桌 纪念日物语-节日物语-节日物语,纪念日物语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9550" y="639763"/>
            <a:ext cx="422592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6"/>
          <p:cNvSpPr txBox="1">
            <a:spLocks noChangeArrowheads="1"/>
          </p:cNvSpPr>
          <p:nvPr/>
        </p:nvSpPr>
        <p:spPr bwMode="auto">
          <a:xfrm>
            <a:off x="3529013" y="933450"/>
            <a:ext cx="5364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4000" b="1">
                <a:solidFill>
                  <a:srgbClr val="0000FF"/>
                </a:solidFill>
              </a:rPr>
              <a:t>Tell me what you see.</a:t>
            </a:r>
          </a:p>
        </p:txBody>
      </p:sp>
      <p:sp>
        <p:nvSpPr>
          <p:cNvPr id="86019" name="WordArt 4"/>
          <p:cNvSpPr>
            <a:spLocks noChangeArrowheads="1" noChangeShapeType="1" noTextEdit="1"/>
          </p:cNvSpPr>
          <p:nvPr/>
        </p:nvSpPr>
        <p:spPr bwMode="auto">
          <a:xfrm>
            <a:off x="215900" y="744537"/>
            <a:ext cx="3240088" cy="1196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CN" sz="40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Game</a:t>
            </a:r>
            <a:endParaRPr lang="zh-CN" altLang="en-US" sz="40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22537" name="Picture 9" descr="peel the ban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012950"/>
            <a:ext cx="50403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cut up the ban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084387"/>
            <a:ext cx="489743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put the banana and the ice cream in to the bl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939925"/>
            <a:ext cx="54721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pour the milk into the blen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1868487"/>
            <a:ext cx="54006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turn on the blen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868487"/>
            <a:ext cx="51847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drink the milk sha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1797050"/>
            <a:ext cx="51847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图片 3" descr="A-1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" y="1271588"/>
            <a:ext cx="771525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630238"/>
          </a:xfrm>
          <a:noFill/>
        </p:spPr>
        <p:txBody>
          <a:bodyPr wrap="none"/>
          <a:lstStyle/>
          <a:p>
            <a:pPr algn="l"/>
            <a:r>
              <a:rPr lang="en-US" sz="3200" b="1">
                <a:latin typeface="Times New Roman" panose="02020603050405020304" pitchFamily="18" charset="0"/>
              </a:rPr>
              <a:t>1a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. Write these words in the blanks.</a:t>
            </a:r>
            <a:r>
              <a:rPr lang="en-US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44" name="Text Box 5"/>
          <p:cNvSpPr txBox="1">
            <a:spLocks noChangeArrowheads="1"/>
          </p:cNvSpPr>
          <p:nvPr/>
        </p:nvSpPr>
        <p:spPr bwMode="auto">
          <a:xfrm>
            <a:off x="5580063" y="3068638"/>
            <a:ext cx="996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eel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1908175" y="3357563"/>
            <a:ext cx="165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up </a:t>
            </a:r>
          </a:p>
        </p:txBody>
      </p:sp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5148263" y="4724400"/>
            <a:ext cx="86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</a:p>
        </p:txBody>
      </p:sp>
      <p:sp>
        <p:nvSpPr>
          <p:cNvPr id="87047" name="Text Box 8"/>
          <p:cNvSpPr txBox="1">
            <a:spLocks noChangeArrowheads="1"/>
          </p:cNvSpPr>
          <p:nvPr/>
        </p:nvSpPr>
        <p:spPr bwMode="auto">
          <a:xfrm>
            <a:off x="4171950" y="1119188"/>
            <a:ext cx="114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468313" y="4724400"/>
            <a:ext cx="1797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 on</a:t>
            </a:r>
          </a:p>
        </p:txBody>
      </p:sp>
      <p:sp>
        <p:nvSpPr>
          <p:cNvPr id="87049" name="Text Box 10"/>
          <p:cNvSpPr txBox="1">
            <a:spLocks noChangeArrowheads="1"/>
          </p:cNvSpPr>
          <p:nvPr/>
        </p:nvSpPr>
        <p:spPr bwMode="auto">
          <a:xfrm>
            <a:off x="468313" y="1196975"/>
            <a:ext cx="1352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rink</a:t>
            </a:r>
          </a:p>
          <a:p>
            <a:pPr>
              <a:buFont typeface="Arial" panose="020B0604020202020204" pitchFamily="34" charset="0"/>
              <a:buNone/>
            </a:pP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utoUpdateAnimBg="0"/>
      <p:bldP spid="87045" grpId="0" autoUpdateAnimBg="0"/>
      <p:bldP spid="87046" grpId="0" autoUpdateAnimBg="0"/>
      <p:bldP spid="87047" grpId="0" autoUpdateAnimBg="0"/>
      <p:bldP spid="87048" grpId="0" autoUpdateAnimBg="0"/>
      <p:bldP spid="870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274762"/>
            <a:ext cx="7993062" cy="7207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Listen and put the instructions in order.</a:t>
            </a: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971550" y="2066925"/>
            <a:ext cx="73453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</a:t>
            </a:r>
            <a:r>
              <a:rPr kumimoji="1" lang="en-US" altLang="zh-CN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Turn on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blender.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</a:t>
            </a:r>
            <a:r>
              <a:rPr kumimoji="1"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Cut up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bananas.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Drink the milk shake.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Pour the milk into the blender.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Put the bananas and ice-cream into        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the blender.</a:t>
            </a:r>
          </a:p>
          <a:p>
            <a:pPr algn="l">
              <a:lnSpc>
                <a:spcPct val="12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____ Peel three bananas.</a:t>
            </a:r>
          </a:p>
        </p:txBody>
      </p:sp>
      <p:sp>
        <p:nvSpPr>
          <p:cNvPr id="88068" name="Oval 11"/>
          <p:cNvSpPr>
            <a:spLocks noChangeArrowheads="1"/>
          </p:cNvSpPr>
          <p:nvPr/>
        </p:nvSpPr>
        <p:spPr bwMode="auto">
          <a:xfrm>
            <a:off x="179388" y="1346993"/>
            <a:ext cx="647700" cy="5762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88069" name="Text Box 12"/>
          <p:cNvSpPr txBox="1">
            <a:spLocks noChangeArrowheads="1"/>
          </p:cNvSpPr>
          <p:nvPr/>
        </p:nvSpPr>
        <p:spPr bwMode="auto">
          <a:xfrm>
            <a:off x="1258888" y="5667375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8071" name="Text Box 14"/>
          <p:cNvSpPr txBox="1">
            <a:spLocks noChangeArrowheads="1"/>
          </p:cNvSpPr>
          <p:nvPr/>
        </p:nvSpPr>
        <p:spPr bwMode="auto">
          <a:xfrm>
            <a:off x="1258888" y="2714625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8072" name="Text Box 15"/>
          <p:cNvSpPr txBox="1">
            <a:spLocks noChangeArrowheads="1"/>
          </p:cNvSpPr>
          <p:nvPr/>
        </p:nvSpPr>
        <p:spPr bwMode="auto">
          <a:xfrm>
            <a:off x="1258888" y="4443412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8073" name="Text Box 16"/>
          <p:cNvSpPr txBox="1">
            <a:spLocks noChangeArrowheads="1"/>
          </p:cNvSpPr>
          <p:nvPr/>
        </p:nvSpPr>
        <p:spPr bwMode="auto">
          <a:xfrm>
            <a:off x="1258888" y="3867150"/>
            <a:ext cx="433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8074" name="Text Box 17"/>
          <p:cNvSpPr txBox="1">
            <a:spLocks noChangeArrowheads="1"/>
          </p:cNvSpPr>
          <p:nvPr/>
        </p:nvSpPr>
        <p:spPr bwMode="auto">
          <a:xfrm>
            <a:off x="1258888" y="2138362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88075" name="Text Box 18"/>
          <p:cNvSpPr txBox="1">
            <a:spLocks noChangeArrowheads="1"/>
          </p:cNvSpPr>
          <p:nvPr/>
        </p:nvSpPr>
        <p:spPr bwMode="auto">
          <a:xfrm>
            <a:off x="1258888" y="3290887"/>
            <a:ext cx="4333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2" grpId="0"/>
      <p:bldP spid="88073" grpId="0"/>
      <p:bldP spid="88074" grpId="0"/>
      <p:bldP spid="880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893762"/>
            <a:ext cx="7993062" cy="7207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Listen and fill in the blanks.</a:t>
            </a: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1008063" y="1614487"/>
            <a:ext cx="7345362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A: I’m hungry! Let’s make a banana milk shake.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B: How do you make a banana milk shake?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A: Well, ________   peel three bananas.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B: Three bananas?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A: Yes. Then cut up the bananas.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B: OK, I’m finished.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A:  Now put the bananas and ice-cream in the blender. 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         ______    pour the milk into the blender.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B: Is this enough milk?</a:t>
            </a:r>
          </a:p>
          <a:p>
            <a:pPr algn="l">
              <a:spcBef>
                <a:spcPct val="50000"/>
              </a:spcBef>
            </a:pPr>
            <a:r>
              <a:rPr lang="en-US" altLang="zh-CN" sz="2000" b="1" dirty="0">
                <a:latin typeface="Times New Roman" panose="02020603050405020304" pitchFamily="18" charset="0"/>
              </a:rPr>
              <a:t>A: I guess so.________, turn on the blender.________, pour the milk shake into a glass and drink it.</a:t>
            </a:r>
          </a:p>
        </p:txBody>
      </p:sp>
      <p:sp>
        <p:nvSpPr>
          <p:cNvPr id="89092" name="Oval 11"/>
          <p:cNvSpPr>
            <a:spLocks noChangeArrowheads="1"/>
          </p:cNvSpPr>
          <p:nvPr/>
        </p:nvSpPr>
        <p:spPr bwMode="auto">
          <a:xfrm>
            <a:off x="207963" y="965200"/>
            <a:ext cx="647700" cy="57626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89097" name="文本框 1"/>
          <p:cNvSpPr txBox="1">
            <a:spLocks noChangeArrowheads="1"/>
          </p:cNvSpPr>
          <p:nvPr/>
        </p:nvSpPr>
        <p:spPr bwMode="auto">
          <a:xfrm>
            <a:off x="2212975" y="2505075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first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8" name="文本框 3"/>
          <p:cNvSpPr txBox="1">
            <a:spLocks noChangeArrowheads="1"/>
          </p:cNvSpPr>
          <p:nvPr/>
        </p:nvSpPr>
        <p:spPr bwMode="auto">
          <a:xfrm>
            <a:off x="1571625" y="4714875"/>
            <a:ext cx="151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Then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9" name="文本框 4"/>
          <p:cNvSpPr txBox="1">
            <a:spLocks noChangeArrowheads="1"/>
          </p:cNvSpPr>
          <p:nvPr/>
        </p:nvSpPr>
        <p:spPr bwMode="auto">
          <a:xfrm>
            <a:off x="2627313" y="5670550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Next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100" name="文本框 5"/>
          <p:cNvSpPr txBox="1">
            <a:spLocks noChangeArrowheads="1"/>
          </p:cNvSpPr>
          <p:nvPr/>
        </p:nvSpPr>
        <p:spPr bwMode="auto">
          <a:xfrm>
            <a:off x="5867400" y="5670550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Finally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098" grpId="0"/>
      <p:bldP spid="89099" grpId="0"/>
      <p:bldP spid="891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ChangeArrowheads="1"/>
          </p:cNvSpPr>
          <p:nvPr/>
        </p:nvSpPr>
        <p:spPr bwMode="auto">
          <a:xfrm>
            <a:off x="1042988" y="1662113"/>
            <a:ext cx="3609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3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5" name="Rectangle 5"/>
          <p:cNvSpPr>
            <a:spLocks noChangeArrowheads="1"/>
          </p:cNvSpPr>
          <p:nvPr/>
        </p:nvSpPr>
        <p:spPr bwMode="auto">
          <a:xfrm>
            <a:off x="1041400" y="1524000"/>
            <a:ext cx="28829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首先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并且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然后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…</a:t>
            </a:r>
            <a:endParaRPr lang="en-US" altLang="zh-CN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接下来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最后</a:t>
            </a:r>
            <a:r>
              <a:rPr lang="en-US" sz="3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0116" name="Text Box 6"/>
          <p:cNvSpPr txBox="1">
            <a:spLocks noChangeArrowheads="1"/>
          </p:cNvSpPr>
          <p:nvPr/>
        </p:nvSpPr>
        <p:spPr bwMode="auto">
          <a:xfrm>
            <a:off x="800100" y="841375"/>
            <a:ext cx="3527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Translation</a:t>
            </a:r>
            <a:r>
              <a:rPr lang="en-US" altLang="zh-CN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4283075" y="2525713"/>
            <a:ext cx="169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And…</a:t>
            </a:r>
          </a:p>
        </p:txBody>
      </p:sp>
      <p:sp>
        <p:nvSpPr>
          <p:cNvPr id="90118" name="Text Box 8"/>
          <p:cNvSpPr txBox="1">
            <a:spLocks noChangeArrowheads="1"/>
          </p:cNvSpPr>
          <p:nvPr/>
        </p:nvSpPr>
        <p:spPr bwMode="auto">
          <a:xfrm>
            <a:off x="4283075" y="1517650"/>
            <a:ext cx="218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First,…</a:t>
            </a:r>
          </a:p>
        </p:txBody>
      </p:sp>
      <p:sp>
        <p:nvSpPr>
          <p:cNvPr id="90119" name="Text Box 9"/>
          <p:cNvSpPr txBox="1">
            <a:spLocks noChangeArrowheads="1"/>
          </p:cNvSpPr>
          <p:nvPr/>
        </p:nvSpPr>
        <p:spPr bwMode="auto">
          <a:xfrm>
            <a:off x="4211638" y="4652963"/>
            <a:ext cx="2163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Next,…</a:t>
            </a:r>
          </a:p>
        </p:txBody>
      </p:sp>
      <p:sp>
        <p:nvSpPr>
          <p:cNvPr id="90120" name="Text Box 11"/>
          <p:cNvSpPr txBox="1">
            <a:spLocks noChangeArrowheads="1"/>
          </p:cNvSpPr>
          <p:nvPr/>
        </p:nvSpPr>
        <p:spPr bwMode="auto">
          <a:xfrm>
            <a:off x="4140200" y="5694363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Finally,…</a:t>
            </a:r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4356100" y="3500438"/>
            <a:ext cx="1982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utoUpdateAnimBg="0"/>
      <p:bldP spid="90118" grpId="0" autoUpdateAnimBg="0"/>
      <p:bldP spid="90119" grpId="0" autoUpdateAnimBg="0"/>
      <p:bldP spid="90120" grpId="0" autoUpdateAnimBg="0"/>
      <p:bldP spid="9012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900113" y="2133600"/>
            <a:ext cx="746601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拓展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turn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on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打开，接通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电流、煤气、水等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turn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off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关掉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截断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电流、煤气、水等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turn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up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开大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调高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音量、热量等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turn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down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调低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关小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音量、热量等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2411412" y="1052513"/>
            <a:ext cx="5665787" cy="1584325"/>
          </a:xfrm>
          <a:prstGeom prst="cloudCallout">
            <a:avLst>
              <a:gd name="adj1" fmla="val -49181"/>
              <a:gd name="adj2" fmla="val 6963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7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宾语是代词时，放在短语中间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noFill/>
        </p:spPr>
        <p:txBody>
          <a:bodyPr/>
          <a:lstStyle/>
          <a:p>
            <a:r>
              <a:rPr lang="zh-CN" altLang="en-US" b="1" dirty="0"/>
              <a:t>学习目标：</a:t>
            </a:r>
            <a:endParaRPr lang="zh-CN" alt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FF5050"/>
                </a:solidFill>
                <a:latin typeface="Times New Roman" panose="02020603050405020304" pitchFamily="18" charset="0"/>
              </a:rPr>
              <a:t>1.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words:</a:t>
            </a:r>
            <a:r>
              <a:rPr lang="zh-C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shake</a:t>
            </a:r>
            <a:r>
              <a:rPr lang="zh-CN" altLang="en-US" b="1" dirty="0">
                <a:latin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</a:rPr>
              <a:t>milk shake, blender, turn on, peel, pour, yogurt, honey, watermelon, spoon, finally 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make a banana milk shake?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    First…, Then…, Next…, Finally…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58800" y="1781175"/>
            <a:ext cx="7339013" cy="4589462"/>
          </a:xfrm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 wrap="none"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How do you make a banana  milk shake?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First, peel the bananas.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cut up the bananas.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Next, put the bananas and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ice-cream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the blender.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the milk into the blender.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turn on the blender.</a:t>
            </a:r>
          </a:p>
          <a:p>
            <a:pPr marL="0" indent="0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Finally, drink the milk shake.</a:t>
            </a:r>
          </a:p>
        </p:txBody>
      </p:sp>
      <p:sp>
        <p:nvSpPr>
          <p:cNvPr id="92163" name="Text Box 5"/>
          <p:cNvSpPr txBox="1">
            <a:spLocks noChangeArrowheads="1"/>
          </p:cNvSpPr>
          <p:nvPr/>
        </p:nvSpPr>
        <p:spPr bwMode="auto">
          <a:xfrm>
            <a:off x="520700" y="1066800"/>
            <a:ext cx="3648075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1c. Pair 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684213" y="3573463"/>
            <a:ext cx="1517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</a:p>
        </p:txBody>
      </p:sp>
      <p:sp>
        <p:nvSpPr>
          <p:cNvPr id="93187" name="Text Box 6"/>
          <p:cNvSpPr txBox="1">
            <a:spLocks noChangeArrowheads="1"/>
          </p:cNvSpPr>
          <p:nvPr/>
        </p:nvSpPr>
        <p:spPr bwMode="auto">
          <a:xfrm>
            <a:off x="3492500" y="3500438"/>
            <a:ext cx="1695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up</a:t>
            </a:r>
          </a:p>
        </p:txBody>
      </p:sp>
      <p:sp>
        <p:nvSpPr>
          <p:cNvPr id="93188" name="Text Box 7"/>
          <p:cNvSpPr txBox="1">
            <a:spLocks noChangeArrowheads="1"/>
          </p:cNvSpPr>
          <p:nvPr/>
        </p:nvSpPr>
        <p:spPr bwMode="auto">
          <a:xfrm>
            <a:off x="5795963" y="34290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… in …</a:t>
            </a:r>
          </a:p>
        </p:txBody>
      </p:sp>
      <p:sp>
        <p:nvSpPr>
          <p:cNvPr id="93189" name="Text Box 11"/>
          <p:cNvSpPr txBox="1">
            <a:spLocks noChangeArrowheads="1"/>
          </p:cNvSpPr>
          <p:nvPr/>
        </p:nvSpPr>
        <p:spPr bwMode="auto">
          <a:xfrm>
            <a:off x="3635375" y="6092825"/>
            <a:ext cx="2141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on</a:t>
            </a:r>
          </a:p>
        </p:txBody>
      </p:sp>
      <p:sp>
        <p:nvSpPr>
          <p:cNvPr id="93190" name="Text Box 12"/>
          <p:cNvSpPr txBox="1">
            <a:spLocks noChangeArrowheads="1"/>
          </p:cNvSpPr>
          <p:nvPr/>
        </p:nvSpPr>
        <p:spPr bwMode="auto">
          <a:xfrm>
            <a:off x="6372225" y="6092825"/>
            <a:ext cx="1428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</a:t>
            </a:r>
          </a:p>
        </p:txBody>
      </p:sp>
      <p:sp>
        <p:nvSpPr>
          <p:cNvPr id="93191" name="Text Box 13"/>
          <p:cNvSpPr txBox="1">
            <a:spLocks noChangeArrowheads="1"/>
          </p:cNvSpPr>
          <p:nvPr/>
        </p:nvSpPr>
        <p:spPr bwMode="auto">
          <a:xfrm>
            <a:off x="395288" y="6092825"/>
            <a:ext cx="330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…into ...</a:t>
            </a:r>
          </a:p>
        </p:txBody>
      </p:sp>
      <p:sp>
        <p:nvSpPr>
          <p:cNvPr id="93192" name="Text Box 19"/>
          <p:cNvSpPr txBox="1">
            <a:spLocks noChangeArrowheads="1"/>
          </p:cNvSpPr>
          <p:nvPr/>
        </p:nvSpPr>
        <p:spPr bwMode="auto">
          <a:xfrm>
            <a:off x="323850" y="228600"/>
            <a:ext cx="8066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A: How do you make a banana milk shake?</a:t>
            </a:r>
          </a:p>
        </p:txBody>
      </p:sp>
      <p:sp>
        <p:nvSpPr>
          <p:cNvPr id="93193" name="Rectangle 20"/>
          <p:cNvSpPr>
            <a:spLocks noChangeArrowheads="1"/>
          </p:cNvSpPr>
          <p:nvPr/>
        </p:nvSpPr>
        <p:spPr bwMode="auto">
          <a:xfrm>
            <a:off x="323850" y="1052513"/>
            <a:ext cx="5026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B: First, peel the bananas…</a:t>
            </a:r>
          </a:p>
        </p:txBody>
      </p:sp>
      <p:pic>
        <p:nvPicPr>
          <p:cNvPr id="22537" name="Picture 9" descr="peel the ban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2916238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cut up the ban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628775"/>
            <a:ext cx="280828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put the banana and the ice cream in to the blen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341438"/>
            <a:ext cx="29511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pour the milk into the blend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202113"/>
            <a:ext cx="28082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turn on the blen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076700"/>
            <a:ext cx="2592387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drink the milk sha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4037013"/>
            <a:ext cx="26638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 autoUpdateAnimBg="0"/>
      <p:bldP spid="93187" grpId="0" build="p" autoUpdateAnimBg="0"/>
      <p:bldP spid="93188" grpId="0" build="p" autoUpdateAnimBg="0"/>
      <p:bldP spid="93189" grpId="0" build="p" autoUpdateAnimBg="0"/>
      <p:bldP spid="93190" grpId="0" build="p" autoUpdateAnimBg="0"/>
      <p:bldP spid="9319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8"/>
          <p:cNvSpPr txBox="1">
            <a:spLocks noChangeArrowheads="1"/>
          </p:cNvSpPr>
          <p:nvPr/>
        </p:nvSpPr>
        <p:spPr bwMode="auto">
          <a:xfrm>
            <a:off x="1692275" y="333375"/>
            <a:ext cx="60483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Listen and complete the chart.</a:t>
            </a:r>
          </a:p>
        </p:txBody>
      </p:sp>
      <p:sp>
        <p:nvSpPr>
          <p:cNvPr id="94211" name="Oval 4"/>
          <p:cNvSpPr>
            <a:spLocks noChangeArrowheads="1"/>
          </p:cNvSpPr>
          <p:nvPr/>
        </p:nvSpPr>
        <p:spPr bwMode="auto">
          <a:xfrm>
            <a:off x="684213" y="333375"/>
            <a:ext cx="7207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2a</a:t>
            </a:r>
          </a:p>
        </p:txBody>
      </p:sp>
      <p:pic>
        <p:nvPicPr>
          <p:cNvPr id="94213" name="Picture 21" descr="cutcaster-photo-100361272-Cartoon-ice-cream-cu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02238"/>
            <a:ext cx="12969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 descr="播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55895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暂停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566102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停止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55895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图片 2" descr="A-2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68413"/>
            <a:ext cx="4778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4218" name="Group 10"/>
          <p:cNvGraphicFramePr>
            <a:graphicFrameLocks noGrp="1"/>
          </p:cNvGraphicFramePr>
          <p:nvPr/>
        </p:nvGraphicFramePr>
        <p:xfrm>
          <a:off x="4859338" y="1700213"/>
          <a:ext cx="4284662" cy="4519999"/>
        </p:xfrm>
        <a:graphic>
          <a:graphicData uri="http://schemas.openxmlformats.org/drawingml/2006/table">
            <a:tbl>
              <a:tblPr/>
              <a:tblGrid>
                <a:gridCol w="162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much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many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yogurt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bananas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4040" marR="94040" marT="44091" marB="4409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048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marL="94040" marR="94040" marT="44091" marB="440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5003800" y="3933825"/>
            <a:ext cx="1276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honey</a:t>
            </a:r>
          </a:p>
        </p:txBody>
      </p:sp>
      <p:sp>
        <p:nvSpPr>
          <p:cNvPr id="94239" name="Rectangle 31"/>
          <p:cNvSpPr>
            <a:spLocks noChangeArrowheads="1"/>
          </p:cNvSpPr>
          <p:nvPr/>
        </p:nvSpPr>
        <p:spPr bwMode="auto">
          <a:xfrm>
            <a:off x="6659563" y="3933825"/>
            <a:ext cx="24511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watermelon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40" name="Rectangle 32"/>
          <p:cNvSpPr>
            <a:spLocks noChangeArrowheads="1"/>
          </p:cNvSpPr>
          <p:nvPr/>
        </p:nvSpPr>
        <p:spPr bwMode="auto">
          <a:xfrm>
            <a:off x="6948488" y="4724400"/>
            <a:ext cx="13446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apples</a:t>
            </a:r>
          </a:p>
        </p:txBody>
      </p:sp>
      <p:sp>
        <p:nvSpPr>
          <p:cNvPr id="94241" name="Rectangle 33"/>
          <p:cNvSpPr>
            <a:spLocks noChangeArrowheads="1"/>
          </p:cNvSpPr>
          <p:nvPr/>
        </p:nvSpPr>
        <p:spPr bwMode="auto">
          <a:xfrm>
            <a:off x="6877050" y="5445125"/>
            <a:ext cx="15938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8515" tIns="59258" rIns="118515" bIns="59258">
            <a:spAutoFit/>
          </a:bodyPr>
          <a:lstStyle/>
          <a:p>
            <a:pPr algn="l" defTabSz="91313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oranges</a:t>
            </a:r>
          </a:p>
        </p:txBody>
      </p:sp>
      <p:sp>
        <p:nvSpPr>
          <p:cNvPr id="94242" name="AutoShape 34"/>
          <p:cNvSpPr>
            <a:spLocks noChangeArrowheads="1"/>
          </p:cNvSpPr>
          <p:nvPr/>
        </p:nvSpPr>
        <p:spPr bwMode="auto">
          <a:xfrm>
            <a:off x="2484438" y="1052513"/>
            <a:ext cx="3743325" cy="1152525"/>
          </a:xfrm>
          <a:prstGeom prst="cloudCallout">
            <a:avLst>
              <a:gd name="adj1" fmla="val 41264"/>
              <a:gd name="adj2" fmla="val 1041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+</a:t>
            </a:r>
            <a:r>
              <a:rPr lang="zh-CN" altLang="en-US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不可数名词</a:t>
            </a:r>
            <a:r>
              <a:rPr lang="en-US" altLang="zh-CN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【U】</a:t>
            </a:r>
          </a:p>
        </p:txBody>
      </p:sp>
      <p:sp>
        <p:nvSpPr>
          <p:cNvPr id="94243" name="AutoShape 35"/>
          <p:cNvSpPr>
            <a:spLocks noChangeArrowheads="1"/>
          </p:cNvSpPr>
          <p:nvPr/>
        </p:nvSpPr>
        <p:spPr bwMode="auto">
          <a:xfrm>
            <a:off x="6011863" y="908050"/>
            <a:ext cx="3022600" cy="1009650"/>
          </a:xfrm>
          <a:prstGeom prst="wedgeRoundRectCallout">
            <a:avLst>
              <a:gd name="adj1" fmla="val -315"/>
              <a:gd name="adj2" fmla="val 95912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+</a:t>
            </a:r>
            <a:r>
              <a:rPr lang="zh-CN" altLang="en-US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可数名词复数</a:t>
            </a:r>
            <a:r>
              <a:rPr lang="en-US" altLang="zh-CN" sz="3100" b="1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【C】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39" grpId="0" autoUpdateAnimBg="0"/>
      <p:bldP spid="94240" grpId="0" autoUpdateAnimBg="0"/>
      <p:bldP spid="94241" grpId="0" autoUpdateAnimBg="0"/>
      <p:bldP spid="94242" grpId="0"/>
      <p:bldP spid="94242" grpId="1"/>
      <p:bldP spid="94243" grpId="0"/>
      <p:bldP spid="9424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735013" y="625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endParaRPr lang="zh-CN" altLang="zh-CN" sz="3600" b="1">
              <a:latin typeface="Times New Roman" panose="02020603050405020304" pitchFamily="18" charset="0"/>
            </a:endParaRPr>
          </a:p>
        </p:txBody>
      </p:sp>
      <p:graphicFrame>
        <p:nvGraphicFramePr>
          <p:cNvPr id="23656" name="Group 104"/>
          <p:cNvGraphicFramePr>
            <a:graphicFrameLocks noGrp="1"/>
          </p:cNvGraphicFramePr>
          <p:nvPr/>
        </p:nvGraphicFramePr>
        <p:xfrm>
          <a:off x="179388" y="2276475"/>
          <a:ext cx="8677275" cy="3095625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two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one cup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two spoons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watermelon,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5255" name="Text Box 8"/>
          <p:cNvSpPr txBox="1">
            <a:spLocks noChangeArrowheads="1"/>
          </p:cNvSpPr>
          <p:nvPr/>
        </p:nvSpPr>
        <p:spPr bwMode="auto">
          <a:xfrm>
            <a:off x="881857" y="992188"/>
            <a:ext cx="81010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latin typeface="Times New Roman" panose="02020603050405020304" pitchFamily="18" charset="0"/>
              </a:rPr>
              <a:t>Listen again. Write the ingredients(</a:t>
            </a:r>
            <a:r>
              <a:rPr lang="zh-CN" altLang="en-US" sz="3200" b="1" dirty="0">
                <a:latin typeface="Times New Roman" panose="02020603050405020304" pitchFamily="18" charset="0"/>
              </a:rPr>
              <a:t>材料） </a:t>
            </a:r>
            <a:r>
              <a:rPr lang="en-US" altLang="zh-CN" sz="3200" b="1" dirty="0">
                <a:latin typeface="Times New Roman" panose="02020603050405020304" pitchFamily="18" charset="0"/>
              </a:rPr>
              <a:t>under the correct amount in the chart.</a:t>
            </a:r>
          </a:p>
        </p:txBody>
      </p:sp>
      <p:sp>
        <p:nvSpPr>
          <p:cNvPr id="95256" name="Oval 40"/>
          <p:cNvSpPr>
            <a:spLocks noChangeArrowheads="1"/>
          </p:cNvSpPr>
          <p:nvPr/>
        </p:nvSpPr>
        <p:spPr bwMode="auto">
          <a:xfrm>
            <a:off x="161132" y="992188"/>
            <a:ext cx="720725" cy="6477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2b</a:t>
            </a:r>
          </a:p>
        </p:txBody>
      </p:sp>
      <p:sp>
        <p:nvSpPr>
          <p:cNvPr id="95258" name="Text Box 106"/>
          <p:cNvSpPr txBox="1">
            <a:spLocks noChangeArrowheads="1"/>
          </p:cNvSpPr>
          <p:nvPr/>
        </p:nvSpPr>
        <p:spPr bwMode="auto">
          <a:xfrm>
            <a:off x="395288" y="4149725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orange</a:t>
            </a:r>
          </a:p>
        </p:txBody>
      </p:sp>
      <p:sp>
        <p:nvSpPr>
          <p:cNvPr id="95259" name="Text Box 107"/>
          <p:cNvSpPr txBox="1">
            <a:spLocks noChangeArrowheads="1"/>
          </p:cNvSpPr>
          <p:nvPr/>
        </p:nvSpPr>
        <p:spPr bwMode="auto">
          <a:xfrm>
            <a:off x="2195513" y="342900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apples</a:t>
            </a:r>
          </a:p>
        </p:txBody>
      </p:sp>
      <p:sp>
        <p:nvSpPr>
          <p:cNvPr id="95260" name="Text Box 108"/>
          <p:cNvSpPr txBox="1">
            <a:spLocks noChangeArrowheads="1"/>
          </p:cNvSpPr>
          <p:nvPr/>
        </p:nvSpPr>
        <p:spPr bwMode="auto">
          <a:xfrm>
            <a:off x="3419475" y="342900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bananas</a:t>
            </a:r>
          </a:p>
        </p:txBody>
      </p:sp>
      <p:sp>
        <p:nvSpPr>
          <p:cNvPr id="95261" name="Text Box 109"/>
          <p:cNvSpPr txBox="1">
            <a:spLocks noChangeArrowheads="1"/>
          </p:cNvSpPr>
          <p:nvPr/>
        </p:nvSpPr>
        <p:spPr bwMode="auto">
          <a:xfrm>
            <a:off x="5003800" y="342900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yogurt</a:t>
            </a:r>
          </a:p>
        </p:txBody>
      </p:sp>
      <p:sp>
        <p:nvSpPr>
          <p:cNvPr id="95262" name="Text Box 110"/>
          <p:cNvSpPr txBox="1">
            <a:spLocks noChangeArrowheads="1"/>
          </p:cNvSpPr>
          <p:nvPr/>
        </p:nvSpPr>
        <p:spPr bwMode="auto">
          <a:xfrm>
            <a:off x="6877050" y="342900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honey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8" grpId="0"/>
      <p:bldP spid="95259" grpId="0"/>
      <p:bldP spid="95260" grpId="0"/>
      <p:bldP spid="95261" grpId="0"/>
      <p:bldP spid="952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ChangeArrowheads="1"/>
          </p:cNvSpPr>
          <p:nvPr/>
        </p:nvSpPr>
        <p:spPr bwMode="auto">
          <a:xfrm>
            <a:off x="328613" y="990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3600" b="1" i="1" dirty="0">
                <a:solidFill>
                  <a:srgbClr val="008000"/>
                </a:solidFill>
                <a:latin typeface="Elephant" panose="02020904090505020303" pitchFamily="18" charset="0"/>
              </a:rPr>
              <a:t>Summary</a:t>
            </a:r>
            <a:endParaRPr lang="en-US" altLang="zh-CN" sz="3600" b="1" i="1" dirty="0">
              <a:solidFill>
                <a:schemeClr val="tx2"/>
              </a:solidFill>
              <a:latin typeface="Elephant" panose="02020904090505020303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How to make ______?</a:t>
            </a:r>
          </a:p>
        </p:txBody>
      </p:sp>
      <p:sp>
        <p:nvSpPr>
          <p:cNvPr id="98307" name="Rectangle 6"/>
          <p:cNvSpPr>
            <a:spLocks noChangeArrowheads="1"/>
          </p:cNvSpPr>
          <p:nvPr/>
        </p:nvSpPr>
        <p:spPr bwMode="auto">
          <a:xfrm>
            <a:off x="611188" y="3429000"/>
            <a:ext cx="830421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7030A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first, then, next… finally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peel, cut up, put…in, pour…into, turn on, need, watermelon, yogurt, honey</a:t>
            </a: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</a:rPr>
              <a:t>how many / much, spoon, cup</a:t>
            </a:r>
          </a:p>
        </p:txBody>
      </p:sp>
      <p:sp>
        <p:nvSpPr>
          <p:cNvPr id="98308" name="Text Box 5"/>
          <p:cNvSpPr txBox="1">
            <a:spLocks noChangeArrowheads="1"/>
          </p:cNvSpPr>
          <p:nvPr/>
        </p:nvSpPr>
        <p:spPr bwMode="auto">
          <a:xfrm>
            <a:off x="611188" y="2638426"/>
            <a:ext cx="5256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18" charset="0"/>
              </a:rPr>
              <a:t>Words and phrases: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142875" y="981075"/>
            <a:ext cx="90011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1.— How many ______do you want?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A. bananas   B. orange   C. apple  D. honey</a:t>
            </a:r>
          </a:p>
          <a:p>
            <a:pPr algn="l"/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2.How much _____ do we need to make the salad?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A. pear    B. yogurt  C  apple  D. banana</a:t>
            </a:r>
          </a:p>
          <a:p>
            <a:pPr algn="l"/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Please ___ the light. It’s too dark(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黑暗的） 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room.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A. turn down     B. turn on  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C. turn off          D turn down</a:t>
            </a:r>
          </a:p>
          <a:p>
            <a:pPr algn="l"/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4.Peel the apple, then ______.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A. cut up them    B. cut them up</a:t>
            </a:r>
          </a:p>
          <a:p>
            <a:pPr algn="l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C. cut it up          D. cut up it</a:t>
            </a:r>
          </a:p>
        </p:txBody>
      </p:sp>
      <p:pic>
        <p:nvPicPr>
          <p:cNvPr id="99331" name="Picture 3" descr="GIF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75"/>
            <a:ext cx="612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2" name="Picture 4" descr="GIF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36838"/>
            <a:ext cx="612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3" name="Picture 5" descr="GIF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933825"/>
            <a:ext cx="612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9334" name="Picture 6" descr="GIF1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092825"/>
            <a:ext cx="612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68313" y="0"/>
            <a:ext cx="6877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en-US" sz="4000" b="1" dirty="0">
                <a:solidFill>
                  <a:srgbClr val="0000CC"/>
                </a:solidFill>
              </a:rPr>
              <a:t>四、当堂检测、拓展延伸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57200"/>
            <a:ext cx="8351837" cy="5976937"/>
          </a:xfrm>
          <a:extLst>
            <a:ext uri="{91240B29-F687-4F45-9708-019B960494DF}">
              <a14:hiddenLine xmlns:a14="http://schemas.microsoft.com/office/drawing/2010/main" w="5715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5000"/>
              </a:spcBef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Fill in the blanks.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A: I am hungry. Let’s make an orange milk shake. 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</a:rPr>
              <a:t>: OK. What do we need?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A: We need some oranges and milk.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</a:rPr>
              <a:t>: How m___  oranges do we need?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A: We need three.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</a:rPr>
              <a:t>: OK. How m____ milk do we need?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A: One cup.</a:t>
            </a:r>
          </a:p>
          <a:p>
            <a:pPr>
              <a:spcBef>
                <a:spcPct val="25000"/>
              </a:spcBef>
            </a:pPr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</a:rPr>
              <a:t>: Now how to make it?</a:t>
            </a:r>
          </a:p>
        </p:txBody>
      </p:sp>
      <p:sp>
        <p:nvSpPr>
          <p:cNvPr id="100355" name="Text Box 3" descr="纸袋"/>
          <p:cNvSpPr txBox="1">
            <a:spLocks noChangeArrowheads="1"/>
          </p:cNvSpPr>
          <p:nvPr/>
        </p:nvSpPr>
        <p:spPr bwMode="auto">
          <a:xfrm>
            <a:off x="2627313" y="3357563"/>
            <a:ext cx="9366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any</a:t>
            </a:r>
          </a:p>
        </p:txBody>
      </p:sp>
      <p:sp>
        <p:nvSpPr>
          <p:cNvPr id="100356" name="Text Box 4" descr="纸袋"/>
          <p:cNvSpPr txBox="1">
            <a:spLocks noChangeArrowheads="1"/>
          </p:cNvSpPr>
          <p:nvPr/>
        </p:nvSpPr>
        <p:spPr bwMode="auto">
          <a:xfrm>
            <a:off x="3492500" y="4581525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07375" cy="3916362"/>
          </a:xfrm>
          <a:extLst>
            <a:ext uri="{91240B29-F687-4F45-9708-019B960494DF}">
              <a14:hiddenLine xmlns:a14="http://schemas.microsoft.com/office/drawing/2010/main" w="5715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Times New Roman" panose="02020603050405020304" pitchFamily="18" charset="0"/>
              </a:rPr>
              <a:t>A: First, p____ the oranges .  Next, c___  up the oranges and then put them in the b______. P_____ the milk into the blender, too. Then t____ on the blender. Finally, d______ the orange milk shake.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solidFill>
                  <a:srgbClr val="0066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</a:rPr>
              <a:t>: That must be much more delicious. </a:t>
            </a:r>
          </a:p>
        </p:txBody>
      </p:sp>
      <p:sp>
        <p:nvSpPr>
          <p:cNvPr id="101379" name="Text Box 5" descr="纸袋"/>
          <p:cNvSpPr txBox="1">
            <a:spLocks noChangeArrowheads="1"/>
          </p:cNvSpPr>
          <p:nvPr/>
        </p:nvSpPr>
        <p:spPr bwMode="auto">
          <a:xfrm>
            <a:off x="2338388" y="1412875"/>
            <a:ext cx="1009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eel</a:t>
            </a:r>
          </a:p>
        </p:txBody>
      </p:sp>
      <p:sp>
        <p:nvSpPr>
          <p:cNvPr id="101380" name="Text Box 6" descr="纸袋"/>
          <p:cNvSpPr txBox="1">
            <a:spLocks noChangeArrowheads="1"/>
          </p:cNvSpPr>
          <p:nvPr/>
        </p:nvSpPr>
        <p:spPr bwMode="auto">
          <a:xfrm>
            <a:off x="6877050" y="141287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ut</a:t>
            </a:r>
          </a:p>
        </p:txBody>
      </p:sp>
      <p:sp>
        <p:nvSpPr>
          <p:cNvPr id="101381" name="Text Box 7" descr="纸袋"/>
          <p:cNvSpPr txBox="1">
            <a:spLocks noChangeArrowheads="1"/>
          </p:cNvSpPr>
          <p:nvPr/>
        </p:nvSpPr>
        <p:spPr bwMode="auto">
          <a:xfrm>
            <a:off x="1187450" y="2565400"/>
            <a:ext cx="1368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lender</a:t>
            </a:r>
          </a:p>
        </p:txBody>
      </p:sp>
      <p:sp>
        <p:nvSpPr>
          <p:cNvPr id="101382" name="Text Box 8" descr="纸袋"/>
          <p:cNvSpPr txBox="1">
            <a:spLocks noChangeArrowheads="1"/>
          </p:cNvSpPr>
          <p:nvPr/>
        </p:nvSpPr>
        <p:spPr bwMode="auto">
          <a:xfrm>
            <a:off x="2843213" y="3213100"/>
            <a:ext cx="827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urn</a:t>
            </a:r>
          </a:p>
        </p:txBody>
      </p:sp>
      <p:sp>
        <p:nvSpPr>
          <p:cNvPr id="101383" name="Text Box 10" descr="纸袋"/>
          <p:cNvSpPr txBox="1">
            <a:spLocks noChangeArrowheads="1"/>
          </p:cNvSpPr>
          <p:nvPr/>
        </p:nvSpPr>
        <p:spPr bwMode="auto">
          <a:xfrm>
            <a:off x="2843213" y="2565400"/>
            <a:ext cx="10810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our</a:t>
            </a:r>
          </a:p>
        </p:txBody>
      </p:sp>
      <p:sp>
        <p:nvSpPr>
          <p:cNvPr id="101384" name="文本框 1"/>
          <p:cNvSpPr txBox="1">
            <a:spLocks noChangeArrowheads="1"/>
          </p:cNvSpPr>
          <p:nvPr/>
        </p:nvSpPr>
        <p:spPr bwMode="auto">
          <a:xfrm>
            <a:off x="1079500" y="3717925"/>
            <a:ext cx="1584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rink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2" grpId="0"/>
      <p:bldP spid="101383" grpId="0"/>
      <p:bldP spid="1013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WordArt 4"/>
          <p:cNvSpPr>
            <a:spLocks noChangeArrowheads="1" noChangeShapeType="1" noTextEdit="1"/>
          </p:cNvSpPr>
          <p:nvPr/>
        </p:nvSpPr>
        <p:spPr bwMode="auto">
          <a:xfrm>
            <a:off x="2514600" y="1041400"/>
            <a:ext cx="3816350" cy="11969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</a:bodyPr>
          <a:lstStyle/>
          <a:p>
            <a:r>
              <a:rPr lang="en-US" altLang="zh-CN" sz="4000" b="1" kern="10" dirty="0">
                <a:ln w="9525">
                  <a:solidFill>
                    <a:srgbClr val="99CC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Homework</a:t>
            </a:r>
            <a:endParaRPr lang="zh-CN" altLang="en-US" sz="4000" b="1" kern="10" dirty="0">
              <a:ln w="9525">
                <a:solidFill>
                  <a:srgbClr val="99CC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02403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84963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完成课堂作业中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Section A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部分</a:t>
            </a:r>
          </a:p>
          <a:p>
            <a:pPr algn="l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做自己喜欢的水果奶昔，并简要说明过程。可以用下列表示过程的词汇来让你描述更加清晰明了</a:t>
            </a:r>
            <a:r>
              <a:rPr lang="zh-CN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。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447800" y="4953000"/>
            <a:ext cx="568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30000"/>
              </a:lnSpc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first, then, next, … finally…</a:t>
            </a:r>
          </a:p>
        </p:txBody>
      </p:sp>
      <p:pic>
        <p:nvPicPr>
          <p:cNvPr id="102405" name="钢琴-天空之城(钢琴版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65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78" fill="hold"/>
                                        <p:tgtEl>
                                          <p:spTgt spid="1024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0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4" name="WordArt 19"/>
          <p:cNvSpPr>
            <a:spLocks noChangeArrowheads="1" noChangeShapeType="1"/>
          </p:cNvSpPr>
          <p:nvPr/>
        </p:nvSpPr>
        <p:spPr bwMode="auto">
          <a:xfrm>
            <a:off x="1066800" y="2438400"/>
            <a:ext cx="7162800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ln w="9525">
                  <a:solidFill>
                    <a:srgbClr val="9933FF"/>
                  </a:solidFill>
                  <a:round/>
                </a:ln>
                <a:solidFill>
                  <a:srgbClr val="9933FF"/>
                </a:soli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华康海报体W12(P)" pitchFamily="82" charset="-122"/>
                <a:ea typeface="华康海报体W12(P)" pitchFamily="82" charset="-122"/>
              </a:rPr>
              <a:t>Thank you for your listening!</a:t>
            </a:r>
            <a:endParaRPr lang="zh-CN" altLang="en-US" sz="3600" b="1" kern="10" dirty="0">
              <a:ln w="9525">
                <a:solidFill>
                  <a:srgbClr val="9933FF"/>
                </a:solidFill>
                <a:round/>
              </a:ln>
              <a:solidFill>
                <a:srgbClr val="9933FF"/>
              </a:soli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华康海报体W12(P)" pitchFamily="82" charset="-122"/>
              <a:ea typeface="华康海报体W12(P)" pitchFamily="82" charset="-122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dirty="0"/>
              <a:t>New words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03350" y="1052513"/>
            <a:ext cx="2879725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shake/</a:t>
            </a:r>
            <a:r>
              <a:rPr lang="en-US" altLang="zh-CN" sz="2400" b="1" dirty="0" err="1"/>
              <a:t>ʃ</a:t>
            </a:r>
            <a:r>
              <a:rPr lang="en-US" altLang="zh-CN" sz="2400" dirty="0" err="1">
                <a:solidFill>
                  <a:srgbClr val="FF0000"/>
                </a:solidFill>
              </a:rPr>
              <a:t>e</a:t>
            </a:r>
            <a:r>
              <a:rPr lang="en-US" altLang="zh-CN" sz="2400" b="1" dirty="0" err="1">
                <a:solidFill>
                  <a:srgbClr val="FF0000"/>
                </a:solidFill>
              </a:rPr>
              <a:t>ɪ</a:t>
            </a:r>
            <a:r>
              <a:rPr lang="en-US" altLang="zh-CN" sz="2400" dirty="0" err="1"/>
              <a:t>k</a:t>
            </a:r>
            <a:r>
              <a:rPr lang="en-US" altLang="zh-CN" sz="2400" dirty="0"/>
              <a:t>/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milk shake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blender/</a:t>
            </a:r>
            <a:r>
              <a:rPr lang="en-US" altLang="zh-CN" sz="2400" dirty="0"/>
              <a:t>'</a:t>
            </a:r>
            <a:r>
              <a:rPr lang="en-US" altLang="zh-CN" sz="2400" dirty="0" err="1"/>
              <a:t>bl</a:t>
            </a:r>
            <a:r>
              <a:rPr lang="en-US" altLang="zh-CN" sz="2400" dirty="0" err="1">
                <a:solidFill>
                  <a:srgbClr val="FF0000"/>
                </a:solidFill>
              </a:rPr>
              <a:t>e</a:t>
            </a:r>
            <a:r>
              <a:rPr lang="en-US" altLang="zh-CN" sz="2400" dirty="0" err="1"/>
              <a:t>nd</a:t>
            </a:r>
            <a:r>
              <a:rPr lang="en-US" altLang="zh-CN" sz="2400" dirty="0" err="1">
                <a:solidFill>
                  <a:srgbClr val="FF0000"/>
                </a:solidFill>
              </a:rPr>
              <a:t>ə</a:t>
            </a:r>
            <a:r>
              <a:rPr lang="en-US" altLang="zh-CN" sz="2400" dirty="0"/>
              <a:t>/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turn on 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peel/</a:t>
            </a:r>
            <a:r>
              <a:rPr lang="en-US" altLang="zh-CN" sz="2400" dirty="0" err="1"/>
              <a:t>p</a:t>
            </a:r>
            <a:r>
              <a:rPr lang="en-US" altLang="zh-CN" sz="2400" dirty="0" err="1">
                <a:solidFill>
                  <a:srgbClr val="FF0000"/>
                </a:solidFill>
              </a:rPr>
              <a:t>i:</a:t>
            </a:r>
            <a:r>
              <a:rPr lang="en-US" altLang="zh-CN" sz="2400" dirty="0" err="1"/>
              <a:t>l</a:t>
            </a:r>
            <a:r>
              <a:rPr lang="en-US" altLang="zh-CN" sz="2400" dirty="0"/>
              <a:t>/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pour/</a:t>
            </a:r>
            <a:r>
              <a:rPr lang="en-US" altLang="zh-CN" sz="2400" dirty="0" err="1"/>
              <a:t>p</a:t>
            </a:r>
            <a:r>
              <a:rPr lang="en-US" altLang="zh-CN" sz="2400" b="1" dirty="0" err="1">
                <a:solidFill>
                  <a:srgbClr val="FF0000"/>
                </a:solidFill>
              </a:rPr>
              <a:t>ɔ</a:t>
            </a:r>
            <a:r>
              <a:rPr lang="en-US" altLang="zh-CN" sz="2400" dirty="0"/>
              <a:t>:/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yogurt/</a:t>
            </a:r>
            <a:r>
              <a:rPr lang="en-US" altLang="zh-CN" sz="2400" dirty="0"/>
              <a:t>'</a:t>
            </a:r>
            <a:r>
              <a:rPr lang="en-US" altLang="zh-CN" sz="2400" dirty="0" err="1"/>
              <a:t>j</a:t>
            </a:r>
            <a:r>
              <a:rPr lang="en-US" altLang="zh-CN" sz="2400" dirty="0" err="1">
                <a:solidFill>
                  <a:srgbClr val="FF0000"/>
                </a:solidFill>
              </a:rPr>
              <a:t>ə</a:t>
            </a:r>
            <a:r>
              <a:rPr lang="en-US" altLang="zh-CN" sz="2400" b="1" dirty="0" err="1">
                <a:solidFill>
                  <a:srgbClr val="FF0000"/>
                </a:solidFill>
              </a:rPr>
              <a:t>ʊ</a:t>
            </a:r>
            <a:r>
              <a:rPr lang="en-US" altLang="zh-CN" sz="2400" dirty="0" err="1"/>
              <a:t>g</a:t>
            </a:r>
            <a:r>
              <a:rPr lang="en-US" altLang="zh-CN" sz="2400" b="1" dirty="0" err="1">
                <a:solidFill>
                  <a:srgbClr val="FF0000"/>
                </a:solidFill>
              </a:rPr>
              <a:t>ə</a:t>
            </a:r>
            <a:r>
              <a:rPr lang="en-US" altLang="zh-CN" sz="2400" dirty="0" err="1"/>
              <a:t>t</a:t>
            </a:r>
            <a:r>
              <a:rPr lang="en-US" altLang="zh-CN" sz="2400" dirty="0"/>
              <a:t>/ 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honey/</a:t>
            </a:r>
            <a:r>
              <a:rPr lang="en-US" altLang="zh-CN" sz="2400" dirty="0"/>
              <a:t>'</a:t>
            </a:r>
            <a:r>
              <a:rPr lang="en-US" altLang="zh-CN" sz="2400" dirty="0" err="1"/>
              <a:t>h</a:t>
            </a:r>
            <a:r>
              <a:rPr lang="en-US" altLang="zh-CN" sz="2400" b="1" dirty="0" err="1">
                <a:solidFill>
                  <a:srgbClr val="FF0000"/>
                </a:solidFill>
              </a:rPr>
              <a:t>ʌ</a:t>
            </a:r>
            <a:r>
              <a:rPr lang="en-US" altLang="zh-CN" sz="2400" dirty="0" err="1"/>
              <a:t>n</a:t>
            </a:r>
            <a:r>
              <a:rPr lang="en-US" altLang="zh-CN" sz="2400" b="1" dirty="0" err="1">
                <a:solidFill>
                  <a:srgbClr val="FF0000"/>
                </a:solidFill>
              </a:rPr>
              <a:t>ɪ</a:t>
            </a:r>
            <a:r>
              <a:rPr lang="en-US" altLang="zh-CN" sz="2400" dirty="0"/>
              <a:t>/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watermelon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400" dirty="0">
                <a:latin typeface="Times New Roman" panose="02020603050405020304" pitchFamily="18" charset="0"/>
              </a:rPr>
              <a:t>/</a:t>
            </a:r>
            <a:r>
              <a:rPr lang="en-US" altLang="zh-CN" sz="2400" dirty="0"/>
              <a:t>'</a:t>
            </a:r>
            <a:r>
              <a:rPr lang="en-US" altLang="zh-CN" sz="2400" dirty="0" err="1"/>
              <a:t>w</a:t>
            </a:r>
            <a:r>
              <a:rPr lang="en-US" altLang="zh-CN" sz="2400" b="1" dirty="0" err="1">
                <a:solidFill>
                  <a:srgbClr val="FF0000"/>
                </a:solidFill>
              </a:rPr>
              <a:t>ɔ:</a:t>
            </a:r>
            <a:r>
              <a:rPr lang="en-US" altLang="zh-CN" sz="2400" dirty="0" err="1"/>
              <a:t>t</a:t>
            </a:r>
            <a:r>
              <a:rPr lang="en-US" altLang="zh-CN" sz="2400" dirty="0" err="1">
                <a:solidFill>
                  <a:srgbClr val="FF0000"/>
                </a:solidFill>
              </a:rPr>
              <a:t>ə</a:t>
            </a:r>
            <a:r>
              <a:rPr lang="en-US" altLang="zh-CN" sz="2400" dirty="0" err="1"/>
              <a:t>m</a:t>
            </a:r>
            <a:r>
              <a:rPr lang="en-US" altLang="zh-CN" sz="2400" dirty="0" err="1">
                <a:solidFill>
                  <a:srgbClr val="FF0000"/>
                </a:solidFill>
              </a:rPr>
              <a:t>e</a:t>
            </a:r>
            <a:r>
              <a:rPr lang="en-US" altLang="zh-CN" sz="2400" dirty="0" err="1"/>
              <a:t>l</a:t>
            </a:r>
            <a:r>
              <a:rPr lang="en-US" altLang="zh-CN" sz="2400" dirty="0" err="1">
                <a:solidFill>
                  <a:srgbClr val="FF0000"/>
                </a:solidFill>
              </a:rPr>
              <a:t>ə</a:t>
            </a:r>
            <a:r>
              <a:rPr lang="en-US" altLang="zh-CN" sz="2400" dirty="0" err="1"/>
              <a:t>n</a:t>
            </a:r>
            <a:r>
              <a:rPr lang="en-US" altLang="zh-CN" sz="2400" dirty="0"/>
              <a:t>/</a:t>
            </a:r>
          </a:p>
          <a:p>
            <a:pPr>
              <a:lnSpc>
                <a:spcPct val="90000"/>
              </a:lnSpc>
            </a:pPr>
            <a:r>
              <a:rPr lang="en-US" altLang="zh-CN" sz="2400" dirty="0"/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spoon/</a:t>
            </a:r>
            <a:r>
              <a:rPr lang="en-US" altLang="zh-CN" sz="2400" dirty="0" err="1"/>
              <a:t>sp</a:t>
            </a:r>
            <a:r>
              <a:rPr lang="en-US" altLang="zh-CN" sz="2400" dirty="0" err="1">
                <a:solidFill>
                  <a:srgbClr val="FF0000"/>
                </a:solidFill>
              </a:rPr>
              <a:t>u:</a:t>
            </a:r>
            <a:r>
              <a:rPr lang="en-US" altLang="zh-CN" sz="2400" dirty="0" err="1"/>
              <a:t>n</a:t>
            </a:r>
            <a:r>
              <a:rPr lang="en-US" altLang="zh-CN" sz="2400" dirty="0"/>
              <a:t>/ 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sz="2400" b="1" dirty="0">
                <a:latin typeface="Times New Roman" panose="02020603050405020304" pitchFamily="18" charset="0"/>
              </a:rPr>
              <a:t>finally/</a:t>
            </a:r>
            <a:r>
              <a:rPr lang="en-US" altLang="zh-CN" sz="2400" dirty="0"/>
              <a:t>'</a:t>
            </a:r>
            <a:r>
              <a:rPr lang="en-US" altLang="zh-CN" sz="2400" dirty="0" err="1"/>
              <a:t>f</a:t>
            </a:r>
            <a:r>
              <a:rPr lang="en-US" altLang="zh-CN" sz="2400" dirty="0" err="1">
                <a:solidFill>
                  <a:srgbClr val="FF0000"/>
                </a:solidFill>
              </a:rPr>
              <a:t>a</a:t>
            </a:r>
            <a:r>
              <a:rPr lang="en-US" altLang="zh-CN" sz="2400" b="1" dirty="0" err="1">
                <a:solidFill>
                  <a:srgbClr val="FF0000"/>
                </a:solidFill>
              </a:rPr>
              <a:t>ɪ</a:t>
            </a:r>
            <a:r>
              <a:rPr lang="en-US" altLang="zh-CN" sz="2400" dirty="0" err="1"/>
              <a:t>n</a:t>
            </a:r>
            <a:r>
              <a:rPr lang="en-US" altLang="zh-CN" sz="2400" dirty="0" err="1">
                <a:solidFill>
                  <a:srgbClr val="FF0000"/>
                </a:solidFill>
              </a:rPr>
              <a:t>ə</a:t>
            </a:r>
            <a:r>
              <a:rPr lang="en-US" altLang="zh-CN" sz="2400" dirty="0" err="1"/>
              <a:t>l</a:t>
            </a:r>
            <a:r>
              <a:rPr lang="en-US" altLang="zh-CN" sz="2400" b="1" dirty="0" err="1">
                <a:solidFill>
                  <a:srgbClr val="FF0000"/>
                </a:solidFill>
              </a:rPr>
              <a:t>ɪ</a:t>
            </a:r>
            <a:r>
              <a:rPr lang="en-US" altLang="zh-CN" sz="2400" dirty="0"/>
              <a:t>/ </a:t>
            </a:r>
            <a:endParaRPr lang="en-US" altLang="zh-CN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zh-CN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052513"/>
            <a:ext cx="4038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摇动；抖动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奶昔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食物搅拌器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接通；打开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剥皮；去皮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倒出；倾倒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酸奶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蜂蜜</a:t>
            </a: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西瓜</a:t>
            </a:r>
          </a:p>
          <a:p>
            <a:pPr>
              <a:lnSpc>
                <a:spcPct val="90000"/>
              </a:lnSpc>
            </a:pPr>
            <a:endParaRPr lang="zh-CN" altLang="en-US" sz="2400" b="1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b="1" dirty="0">
                <a:solidFill>
                  <a:srgbClr val="0000FF"/>
                </a:solidFill>
              </a:rPr>
              <a:t>勺子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最后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46238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/>
              <a:t>2</a:t>
            </a:r>
            <a:r>
              <a:rPr lang="zh-CN" altLang="en-US" dirty="0"/>
              <a:t>、英汉互译：</a:t>
            </a:r>
          </a:p>
          <a:p>
            <a:r>
              <a:rPr lang="en-US" altLang="zh-CN" dirty="0"/>
              <a:t>milk shake_______  turn on    __________ cut up     ________ how many_________  how much_________________ </a:t>
            </a:r>
          </a:p>
          <a:p>
            <a:r>
              <a:rPr lang="zh-CN" altLang="en-US" dirty="0"/>
              <a:t>两杯酸奶</a:t>
            </a:r>
            <a:r>
              <a:rPr lang="en-US" altLang="zh-CN" dirty="0"/>
              <a:t>__________________</a:t>
            </a:r>
          </a:p>
          <a:p>
            <a:r>
              <a:rPr lang="zh-CN" altLang="en-US" dirty="0"/>
              <a:t>剥皮，去皮</a:t>
            </a:r>
            <a:r>
              <a:rPr lang="en-US" altLang="zh-CN" dirty="0"/>
              <a:t>_________ </a:t>
            </a:r>
          </a:p>
          <a:p>
            <a:r>
              <a:rPr lang="zh-CN" altLang="en-US" dirty="0"/>
              <a:t>西瓜</a:t>
            </a:r>
            <a:r>
              <a:rPr lang="en-US" altLang="zh-CN" dirty="0"/>
              <a:t>_____________ </a:t>
            </a:r>
            <a:r>
              <a:rPr lang="zh-CN" altLang="en-US" dirty="0"/>
              <a:t>蜂蜜 </a:t>
            </a:r>
            <a:r>
              <a:rPr lang="en-US" altLang="zh-CN" dirty="0" smtClean="0"/>
              <a:t>_______</a:t>
            </a:r>
            <a:endParaRPr lang="en-US" altLang="zh-CN" dirty="0"/>
          </a:p>
        </p:txBody>
      </p:sp>
      <p:sp>
        <p:nvSpPr>
          <p:cNvPr id="75779" name="Text Box 12"/>
          <p:cNvSpPr txBox="1">
            <a:spLocks noChangeArrowheads="1"/>
          </p:cNvSpPr>
          <p:nvPr/>
        </p:nvSpPr>
        <p:spPr bwMode="auto">
          <a:xfrm>
            <a:off x="2916238" y="2078038"/>
            <a:ext cx="1511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奶昔</a:t>
            </a:r>
          </a:p>
        </p:txBody>
      </p:sp>
      <p:sp>
        <p:nvSpPr>
          <p:cNvPr id="75780" name="Text Box 13"/>
          <p:cNvSpPr txBox="1">
            <a:spLocks noChangeArrowheads="1"/>
          </p:cNvSpPr>
          <p:nvPr/>
        </p:nvSpPr>
        <p:spPr bwMode="auto">
          <a:xfrm>
            <a:off x="6516688" y="2078038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打开</a:t>
            </a:r>
          </a:p>
        </p:txBody>
      </p:sp>
      <p:sp>
        <p:nvSpPr>
          <p:cNvPr id="75781" name="Text Box 14"/>
          <p:cNvSpPr txBox="1">
            <a:spLocks noChangeArrowheads="1"/>
          </p:cNvSpPr>
          <p:nvPr/>
        </p:nvSpPr>
        <p:spPr bwMode="auto">
          <a:xfrm>
            <a:off x="2555875" y="2654300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切碎</a:t>
            </a:r>
          </a:p>
        </p:txBody>
      </p:sp>
      <p:sp>
        <p:nvSpPr>
          <p:cNvPr id="75782" name="Text Box 16"/>
          <p:cNvSpPr txBox="1">
            <a:spLocks noChangeArrowheads="1"/>
          </p:cNvSpPr>
          <p:nvPr/>
        </p:nvSpPr>
        <p:spPr bwMode="auto">
          <a:xfrm>
            <a:off x="6516688" y="2654300"/>
            <a:ext cx="16557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</a:rPr>
              <a:t>多少</a:t>
            </a:r>
          </a:p>
        </p:txBody>
      </p:sp>
      <p:sp>
        <p:nvSpPr>
          <p:cNvPr id="75783" name="Text Box 17"/>
          <p:cNvSpPr txBox="1">
            <a:spLocks noChangeArrowheads="1"/>
          </p:cNvSpPr>
          <p:nvPr/>
        </p:nvSpPr>
        <p:spPr bwMode="auto">
          <a:xfrm>
            <a:off x="2987675" y="3159125"/>
            <a:ext cx="3168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0066"/>
                </a:solidFill>
                <a:latin typeface="Times New Roman" panose="02020603050405020304" pitchFamily="18" charset="0"/>
              </a:rPr>
              <a:t>多少；多少钱</a:t>
            </a:r>
          </a:p>
        </p:txBody>
      </p:sp>
      <p:sp>
        <p:nvSpPr>
          <p:cNvPr id="75784" name="Text Box 18"/>
          <p:cNvSpPr txBox="1">
            <a:spLocks noChangeArrowheads="1"/>
          </p:cNvSpPr>
          <p:nvPr/>
        </p:nvSpPr>
        <p:spPr bwMode="auto">
          <a:xfrm>
            <a:off x="2700338" y="3662363"/>
            <a:ext cx="4752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two cups of yogurt</a:t>
            </a:r>
          </a:p>
        </p:txBody>
      </p:sp>
      <p:sp>
        <p:nvSpPr>
          <p:cNvPr id="75785" name="Text Box 19"/>
          <p:cNvSpPr txBox="1">
            <a:spLocks noChangeArrowheads="1"/>
          </p:cNvSpPr>
          <p:nvPr/>
        </p:nvSpPr>
        <p:spPr bwMode="auto">
          <a:xfrm>
            <a:off x="3059113" y="4311650"/>
            <a:ext cx="230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peel</a:t>
            </a:r>
          </a:p>
        </p:txBody>
      </p:sp>
      <p:sp>
        <p:nvSpPr>
          <p:cNvPr id="75786" name="Text Box 20"/>
          <p:cNvSpPr txBox="1">
            <a:spLocks noChangeArrowheads="1"/>
          </p:cNvSpPr>
          <p:nvPr/>
        </p:nvSpPr>
        <p:spPr bwMode="auto">
          <a:xfrm>
            <a:off x="1692275" y="4886325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watermelon</a:t>
            </a:r>
          </a:p>
        </p:txBody>
      </p:sp>
      <p:sp>
        <p:nvSpPr>
          <p:cNvPr id="75787" name="Text Box 21"/>
          <p:cNvSpPr txBox="1">
            <a:spLocks noChangeArrowheads="1"/>
          </p:cNvSpPr>
          <p:nvPr/>
        </p:nvSpPr>
        <p:spPr bwMode="auto">
          <a:xfrm>
            <a:off x="5867400" y="4814888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honey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3011488" y="533400"/>
            <a:ext cx="5275262" cy="2327275"/>
          </a:xfrm>
          <a:prstGeom prst="wedgeEllipseCallout">
            <a:avLst>
              <a:gd name="adj1" fmla="val -44208"/>
              <a:gd name="adj2" fmla="val 8219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1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基数词</a:t>
            </a:r>
            <a:r>
              <a:rPr lang="en-US" altLang="zh-CN" sz="31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/a/an+</a:t>
            </a:r>
            <a:r>
              <a:rPr lang="zh-CN" altLang="en-US" sz="31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计量单位</a:t>
            </a:r>
            <a:r>
              <a:rPr lang="en-US" altLang="zh-CN" sz="31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+of+</a:t>
            </a:r>
            <a:r>
              <a:rPr lang="zh-CN" altLang="en-US" sz="3100" b="1" dirty="0">
                <a:solidFill>
                  <a:srgbClr val="32191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不可数名词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/>
      <p:bldP spid="75787" grpId="0"/>
      <p:bldP spid="757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229600" cy="1143000"/>
          </a:xfrm>
          <a:noFill/>
        </p:spPr>
        <p:txBody>
          <a:bodyPr/>
          <a:lstStyle/>
          <a:p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区分可数名词与不可数名词，填表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b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 yogurt   watermelon  apple  milk  honey  spoon  blender  bread  tomato  beef  noodle</a:t>
            </a:r>
            <a:r>
              <a:rPr lang="en-US" altLang="zh-CN" sz="4000" dirty="0"/>
              <a:t> </a:t>
            </a:r>
          </a:p>
        </p:txBody>
      </p:sp>
      <p:graphicFrame>
        <p:nvGraphicFramePr>
          <p:cNvPr id="76803" name="Group 3"/>
          <p:cNvGraphicFramePr>
            <a:graphicFrameLocks noGrp="1"/>
          </p:cNvGraphicFramePr>
          <p:nvPr>
            <p:ph idx="1"/>
          </p:nvPr>
        </p:nvGraphicFramePr>
        <p:xfrm>
          <a:off x="1371600" y="2750344"/>
          <a:ext cx="6121400" cy="3671888"/>
        </p:xfrm>
        <a:graphic>
          <a:graphicData uri="http://schemas.openxmlformats.org/drawingml/2006/table">
            <a:tbl>
              <a:tblPr/>
              <a:tblGrid>
                <a:gridCol w="284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可数名词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【C】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不可数名词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【U】</a:t>
                      </a:r>
                      <a:endParaRPr kumimoji="0" lang="en-US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1660525" y="3398044"/>
            <a:ext cx="24479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banana, watermelon, apple,spoon,blender tomato noodle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4900613" y="3686969"/>
            <a:ext cx="151288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MS PGothic" panose="020B0600070205080204" pitchFamily="34" charset="-128"/>
              </a:rPr>
              <a:t>yogurt milk    honey bread  beef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4" grpId="0"/>
      <p:bldP spid="768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1"/>
          <p:cNvSpPr txBox="1">
            <a:spLocks noChangeArrowheads="1"/>
          </p:cNvSpPr>
          <p:nvPr/>
        </p:nvSpPr>
        <p:spPr bwMode="auto">
          <a:xfrm>
            <a:off x="3997325" y="3141663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tea</a:t>
            </a:r>
          </a:p>
        </p:txBody>
      </p:sp>
      <p:sp>
        <p:nvSpPr>
          <p:cNvPr id="77827" name="Text Box 24"/>
          <p:cNvSpPr txBox="1">
            <a:spLocks noChangeArrowheads="1"/>
          </p:cNvSpPr>
          <p:nvPr/>
        </p:nvSpPr>
        <p:spPr bwMode="auto">
          <a:xfrm>
            <a:off x="1223963" y="3148013"/>
            <a:ext cx="190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water</a:t>
            </a:r>
          </a:p>
        </p:txBody>
      </p:sp>
      <p:sp>
        <p:nvSpPr>
          <p:cNvPr id="77828" name="Text Box 23"/>
          <p:cNvSpPr txBox="1">
            <a:spLocks noChangeArrowheads="1"/>
          </p:cNvSpPr>
          <p:nvPr/>
        </p:nvSpPr>
        <p:spPr bwMode="auto">
          <a:xfrm>
            <a:off x="6443663" y="3141663"/>
            <a:ext cx="1439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coffee</a:t>
            </a:r>
          </a:p>
        </p:txBody>
      </p:sp>
      <p:sp>
        <p:nvSpPr>
          <p:cNvPr id="77829" name="Text Box 20"/>
          <p:cNvSpPr txBox="1">
            <a:spLocks noChangeArrowheads="1"/>
          </p:cNvSpPr>
          <p:nvPr/>
        </p:nvSpPr>
        <p:spPr bwMode="auto">
          <a:xfrm>
            <a:off x="2268538" y="6021388"/>
            <a:ext cx="1366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juice</a:t>
            </a:r>
          </a:p>
        </p:txBody>
      </p:sp>
      <p:sp>
        <p:nvSpPr>
          <p:cNvPr id="77830" name="Text Box 12"/>
          <p:cNvSpPr txBox="1">
            <a:spLocks noChangeArrowheads="1"/>
          </p:cNvSpPr>
          <p:nvPr/>
        </p:nvSpPr>
        <p:spPr bwMode="auto">
          <a:xfrm>
            <a:off x="1368425" y="260350"/>
            <a:ext cx="6372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kumimoji="1" lang="en-US" altLang="zh-CN" sz="3600" b="1">
                <a:solidFill>
                  <a:srgbClr val="0000FF"/>
                </a:solidFill>
              </a:rPr>
              <a:t>Do you know these drinks?</a:t>
            </a:r>
          </a:p>
        </p:txBody>
      </p:sp>
      <p:pic>
        <p:nvPicPr>
          <p:cNvPr id="5130" name="Picture 10" descr="http://t3.baidu.com/it/u=2670858803,2018547088&amp;fm=23&amp;gp=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25538"/>
            <a:ext cx="1893888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t2.baidu.com/it/u=3757508444,1138375173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341438"/>
            <a:ext cx="17287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http://t11.baidu.com/it/u=2879753143,1322274628&amp;fm=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125538"/>
            <a:ext cx="24495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4" name="Text Box 21"/>
          <p:cNvSpPr txBox="1">
            <a:spLocks noChangeArrowheads="1"/>
          </p:cNvSpPr>
          <p:nvPr/>
        </p:nvSpPr>
        <p:spPr bwMode="auto">
          <a:xfrm>
            <a:off x="3924300" y="6027738"/>
            <a:ext cx="2378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milk shake</a:t>
            </a:r>
          </a:p>
        </p:txBody>
      </p:sp>
      <p:pic>
        <p:nvPicPr>
          <p:cNvPr id="15" name="Picture 3" descr="uta_home_cocktails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3860800"/>
            <a:ext cx="22955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6" name="Rectangle 2"/>
          <p:cNvSpPr txBox="1">
            <a:spLocks noChangeArrowheads="1"/>
          </p:cNvSpPr>
          <p:nvPr/>
        </p:nvSpPr>
        <p:spPr bwMode="auto">
          <a:xfrm>
            <a:off x="6372225" y="3933825"/>
            <a:ext cx="270033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lnSpc>
                <a:spcPct val="11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奶昔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由牛奶和冰淇淋等搅制而成的混合饮料</a:t>
            </a:r>
            <a:r>
              <a:rPr lang="zh-CN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36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7837" name="Text Box 20"/>
          <p:cNvSpPr txBox="1">
            <a:spLocks noChangeArrowheads="1"/>
          </p:cNvSpPr>
          <p:nvPr/>
        </p:nvSpPr>
        <p:spPr bwMode="auto">
          <a:xfrm>
            <a:off x="395288" y="6021388"/>
            <a:ext cx="1368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milk</a:t>
            </a: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5113" y="4071938"/>
            <a:ext cx="149860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97088" y="3789363"/>
            <a:ext cx="14668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8" grpId="0" autoUpdateAnimBg="0"/>
      <p:bldP spid="77829" grpId="0" autoUpdateAnimBg="0"/>
      <p:bldP spid="77834" grpId="0" autoUpdateAnimBg="0"/>
      <p:bldP spid="778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9"/>
          <p:cNvSpPr txBox="1">
            <a:spLocks noChangeArrowheads="1"/>
          </p:cNvSpPr>
          <p:nvPr/>
        </p:nvSpPr>
        <p:spPr bwMode="auto">
          <a:xfrm>
            <a:off x="755650" y="3178175"/>
            <a:ext cx="1979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blender</a:t>
            </a:r>
          </a:p>
        </p:txBody>
      </p:sp>
      <p:sp>
        <p:nvSpPr>
          <p:cNvPr id="78851" name="Text Box 20"/>
          <p:cNvSpPr txBox="1">
            <a:spLocks noChangeArrowheads="1"/>
          </p:cNvSpPr>
          <p:nvPr/>
        </p:nvSpPr>
        <p:spPr bwMode="auto">
          <a:xfrm>
            <a:off x="6300788" y="3825875"/>
            <a:ext cx="2232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ice-cream</a:t>
            </a:r>
          </a:p>
        </p:txBody>
      </p:sp>
      <p:sp>
        <p:nvSpPr>
          <p:cNvPr id="78852" name="Text Box 21"/>
          <p:cNvSpPr txBox="1">
            <a:spLocks noChangeArrowheads="1"/>
          </p:cNvSpPr>
          <p:nvPr/>
        </p:nvSpPr>
        <p:spPr bwMode="auto">
          <a:xfrm>
            <a:off x="1812925" y="6059487"/>
            <a:ext cx="2254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bananas</a:t>
            </a:r>
          </a:p>
        </p:txBody>
      </p:sp>
      <p:sp>
        <p:nvSpPr>
          <p:cNvPr id="78853" name="Text Box 24"/>
          <p:cNvSpPr txBox="1">
            <a:spLocks noChangeArrowheads="1"/>
          </p:cNvSpPr>
          <p:nvPr/>
        </p:nvSpPr>
        <p:spPr bwMode="auto">
          <a:xfrm>
            <a:off x="5773738" y="5986462"/>
            <a:ext cx="208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hlinkClick r:id="rId2" action="ppaction://hlinkfile"/>
              </a:rPr>
              <a:t>knife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" name="Picture 3" descr="HR20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62050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il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8300" y="819150"/>
            <a:ext cx="221456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8" descr="http://t3.baidu.com/it/u=2056493943,1711444550&amp;fm=23&amp;gp=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16613" y="1652587"/>
            <a:ext cx="254158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http://t3.baidu.com/it/u=2834978370,2760207477&amp;fm=23&amp;gp=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4238" y="4932362"/>
            <a:ext cx="3333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8" name="Text Box 24"/>
          <p:cNvSpPr txBox="1">
            <a:spLocks noChangeArrowheads="1"/>
          </p:cNvSpPr>
          <p:nvPr/>
        </p:nvSpPr>
        <p:spPr bwMode="auto">
          <a:xfrm>
            <a:off x="3636963" y="3825875"/>
            <a:ext cx="2160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milk</a:t>
            </a: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 rot="226191">
            <a:off x="2245520" y="410368"/>
            <a:ext cx="4897437" cy="81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zh-CN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Arial" panose="020B0604020202020204"/>
                <a:cs typeface="Arial" panose="020B0604020202020204"/>
              </a:rPr>
              <a:t>What do we need?</a:t>
            </a:r>
            <a:endParaRPr lang="zh-CN" altLang="en-US" sz="3600" b="1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22892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650" y="4486275"/>
            <a:ext cx="237490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2325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</a:t>
            </a:r>
          </a:p>
        </p:txBody>
      </p:sp>
      <p:sp>
        <p:nvSpPr>
          <p:cNvPr id="79875" name="Text Box 8"/>
          <p:cNvSpPr txBox="1">
            <a:spLocks noChangeArrowheads="1"/>
          </p:cNvSpPr>
          <p:nvPr/>
        </p:nvSpPr>
        <p:spPr bwMode="auto">
          <a:xfrm>
            <a:off x="2484438" y="5157788"/>
            <a:ext cx="40449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Peel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bananas.</a:t>
            </a:r>
          </a:p>
        </p:txBody>
      </p:sp>
      <p:sp>
        <p:nvSpPr>
          <p:cNvPr id="79876" name="Rectangle 2"/>
          <p:cNvSpPr txBox="1">
            <a:spLocks noChangeArrowheads="1"/>
          </p:cNvSpPr>
          <p:nvPr/>
        </p:nvSpPr>
        <p:spPr bwMode="auto">
          <a:xfrm>
            <a:off x="152400" y="685800"/>
            <a:ext cx="838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 typeface="Arial" panose="020B0604020202020204" pitchFamily="34" charset="0"/>
              <a:buNone/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How do you make a banana milk shake?</a:t>
            </a:r>
          </a:p>
        </p:txBody>
      </p:sp>
      <p:pic>
        <p:nvPicPr>
          <p:cNvPr id="79877" name="Picture 9" descr="peel the ban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205038"/>
            <a:ext cx="33845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519113" y="546100"/>
            <a:ext cx="2132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</a:t>
            </a: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2209800" y="5486400"/>
            <a:ext cx="466566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up</a:t>
            </a:r>
            <a:r>
              <a:rPr lang="en-US" sz="41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bananas.</a:t>
            </a:r>
          </a:p>
        </p:txBody>
      </p:sp>
      <p:pic>
        <p:nvPicPr>
          <p:cNvPr id="22541" name="Picture 13" descr="cut up the ban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700213"/>
            <a:ext cx="35988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1127</Words>
  <Application>Microsoft Office PowerPoint</Application>
  <PresentationFormat>全屏显示(4:3)</PresentationFormat>
  <Paragraphs>242</Paragraphs>
  <Slides>29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MS PGothic</vt:lpstr>
      <vt:lpstr>华康海报体W12(P)</vt:lpstr>
      <vt:lpstr>宋体</vt:lpstr>
      <vt:lpstr>微软雅黑</vt:lpstr>
      <vt:lpstr>Arial</vt:lpstr>
      <vt:lpstr>Elephant</vt:lpstr>
      <vt:lpstr>Times New Roman</vt:lpstr>
      <vt:lpstr>Wingdings</vt:lpstr>
      <vt:lpstr>WWW.2PPT.COM
</vt:lpstr>
      <vt:lpstr>Section A (1a—2b)</vt:lpstr>
      <vt:lpstr>学习目标：</vt:lpstr>
      <vt:lpstr>New words</vt:lpstr>
      <vt:lpstr>PowerPoint 演示文稿</vt:lpstr>
      <vt:lpstr>3.区分可数名词与不可数名词，填表：  banana  yogurt   watermelon  apple  milk  honey  spoon  blender  bread  tomato  beef  noodle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1a. Write these words in the blanks.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2023-01-16T18:13:13Z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83844AD3FD054960A4E134A3B36877E7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