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1" r:id="rId4"/>
    <p:sldId id="320" r:id="rId5"/>
    <p:sldId id="275" r:id="rId6"/>
    <p:sldId id="345" r:id="rId7"/>
    <p:sldId id="293" r:id="rId8"/>
    <p:sldId id="298" r:id="rId9"/>
    <p:sldId id="288" r:id="rId10"/>
    <p:sldId id="258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88026CC-998C-48A4-B0C6-B1E1ED4FF5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BAE2ED4-B126-412E-8C26-9E42895F60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1380"/>
            <a:ext cx="3617843" cy="489898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435080" y="485209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1232" y="367826"/>
            <a:ext cx="3771147" cy="377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67669" y="3059305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zh-CN" altLang="en-US" sz="6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利率</a:t>
            </a:r>
            <a:endParaRPr kumimoji="1" lang="zh-CN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16747" y="4541354"/>
            <a:ext cx="160011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PPT818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41365"/>
            <a:ext cx="4783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DISCOUNT GRADE 6 MATHEMATICS VOLUME 2.4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420669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71393" y="3516510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六年级数学下册   </a:t>
            </a:r>
            <a:r>
              <a:rPr kumimoji="1"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2.4</a:t>
            </a: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89885" y="4541354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178" r="3346" b="2568"/>
          <a:stretch>
            <a:fillRect/>
          </a:stretch>
        </p:blipFill>
        <p:spPr>
          <a:xfrm>
            <a:off x="550316" y="1257103"/>
            <a:ext cx="5860424" cy="47264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矩形 5"/>
          <p:cNvSpPr/>
          <p:nvPr/>
        </p:nvSpPr>
        <p:spPr>
          <a:xfrm>
            <a:off x="5310190" y="2736526"/>
            <a:ext cx="5890130" cy="2533970"/>
          </a:xfrm>
          <a:prstGeom prst="rect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10189" y="2092960"/>
            <a:ext cx="81311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435080" y="476568"/>
            <a:ext cx="266066" cy="142240"/>
            <a:chOff x="11450320" y="274320"/>
            <a:chExt cx="266066" cy="14224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1450320" y="27432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450320" y="34544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450320" y="416560"/>
              <a:ext cx="266066" cy="0"/>
            </a:xfrm>
            <a:prstGeom prst="line">
              <a:avLst/>
            </a:prstGeom>
            <a:ln w="19050">
              <a:solidFill>
                <a:srgbClr val="F0BF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1531869" y="3911097"/>
            <a:ext cx="338554" cy="264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defRPr/>
            </a:pPr>
            <a:r>
              <a:rPr lang="en-US" altLang="zh-CN" sz="100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SIXTH GRADE MATHEMATICS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7547" y="3156885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谢谢各位同学倾听</a:t>
            </a:r>
          </a:p>
        </p:txBody>
      </p:sp>
      <p:sp>
        <p:nvSpPr>
          <p:cNvPr id="14" name="矩形 13"/>
          <p:cNvSpPr/>
          <p:nvPr/>
        </p:nvSpPr>
        <p:spPr>
          <a:xfrm>
            <a:off x="5716747" y="4517208"/>
            <a:ext cx="1600110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lvl="0">
              <a:defRPr/>
            </a:pPr>
            <a:r>
              <a:rPr kumimoji="1" lang="zh-CN" altLang="en-US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授课老师：</a:t>
            </a:r>
            <a:r>
              <a:rPr kumimoji="1" lang="en-US" altLang="zh-CN" sz="1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PPT818</a:t>
            </a:r>
            <a:endParaRPr kumimoji="1" lang="zh-CN" altLang="en-US" sz="14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41915" y="4017219"/>
            <a:ext cx="4962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 FOR LISTENING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22563" y="4396523"/>
            <a:ext cx="488188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0316" y="318276"/>
            <a:ext cx="1671934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50316" y="6446299"/>
            <a:ext cx="324327" cy="0"/>
          </a:xfrm>
          <a:prstGeom prst="line">
            <a:avLst/>
          </a:prstGeom>
          <a:ln w="38100">
            <a:solidFill>
              <a:srgbClr val="F0BF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449952" y="4517208"/>
            <a:ext cx="1860501" cy="307773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授课时间：</a:t>
            </a:r>
            <a:r>
              <a:rPr kumimoji="1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20XX.XX</a:t>
            </a:r>
            <a:endParaRPr kumimoji="1" lang="zh-CN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1064419" y="1252654"/>
            <a:ext cx="1006316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 理解本金、利息、利率的含义，并能正确计算利息。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 能正确计算存款到期时应得的利息及一共可以取回的钱数。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01  </a:t>
            </a:r>
            <a:r>
              <a:rPr lang="zh-CN" altLang="en-US"/>
              <a:t>学习目标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566530" y="1169493"/>
            <a:ext cx="10913166" cy="1308367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064419" y="3513088"/>
            <a:ext cx="10263981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小明的爸爸某月的收入是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2800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元，如果按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5%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的税率缴纳个人所得税，应缴纳个人所得税多少元？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97869" y="4767844"/>
            <a:ext cx="5679281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个人所得税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个人所得收入×个人所得税的税率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97869" y="5385952"/>
            <a:ext cx="5679281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2800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5% = 140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答：应缴纳个人所得税 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140 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元。</a:t>
            </a:r>
          </a:p>
        </p:txBody>
      </p:sp>
      <p:sp>
        <p:nvSpPr>
          <p:cNvPr id="9" name="文本占位符 1"/>
          <p:cNvSpPr txBox="1"/>
          <p:nvPr/>
        </p:nvSpPr>
        <p:spPr>
          <a:xfrm>
            <a:off x="443692" y="2922105"/>
            <a:ext cx="2746769" cy="506895"/>
          </a:xfrm>
          <a:prstGeom prst="rect">
            <a:avLst/>
          </a:prstGeom>
          <a:solidFill>
            <a:srgbClr val="EF002D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  </a:t>
            </a:r>
            <a:r>
              <a:rPr lang="zh-CN" altLang="en-US"/>
              <a:t>复习导入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77901" y="1063625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57489" y="1063625"/>
            <a:ext cx="7100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储蓄的意义及解决储蓄问题的方法</a:t>
            </a:r>
          </a:p>
        </p:txBody>
      </p:sp>
      <p:sp>
        <p:nvSpPr>
          <p:cNvPr id="7173" name="文本框 1"/>
          <p:cNvSpPr txBox="1">
            <a:spLocks noChangeArrowheads="1"/>
          </p:cNvSpPr>
          <p:nvPr/>
        </p:nvSpPr>
        <p:spPr bwMode="auto">
          <a:xfrm>
            <a:off x="977901" y="1577923"/>
            <a:ext cx="10293073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在银行存款的方式有多种，如活期、整存整取、零存整取等。存入银行的钱叫做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本金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；取款时银行多支付的钱叫做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利息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；单位时间（如1年、1月、1日等）内的利息与本金的比率叫做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利率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。利息的计算公式是：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利息=本金×利率×存期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977901" y="3603836"/>
            <a:ext cx="1040240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根据国家经济的发展变化，银行存款的利率有时会有所调整。201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月中国人民银行公布的存款利率如下表：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14928" y="4859803"/>
            <a:ext cx="7362144" cy="1630371"/>
            <a:chOff x="1738313" y="6296439"/>
            <a:chExt cx="8716963" cy="1930400"/>
          </a:xfrm>
        </p:grpSpPr>
        <p:pic>
          <p:nvPicPr>
            <p:cNvPr id="9" name="图片 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6"/>
            <a:stretch>
              <a:fillRect/>
            </a:stretch>
          </p:blipFill>
          <p:spPr bwMode="auto">
            <a:xfrm>
              <a:off x="1738313" y="6296439"/>
              <a:ext cx="8716962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4"/>
            <p:cNvSpPr txBox="1">
              <a:spLocks noChangeArrowheads="1"/>
            </p:cNvSpPr>
            <p:nvPr/>
          </p:nvSpPr>
          <p:spPr bwMode="auto">
            <a:xfrm>
              <a:off x="5121276" y="7623590"/>
              <a:ext cx="835025" cy="437298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1.10</a:t>
              </a:r>
            </a:p>
          </p:txBody>
        </p:sp>
        <p:sp>
          <p:nvSpPr>
            <p:cNvPr id="11" name="文本框 5"/>
            <p:cNvSpPr txBox="1">
              <a:spLocks noChangeArrowheads="1"/>
            </p:cNvSpPr>
            <p:nvPr/>
          </p:nvSpPr>
          <p:spPr bwMode="auto">
            <a:xfrm>
              <a:off x="6173788" y="7623590"/>
              <a:ext cx="836612" cy="437298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1.30</a:t>
              </a:r>
            </a:p>
          </p:txBody>
        </p:sp>
        <p:sp>
          <p:nvSpPr>
            <p:cNvPr id="12" name="文本框 6"/>
            <p:cNvSpPr txBox="1">
              <a:spLocks noChangeArrowheads="1"/>
            </p:cNvSpPr>
            <p:nvPr/>
          </p:nvSpPr>
          <p:spPr bwMode="auto">
            <a:xfrm>
              <a:off x="7324726" y="7623590"/>
              <a:ext cx="836613" cy="437298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1.50</a:t>
              </a:r>
            </a:p>
          </p:txBody>
        </p:sp>
        <p:sp>
          <p:nvSpPr>
            <p:cNvPr id="13" name="文本框 7"/>
            <p:cNvSpPr txBox="1">
              <a:spLocks noChangeArrowheads="1"/>
            </p:cNvSpPr>
            <p:nvPr/>
          </p:nvSpPr>
          <p:spPr bwMode="auto">
            <a:xfrm>
              <a:off x="8375651" y="7623590"/>
              <a:ext cx="836613" cy="437298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2.10</a:t>
              </a:r>
            </a:p>
          </p:txBody>
        </p:sp>
        <p:sp>
          <p:nvSpPr>
            <p:cNvPr id="14" name="文本框 8"/>
            <p:cNvSpPr txBox="1">
              <a:spLocks noChangeArrowheads="1"/>
            </p:cNvSpPr>
            <p:nvPr/>
          </p:nvSpPr>
          <p:spPr bwMode="auto">
            <a:xfrm>
              <a:off x="9504363" y="7623590"/>
              <a:ext cx="836612" cy="437298"/>
            </a:xfrm>
            <a:prstGeom prst="rect">
              <a:avLst/>
            </a:prstGeom>
            <a:solidFill>
              <a:srgbClr val="FD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2.75</a:t>
              </a:r>
            </a:p>
          </p:txBody>
        </p:sp>
        <p:pic>
          <p:nvPicPr>
            <p:cNvPr id="15" name="图片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8"/>
            <a:stretch>
              <a:fillRect/>
            </a:stretch>
          </p:blipFill>
          <p:spPr bwMode="auto">
            <a:xfrm>
              <a:off x="9297989" y="6372640"/>
              <a:ext cx="1157287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7"/>
          <p:cNvGrpSpPr/>
          <p:nvPr/>
        </p:nvGrpSpPr>
        <p:grpSpPr>
          <a:xfrm>
            <a:off x="815009" y="1149088"/>
            <a:ext cx="895903" cy="684170"/>
            <a:chOff x="1277" y="3118"/>
            <a:chExt cx="1555" cy="1187"/>
          </a:xfrm>
        </p:grpSpPr>
        <p:pic>
          <p:nvPicPr>
            <p:cNvPr id="11266" name="Picture 46" descr="U1ppt题号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1853028" y="1260341"/>
            <a:ext cx="924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11</a:t>
            </a:r>
            <a:r>
              <a:rPr lang="zh-CN" altLang="en-US" sz="24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月，王奶奶把5000元钱存入银行。</a:t>
            </a:r>
          </a:p>
        </p:txBody>
      </p:sp>
      <p:grpSp>
        <p:nvGrpSpPr>
          <p:cNvPr id="11269" name="Group 19"/>
          <p:cNvGrpSpPr/>
          <p:nvPr/>
        </p:nvGrpSpPr>
        <p:grpSpPr>
          <a:xfrm flipH="1">
            <a:off x="1503362" y="1981707"/>
            <a:ext cx="4592638" cy="1800225"/>
            <a:chOff x="2196" y="1315"/>
            <a:chExt cx="2893" cy="1134"/>
          </a:xfrm>
        </p:grpSpPr>
        <p:pic>
          <p:nvPicPr>
            <p:cNvPr id="11270" name="Picture 17" descr="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6" y="1315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AutoShape 27"/>
            <p:cNvSpPr>
              <a:spLocks noChangeArrowheads="1"/>
            </p:cNvSpPr>
            <p:nvPr/>
          </p:nvSpPr>
          <p:spPr bwMode="auto">
            <a:xfrm>
              <a:off x="3353" y="1832"/>
              <a:ext cx="1736" cy="607"/>
            </a:xfrm>
            <a:prstGeom prst="wedgeRoundRectCallout">
              <a:avLst>
                <a:gd name="adj1" fmla="val -44995"/>
                <a:gd name="adj2" fmla="val -6783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EF002D"/>
              </a:solidFill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除了本金，还有一些利息。</a:t>
              </a: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03362" y="3974188"/>
            <a:ext cx="9510713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想：到期时，除了本金，还应加上利息，就是王奶奶可取回的钱。</a:t>
            </a:r>
          </a:p>
        </p:txBody>
      </p:sp>
      <p:grpSp>
        <p:nvGrpSpPr>
          <p:cNvPr id="11273" name="组合 4"/>
          <p:cNvGrpSpPr/>
          <p:nvPr/>
        </p:nvGrpSpPr>
        <p:grpSpPr>
          <a:xfrm>
            <a:off x="6556374" y="1833258"/>
            <a:ext cx="4216400" cy="2116137"/>
            <a:chOff x="3322638" y="2854325"/>
            <a:chExt cx="5622527" cy="2822575"/>
          </a:xfrm>
        </p:grpSpPr>
        <p:pic>
          <p:nvPicPr>
            <p:cNvPr id="11274" name="Picture 14" descr="6B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2638" y="2854325"/>
              <a:ext cx="4381500" cy="282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圆角矩形标注 9"/>
            <p:cNvSpPr/>
            <p:nvPr/>
          </p:nvSpPr>
          <p:spPr>
            <a:xfrm>
              <a:off x="4789660" y="3978696"/>
              <a:ext cx="4155505" cy="1408112"/>
            </a:xfrm>
            <a:prstGeom prst="wedgeRoundRectCallout">
              <a:avLst>
                <a:gd name="adj1" fmla="val -56956"/>
                <a:gd name="adj2" fmla="val -41832"/>
                <a:gd name="adj3" fmla="val 16667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EF002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Times New Roman" panose="02020603050405020304"/>
                </a:rPr>
                <a:t>我存两年，到期时可以取回多少钱呢？</a:t>
              </a:r>
            </a:p>
          </p:txBody>
        </p:sp>
      </p:grp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03  </a:t>
            </a:r>
            <a:r>
              <a:rPr lang="zh-CN" altLang="en-US"/>
              <a:t>探索新知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503362" y="4504376"/>
            <a:ext cx="4224338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5000×2.10%×2=210（元）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5000＋210=5210（元）</a:t>
            </a:r>
          </a:p>
        </p:txBody>
      </p:sp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1503362" y="5933100"/>
            <a:ext cx="4224338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答：到期时王奶奶可以取回5210元。</a:t>
            </a:r>
          </a:p>
        </p:txBody>
      </p:sp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6096000" y="4505946"/>
            <a:ext cx="4224338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 5000×（1+2.10%×2）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＝ 5000×（1+0.042）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＝ 5000×1.042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＝ 5210（元）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答：到期时王奶奶可以取回5210元。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8691" y="1061562"/>
            <a:ext cx="10814326" cy="1827578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7414" y="1111257"/>
            <a:ext cx="923952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解决本金、利率、利息之间数量关系的问题，可用下列计算公式：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利息＝本金×利率×存期    本金＝利息÷存期÷利率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存期＝利息÷本金÷利率    利率＝利息÷本金÷存期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04  </a:t>
            </a:r>
            <a:r>
              <a:rPr lang="zh-CN" altLang="en-US"/>
              <a:t>知识提炼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48195" y="3647442"/>
            <a:ext cx="10814326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P11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做一做）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年8月，张爷爷把儿子寄来的8000元钱存入银行，存期为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年，年利率为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.75%。到期支取时，张爷爷可得到多少利息？到期时张爷爷一共能取回多少钱？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22665" y="5158257"/>
            <a:ext cx="9285287" cy="12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       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8000×2.75%×3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660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       8000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＋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660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8660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元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答：张爷爷可得到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660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元利息，到期时张爷爷一共能取回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8660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元。</a:t>
            </a:r>
          </a:p>
        </p:txBody>
      </p:sp>
      <p:sp>
        <p:nvSpPr>
          <p:cNvPr id="11" name="文本占位符 1"/>
          <p:cNvSpPr txBox="1"/>
          <p:nvPr/>
        </p:nvSpPr>
        <p:spPr>
          <a:xfrm>
            <a:off x="443692" y="3131594"/>
            <a:ext cx="2746769" cy="506895"/>
          </a:xfrm>
          <a:prstGeom prst="rect">
            <a:avLst/>
          </a:prstGeom>
          <a:solidFill>
            <a:srgbClr val="EF002D"/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05  </a:t>
            </a:r>
            <a:r>
              <a:rPr lang="zh-CN" altLang="en-US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792164" y="917576"/>
            <a:ext cx="10837171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下面是张叔叔到银行存款时填写的存款凭证。 到期时张叔叔可以取回多少钱？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330" y="2155590"/>
            <a:ext cx="3690533" cy="174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394583" y="2362502"/>
            <a:ext cx="4632186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3000＋3000×1.30%＝3039（元）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到期时张叔叔可以取回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3039元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钱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893626" y="1553794"/>
            <a:ext cx="421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P14  T9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92164" y="3904885"/>
            <a:ext cx="10942637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妈妈有1万元钱，有两种理财方式：一种是买3年期国债，年利率4.5%；另一种是买银行1年期理财产品，年收益率4.3%。3年后，哪种理财方式收益更大？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70597" y="5428353"/>
            <a:ext cx="5691463" cy="8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10000×3.8%×3＝1140（元）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10000×4%×1＝400（元）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861876" y="4909859"/>
            <a:ext cx="421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（选自教材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P15  T12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237843" y="5428353"/>
            <a:ext cx="5691463" cy="11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（10000＋400）×4%×1＝416（元）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（10000＋400＋416）×4%×1＝432.64（元）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400＋416＋432.64＝1248.64（元）</a:t>
            </a:r>
            <a:endParaRPr lang="zh-CN" altLang="en-US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2"/>
          <p:cNvSpPr txBox="1">
            <a:spLocks noChangeArrowheads="1"/>
          </p:cNvSpPr>
          <p:nvPr/>
        </p:nvSpPr>
        <p:spPr bwMode="auto">
          <a:xfrm>
            <a:off x="733634" y="894086"/>
            <a:ext cx="10963275" cy="33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.填空题。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）利息＝（        ）×（        ）×（        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）爷爷有 3 万元，买银行的 1 年期理财产品，年收益率是4%，1年后爷爷可收益（         ）元。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）妈妈为女儿存入银行2000元做学费，定期二年，如果年利率按2.10%计算，到期时应得利息（     ）元。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34665" y="1582420"/>
            <a:ext cx="81851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本金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36845" y="1582420"/>
            <a:ext cx="8680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利率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401560" y="1582420"/>
            <a:ext cx="7670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err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存期</a:t>
            </a:r>
            <a:endParaRPr lang="en-US" altLang="zh-CN" sz="200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02155" y="2706370"/>
            <a:ext cx="9029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1200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481705" y="3853180"/>
            <a:ext cx="5168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84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33634" y="4365646"/>
            <a:ext cx="1092041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程老师将20000元存入银行，定期三年，年利率是  2.75%，到期后，可获得利息多少元？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412355" y="5612984"/>
            <a:ext cx="394970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20000×2.75%×3＝1650（元）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答：可获得利息1650元。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938546" y="5763859"/>
            <a:ext cx="300595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利息＝本金×利率×存期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720725" y="1031876"/>
            <a:ext cx="1075055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5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爸爸买了1万元的三年期国债，年利率是3.8%。到期后，可以获得本金和利息一共多少元？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81101" y="1537271"/>
            <a:ext cx="8640763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10000＋10000×3.8%×3＝11140（元）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答：可以获得本金和利息一共11140元。</a:t>
            </a:r>
          </a:p>
        </p:txBody>
      </p:sp>
      <p:sp>
        <p:nvSpPr>
          <p:cNvPr id="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01232" y="367826"/>
            <a:ext cx="3771147" cy="3770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06  </a:t>
            </a:r>
            <a:r>
              <a:rPr lang="zh-CN" altLang="en-US"/>
              <a:t>巩固练习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20725" y="2645680"/>
            <a:ext cx="10750550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把6000元存入银行，年利率是2.75%，到期后利息和本金共6495元，存了多少年？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12826" y="3650840"/>
            <a:ext cx="8640763" cy="5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（6495－6000）÷2.75%÷6000＝3（年）答：存了</a:t>
            </a:r>
            <a:r>
              <a:rPr lang="en-US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14450" y="3250730"/>
            <a:ext cx="3005951" cy="400110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存期＝利息÷本金÷利率</a:t>
            </a: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767204" y="4259484"/>
            <a:ext cx="1035050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</a:t>
            </a: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张叔叔把10000元钱存入银行，存期为两年，到期时取回本金和利息共10420元，张叔叔存款时的年利率是多少？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1314450" y="5239244"/>
            <a:ext cx="3005951" cy="505395"/>
          </a:xfrm>
          <a:prstGeom prst="rect">
            <a:avLst/>
          </a:prstGeom>
          <a:noFill/>
          <a:ln w="9525">
            <a:solidFill>
              <a:srgbClr val="EF002D"/>
            </a:solidFill>
            <a:miter lim="800000"/>
          </a:ln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利率＝利息÷本金÷存期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19630" y="5757339"/>
            <a:ext cx="9650413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（10420－10000）÷2÷10000×100%＝2.10%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答：</a:t>
            </a:r>
            <a:r>
              <a:rPr lang="zh-CN" altLang="zh-CN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张叔叔存款时的年利率是</a:t>
            </a:r>
            <a:r>
              <a:rPr lang="zh-CN" altLang="en-US" sz="200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2.10%。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21305" y="2166187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96939" y="3013973"/>
            <a:ext cx="10664825" cy="19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解决本金、利率、利息之间数量关系的问题，可用下列计算公式：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利息＝本金×利率×存期 本金＝利息÷存期÷利率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存期＝利息÷本金÷利率 利率＝利息÷本金÷存期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/>
              <a:t>07  </a:t>
            </a:r>
            <a:r>
              <a:rPr lang="zh-CN" altLang="en-US"/>
              <a:t>课堂小结</a:t>
            </a:r>
          </a:p>
        </p:txBody>
      </p:sp>
      <p:sp>
        <p:nvSpPr>
          <p:cNvPr id="7" name="矩形 6"/>
          <p:cNvSpPr/>
          <p:nvPr/>
        </p:nvSpPr>
        <p:spPr>
          <a:xfrm>
            <a:off x="566530" y="3013973"/>
            <a:ext cx="10913166" cy="2104679"/>
          </a:xfrm>
          <a:prstGeom prst="rect">
            <a:avLst/>
          </a:prstGeom>
          <a:noFill/>
          <a:ln>
            <a:solidFill>
              <a:srgbClr val="EF0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Microsoft Office PowerPoint</Application>
  <PresentationFormat>宽屏</PresentationFormat>
  <Paragraphs>100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FandolFang R</vt:lpstr>
      <vt:lpstr>等线</vt:lpstr>
      <vt:lpstr>思源黑体 CN Bold</vt:lpstr>
      <vt:lpstr>思源黑体 CN Light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2020-07-20T11:25:00Z</cp:lastPrinted>
  <dcterms:created xsi:type="dcterms:W3CDTF">2020-07-20T11:25:00Z</dcterms:created>
  <dcterms:modified xsi:type="dcterms:W3CDTF">2023-01-16T18:13:26Z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D713D94D622C43DF819EDBE11408B785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