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369" r:id="rId2"/>
    <p:sldId id="439" r:id="rId3"/>
    <p:sldId id="514" r:id="rId4"/>
    <p:sldId id="428" r:id="rId5"/>
    <p:sldId id="460" r:id="rId6"/>
    <p:sldId id="461" r:id="rId7"/>
    <p:sldId id="400" r:id="rId8"/>
    <p:sldId id="462" r:id="rId9"/>
    <p:sldId id="463" r:id="rId10"/>
    <p:sldId id="489" r:id="rId11"/>
    <p:sldId id="430" r:id="rId12"/>
    <p:sldId id="522" r:id="rId13"/>
    <p:sldId id="515" r:id="rId14"/>
    <p:sldId id="516" r:id="rId15"/>
    <p:sldId id="492" r:id="rId16"/>
    <p:sldId id="493" r:id="rId17"/>
    <p:sldId id="494" r:id="rId18"/>
    <p:sldId id="517" r:id="rId19"/>
    <p:sldId id="518" r:id="rId20"/>
    <p:sldId id="519" r:id="rId21"/>
    <p:sldId id="520" r:id="rId22"/>
    <p:sldId id="495" r:id="rId23"/>
    <p:sldId id="496" r:id="rId24"/>
    <p:sldId id="414" r:id="rId25"/>
    <p:sldId id="479" r:id="rId26"/>
    <p:sldId id="425" r:id="rId27"/>
    <p:sldId id="427" r:id="rId28"/>
    <p:sldId id="454" r:id="rId29"/>
    <p:sldId id="438" r:id="rId30"/>
    <p:sldId id="359" r:id="rId3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2E6"/>
    <a:srgbClr val="CBE8FE"/>
    <a:srgbClr val="CCECFF"/>
    <a:srgbClr val="33CCFF"/>
    <a:srgbClr val="006600"/>
    <a:srgbClr val="149494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B8EE3B5B-B6FF-4501-AF86-2CAF84CED38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E3B5B-B6FF-4501-AF86-2CAF84CED38A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E09651B-B2BD-4DCD-A3E4-ADD1F32506CD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AFDAB89-2195-436F-B1CE-D1CAEC458A45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D6C5C1C-32B0-4BA1-A069-C3ACFB367D47}" type="slidenum">
              <a:rPr lang="zh-CN" altLang="en-US"/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B69DDD-B1D6-4777-A3AF-28BDC4E0F00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56B66-126F-4661-929E-224464B7B3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2626ED-FED1-42FF-B767-CFBA7EF7683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3ECA3-B1D6-479C-99E4-42455B1787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6D34B-86EE-4351-905C-05B1B5DBD80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CEB8F-A5C0-4E25-B29F-7BD249F4D7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E18A3C-6196-4338-8634-23FB3D42FAA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0DF86-4883-4786-9E7A-63F7004D078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258E4-A7EE-44BB-A708-997F42BEEA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0385D-629B-44E8-9CE7-8618FFEA1D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5B49B-02A7-44A6-BA8D-501D62EFFD5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9037F-90F7-46D2-BE40-F80CAA7CAA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1A2755-178D-40FB-A2AC-C78D27D7124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1B66E-C080-4AD0-9DA8-1A35EF92E9A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78C05-E686-4858-8A0A-1A06D6FCF6E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7D9A8-6638-4676-97BB-ABCC454DFBE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22BC2-2BC7-4FCA-A4FA-52C9CDA0D55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08BDF-92EC-4760-BD96-19D62C2FC7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4B5D4-E5B9-4A28-A4E7-DD628F74017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41B2F-8D02-4E26-9C88-54B9E1933A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21231D4-2AA2-4613-8367-A9FFD30A529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8ABDEF8-CD67-4A6F-9810-A3E0382D346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D:\xiu\&#26032;&#24314;&#25991;&#20214;&#22841;\1.&#31934;&#21697;&#37197;&#22871;&#35838;&#20214;&#12289;&#23398;&#26696;2016.6.29\1.&#31934;&#21697;&#25945;&#23398;&#35838;&#20214;\&#30005;&#35805;&#35745;&#36153;&#24341;&#20837;.mp4" TargetMode="External"/><Relationship Id="rId1" Type="http://schemas.microsoft.com/office/2007/relationships/media" Target="file:///D:\xiu\&#26032;&#24314;&#25991;&#20214;&#22841;\1.&#31934;&#21697;&#37197;&#22871;&#35838;&#20214;&#12289;&#23398;&#26696;2016.6.29\1.&#31934;&#21697;&#25945;&#23398;&#35838;&#20214;\&#30005;&#35805;&#35745;&#36153;&#24341;&#20837;.mp4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77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SubTitle_1"/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79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2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Text_3"/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6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0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1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3092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4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5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3096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8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9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1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-3842" y="1635646"/>
            <a:ext cx="9120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3.4 </a:t>
            </a:r>
            <a:r>
              <a:rPr lang="zh-CN" altLang="en-US" sz="32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实际问题与一元一次方程</a:t>
            </a:r>
          </a:p>
        </p:txBody>
      </p:sp>
      <p:sp>
        <p:nvSpPr>
          <p:cNvPr id="3103" name="Text Box 4"/>
          <p:cNvSpPr txBox="1">
            <a:spLocks noChangeArrowheads="1"/>
          </p:cNvSpPr>
          <p:nvPr/>
        </p:nvSpPr>
        <p:spPr bwMode="auto">
          <a:xfrm>
            <a:off x="-9524" y="41151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第三章 一元一次方程</a:t>
            </a:r>
          </a:p>
        </p:txBody>
      </p:sp>
      <p:sp>
        <p:nvSpPr>
          <p:cNvPr id="3104" name="Rectangle 5"/>
          <p:cNvSpPr>
            <a:spLocks noChangeArrowheads="1"/>
          </p:cNvSpPr>
          <p:nvPr/>
        </p:nvSpPr>
        <p:spPr bwMode="auto">
          <a:xfrm>
            <a:off x="2978649" y="2518484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课时 电话计费问题</a:t>
            </a:r>
          </a:p>
        </p:txBody>
      </p:sp>
      <p:sp>
        <p:nvSpPr>
          <p:cNvPr id="33" name="矩形 32"/>
          <p:cNvSpPr/>
          <p:nvPr/>
        </p:nvSpPr>
        <p:spPr>
          <a:xfrm>
            <a:off x="-10682" y="4299942"/>
            <a:ext cx="91546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52" name="Group 308"/>
          <p:cNvGraphicFramePr>
            <a:graphicFrameLocks noGrp="1"/>
          </p:cNvGraphicFramePr>
          <p:nvPr/>
        </p:nvGraphicFramePr>
        <p:xfrm>
          <a:off x="234950" y="1056085"/>
          <a:ext cx="8672514" cy="1903808"/>
        </p:xfrm>
        <a:graphic>
          <a:graphicData uri="http://schemas.openxmlformats.org/drawingml/2006/table">
            <a:tbl>
              <a:tblPr/>
              <a:tblGrid>
                <a:gridCol w="337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主叫时间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分</a:t>
                      </a:r>
                    </a:p>
                  </a:txBody>
                  <a:tcPr marL="91437" marR="91437" marT="34295" marB="34295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方式一计费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方式二计费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5" marB="34295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大于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且小于</a:t>
                      </a:r>
                      <a:r>
                        <a:rPr kumimoji="0" lang="zh-CN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5" marB="34295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58+0.25(t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－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150)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8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5" marB="34295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5" marB="34295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59" name="文本框 1"/>
          <p:cNvSpPr txBox="1">
            <a:spLocks noChangeArrowheads="1"/>
          </p:cNvSpPr>
          <p:nvPr/>
        </p:nvSpPr>
        <p:spPr bwMode="auto">
          <a:xfrm>
            <a:off x="234951" y="408385"/>
            <a:ext cx="8475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比较下列</a:t>
            </a:r>
            <a:r>
              <a:rPr lang="zh-CN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表格的第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行，你能得出什么结论？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57900" y="2446735"/>
            <a:ext cx="4475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&gt;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03925" y="1507331"/>
            <a:ext cx="4475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&lt;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4950" y="3090863"/>
            <a:ext cx="8902700" cy="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且小于</a:t>
            </a:r>
            <a:r>
              <a:rPr lang="zh-CN" altLang="en-US" sz="20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350</a:t>
            </a: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时，存在某一个值，使得两种方式计费相等</a:t>
            </a:r>
            <a:r>
              <a:rPr lang="en-US" altLang="zh-CN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1965325" y="3998119"/>
            <a:ext cx="7172325" cy="84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依题意 ，得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58</a:t>
            </a:r>
            <a:r>
              <a:rPr lang="zh-CN" altLang="en-GB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en-GB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GB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150) = 88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     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71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>
                                            <p:txEl>
                                              <p:charRg st="47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5"/>
          <p:cNvSpPr txBox="1">
            <a:spLocks noChangeArrowheads="1"/>
          </p:cNvSpPr>
          <p:nvPr/>
        </p:nvSpPr>
        <p:spPr bwMode="auto">
          <a:xfrm>
            <a:off x="3276600" y="4396979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000">
              <a:latin typeface="宋体" panose="02010600030101010101" pitchFamily="2" charset="-122"/>
            </a:endParaRPr>
          </a:p>
        </p:txBody>
      </p:sp>
      <p:graphicFrame>
        <p:nvGraphicFramePr>
          <p:cNvPr id="28723" name="Group 51"/>
          <p:cNvGraphicFramePr>
            <a:graphicFrameLocks noGrp="1"/>
          </p:cNvGraphicFramePr>
          <p:nvPr/>
        </p:nvGraphicFramePr>
        <p:xfrm>
          <a:off x="187325" y="1079898"/>
          <a:ext cx="8664576" cy="845344"/>
        </p:xfrm>
        <a:graphic>
          <a:graphicData uri="http://schemas.openxmlformats.org/drawingml/2006/table">
            <a:tbl>
              <a:tblPr/>
              <a:tblGrid>
                <a:gridCol w="3514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9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主叫时间</a:t>
                      </a:r>
                      <a:r>
                        <a:rPr lang="en-US" altLang="zh-CN" sz="2100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 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/</a:t>
                      </a: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分</a:t>
                      </a:r>
                      <a:endParaRPr kumimoji="0" lang="zh-CN" alt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34290" marB="3429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方式一计费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/</a:t>
                      </a: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endParaRPr kumimoji="0" lang="zh-CN" alt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方式二计费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/</a:t>
                      </a: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endParaRPr kumimoji="0" lang="zh-CN" alt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 </a:t>
                      </a:r>
                      <a:r>
                        <a:rPr lang="zh-CN" altLang="en-US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大于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350</a:t>
                      </a: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34290" marB="3429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58</a:t>
                      </a: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＋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0.25</a:t>
                      </a:r>
                      <a:r>
                        <a:rPr lang="en-GB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(</a:t>
                      </a:r>
                      <a:r>
                        <a:rPr lang="en-US" altLang="zh-CN" sz="2100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</a:t>
                      </a:r>
                      <a:r>
                        <a:rPr lang="zh-CN" altLang="en-GB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－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150)</a:t>
                      </a:r>
                      <a:endParaRPr kumimoji="0" lang="zh-CN" altLang="en-GB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88+0.19</a:t>
                      </a:r>
                      <a:r>
                        <a:rPr lang="en-GB" altLang="zh-CN" sz="210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(</a:t>
                      </a:r>
                      <a:r>
                        <a:rPr lang="en-US" altLang="zh-CN" sz="2100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</a:t>
                      </a:r>
                      <a:r>
                        <a:rPr lang="zh-CN" altLang="en-GB" sz="210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－</a:t>
                      </a:r>
                      <a:r>
                        <a:rPr lang="en-US" altLang="zh-CN" sz="210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350</a:t>
                      </a:r>
                      <a:r>
                        <a:rPr lang="en-GB" altLang="zh-CN" sz="210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endParaRPr kumimoji="0" lang="en-US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8489" y="2099072"/>
            <a:ext cx="8034337" cy="64633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解析：当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350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分时，方式一的计费其实就是在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108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元的基础上，加上超过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350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分部分的超时费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[0.25(t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350)].</a:t>
            </a:r>
          </a:p>
        </p:txBody>
      </p:sp>
      <p:sp>
        <p:nvSpPr>
          <p:cNvPr id="15377" name="Text Box 33"/>
          <p:cNvSpPr txBox="1">
            <a:spLocks noChangeArrowheads="1"/>
          </p:cNvSpPr>
          <p:nvPr/>
        </p:nvSpPr>
        <p:spPr bwMode="auto">
          <a:xfrm>
            <a:off x="280989" y="414338"/>
            <a:ext cx="8569325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i="1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 &gt;350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分时，两种计费方式哪种更合算呢？</a:t>
            </a: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385764" y="2893426"/>
            <a:ext cx="8154987" cy="1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&gt;350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方式一：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58</a:t>
            </a:r>
            <a:r>
              <a:rPr lang="zh-CN" altLang="en-GB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en-GB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GB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150)= 108</a:t>
            </a:r>
            <a:r>
              <a:rPr lang="zh-CN" altLang="en-GB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0.25</a:t>
            </a:r>
            <a:r>
              <a:rPr lang="en-GB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GB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350)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方式二：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88</a:t>
            </a:r>
            <a:r>
              <a:rPr lang="zh-CN" altLang="en-GB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0.19</a:t>
            </a:r>
            <a:r>
              <a:rPr lang="en-GB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GB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350)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所以，当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分时，方式二计费少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ldLvl="0" animBg="1"/>
      <p:bldP spid="1537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41985"/>
          <p:cNvGrpSpPr/>
          <p:nvPr/>
        </p:nvGrpSpPr>
        <p:grpSpPr bwMode="auto">
          <a:xfrm>
            <a:off x="5183189" y="3207544"/>
            <a:ext cx="4213225" cy="1200151"/>
            <a:chOff x="0" y="0"/>
            <a:chExt cx="1450" cy="817"/>
          </a:xfrm>
        </p:grpSpPr>
        <p:sp>
          <p:nvSpPr>
            <p:cNvPr id="16386" name="矩形 41986"/>
            <p:cNvSpPr>
              <a:spLocks noChangeArrowheads="1"/>
            </p:cNvSpPr>
            <p:nvPr/>
          </p:nvSpPr>
          <p:spPr bwMode="auto">
            <a:xfrm>
              <a:off x="0" y="0"/>
              <a:ext cx="1360" cy="8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1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387" name="文本框 41987"/>
            <p:cNvSpPr txBox="1">
              <a:spLocks noChangeArrowheads="1"/>
            </p:cNvSpPr>
            <p:nvPr/>
          </p:nvSpPr>
          <p:spPr bwMode="auto">
            <a:xfrm>
              <a:off x="135" y="145"/>
              <a:ext cx="1315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buFont typeface="Times New Roman" panose="02020603050405020304" pitchFamily="18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     </a:t>
              </a:r>
            </a:p>
            <a:p>
              <a:pPr>
                <a:lnSpc>
                  <a:spcPct val="70000"/>
                </a:lnSpc>
                <a:buFont typeface="Times New Roman" panose="02020603050405020304" pitchFamily="18" charset="0"/>
                <a:buNone/>
              </a:pPr>
              <a:endParaRPr lang="en-US" altLang="zh-CN" sz="20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70000"/>
                </a:lnSpc>
                <a:buFont typeface="Times New Roman" panose="02020603050405020304" pitchFamily="18" charset="0"/>
                <a:buNone/>
              </a:pPr>
              <a:endParaRPr lang="en-US" altLang="zh-CN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70000"/>
                </a:lnSpc>
                <a:buFont typeface="Times New Roman" panose="02020603050405020304" pitchFamily="18" charset="0"/>
                <a:buNone/>
              </a:pP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加超时费</a:t>
              </a:r>
              <a:r>
                <a:rPr 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0.19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元</a:t>
              </a:r>
              <a:r>
                <a:rPr 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/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分</a:t>
              </a:r>
            </a:p>
          </p:txBody>
        </p:sp>
      </p:grpSp>
      <p:grpSp>
        <p:nvGrpSpPr>
          <p:cNvPr id="41989" name="组合 41988"/>
          <p:cNvGrpSpPr/>
          <p:nvPr/>
        </p:nvGrpSpPr>
        <p:grpSpPr>
          <a:xfrm>
            <a:off x="142876" y="3322796"/>
            <a:ext cx="5113337" cy="1102520"/>
            <a:chOff x="0" y="0"/>
            <a:chExt cx="3176" cy="81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1990" name="矩形 41989"/>
            <p:cNvSpPr/>
            <p:nvPr/>
          </p:nvSpPr>
          <p:spPr>
            <a:xfrm rot="10800000">
              <a:off x="0" y="0"/>
              <a:ext cx="3176" cy="817"/>
            </a:xfrm>
            <a:prstGeom prst="rect">
              <a:avLst/>
            </a:prstGeom>
            <a:grpFill/>
            <a:ln w="9525">
              <a:noFill/>
            </a:ln>
          </p:spPr>
          <p:txBody>
            <a:bodyPr/>
            <a:lstStyle/>
            <a:p>
              <a:endParaRPr lang="zh-CN" altLang="en-US" sz="140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41991" name="文本框 41990"/>
            <p:cNvSpPr txBox="1"/>
            <p:nvPr/>
          </p:nvSpPr>
          <p:spPr>
            <a:xfrm>
              <a:off x="862" y="363"/>
              <a:ext cx="1543" cy="413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Times New Roman" panose="02020603050405020304" pitchFamily="18" charset="0"/>
                <a:buNone/>
              </a:pPr>
              <a:endParaRPr lang="en-US" altLang="zh-CN" sz="2400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>
                <a:lnSpc>
                  <a:spcPct val="55000"/>
                </a:lnSpc>
                <a:buFont typeface="Times New Roman" panose="02020603050405020304" pitchFamily="18" charset="0"/>
                <a:buNone/>
              </a:pPr>
              <a:r>
                <a:rPr lang="zh-CN" altLang="en-US" noProof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基本费</a:t>
              </a:r>
              <a:r>
                <a:rPr lang="en-US" altLang="x-none" noProof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88</a:t>
              </a:r>
              <a:r>
                <a:rPr lang="zh-CN" altLang="en-US" noProof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元</a:t>
              </a:r>
              <a:endParaRPr lang="zh-CN" altLang="en-US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6389" name="组合 41991"/>
          <p:cNvGrpSpPr/>
          <p:nvPr/>
        </p:nvGrpSpPr>
        <p:grpSpPr bwMode="auto">
          <a:xfrm>
            <a:off x="2447926" y="2234804"/>
            <a:ext cx="6696075" cy="1066800"/>
            <a:chOff x="0" y="0"/>
            <a:chExt cx="3084" cy="817"/>
          </a:xfrm>
        </p:grpSpPr>
        <p:sp>
          <p:nvSpPr>
            <p:cNvPr id="16390" name="矩形 41992"/>
            <p:cNvSpPr>
              <a:spLocks noChangeArrowheads="1"/>
            </p:cNvSpPr>
            <p:nvPr/>
          </p:nvSpPr>
          <p:spPr bwMode="auto">
            <a:xfrm>
              <a:off x="0" y="0"/>
              <a:ext cx="3084" cy="8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1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391" name="文本框 41993"/>
            <p:cNvSpPr txBox="1">
              <a:spLocks noChangeArrowheads="1"/>
            </p:cNvSpPr>
            <p:nvPr/>
          </p:nvSpPr>
          <p:spPr bwMode="auto">
            <a:xfrm>
              <a:off x="453" y="91"/>
              <a:ext cx="2313" cy="283"/>
            </a:xfrm>
            <a:prstGeom prst="rect">
              <a:avLst/>
            </a:prstGeom>
            <a:solidFill>
              <a:srgbClr val="FF99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Times New Roman" panose="02020603050405020304" pitchFamily="18" charset="0"/>
                <a:buNone/>
              </a:pP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加超时费</a:t>
              </a:r>
              <a:r>
                <a:rPr 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0.25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元</a:t>
              </a:r>
              <a:r>
                <a:rPr 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/</a:t>
              </a:r>
              <a:r>
                <a:rPr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分</a:t>
              </a:r>
            </a:p>
          </p:txBody>
        </p:sp>
      </p:grpSp>
      <p:grpSp>
        <p:nvGrpSpPr>
          <p:cNvPr id="41995" name="组合 41994"/>
          <p:cNvGrpSpPr/>
          <p:nvPr/>
        </p:nvGrpSpPr>
        <p:grpSpPr>
          <a:xfrm>
            <a:off x="142875" y="2234328"/>
            <a:ext cx="2339432" cy="1067990"/>
            <a:chOff x="0" y="0"/>
            <a:chExt cx="1452" cy="81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1996" name="矩形 41995"/>
            <p:cNvSpPr/>
            <p:nvPr/>
          </p:nvSpPr>
          <p:spPr>
            <a:xfrm rot="10800000">
              <a:off x="0" y="0"/>
              <a:ext cx="1452" cy="817"/>
            </a:xfrm>
            <a:prstGeom prst="rect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endParaRPr lang="zh-CN" altLang="en-US" sz="140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41997" name="文本框 41996"/>
            <p:cNvSpPr txBox="1"/>
            <p:nvPr/>
          </p:nvSpPr>
          <p:spPr>
            <a:xfrm>
              <a:off x="23" y="91"/>
              <a:ext cx="1377" cy="283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buFont typeface="Times New Roman" panose="02020603050405020304" pitchFamily="18" charset="0"/>
                <a:buNone/>
              </a:pPr>
              <a:r>
                <a:rPr lang="en-US" altLang="zh-CN" sz="2400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  </a:t>
              </a:r>
              <a:r>
                <a:rPr lang="zh-CN" altLang="en-US" noProof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基本费</a:t>
              </a:r>
              <a:r>
                <a:rPr lang="en-US" altLang="x-none" noProof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58</a:t>
              </a:r>
              <a:r>
                <a:rPr lang="zh-CN" altLang="en-US" noProof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元</a:t>
              </a:r>
              <a:endParaRPr lang="zh-CN" altLang="en-US" noProof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6393" name="直接连接符 41997"/>
          <p:cNvSpPr>
            <a:spLocks noChangeShapeType="1"/>
          </p:cNvSpPr>
          <p:nvPr/>
        </p:nvSpPr>
        <p:spPr bwMode="auto">
          <a:xfrm>
            <a:off x="142876" y="3314700"/>
            <a:ext cx="90011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6394" name="直接连接符 41998"/>
          <p:cNvSpPr>
            <a:spLocks noChangeShapeType="1"/>
          </p:cNvSpPr>
          <p:nvPr/>
        </p:nvSpPr>
        <p:spPr bwMode="auto">
          <a:xfrm>
            <a:off x="160339" y="3263504"/>
            <a:ext cx="1587" cy="583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6395" name="文本框 41999"/>
          <p:cNvSpPr txBox="1">
            <a:spLocks noChangeArrowheads="1"/>
          </p:cNvSpPr>
          <p:nvPr/>
        </p:nvSpPr>
        <p:spPr bwMode="auto">
          <a:xfrm>
            <a:off x="4752976" y="3261122"/>
            <a:ext cx="1192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350</a:t>
            </a:r>
          </a:p>
        </p:txBody>
      </p:sp>
      <p:sp>
        <p:nvSpPr>
          <p:cNvPr id="16396" name="直接连接符 42000"/>
          <p:cNvSpPr>
            <a:spLocks noChangeShapeType="1"/>
          </p:cNvSpPr>
          <p:nvPr/>
        </p:nvSpPr>
        <p:spPr bwMode="auto">
          <a:xfrm>
            <a:off x="5184775" y="3261123"/>
            <a:ext cx="1588" cy="583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16397" name="文本框 42001"/>
          <p:cNvSpPr txBox="1">
            <a:spLocks noChangeArrowheads="1"/>
          </p:cNvSpPr>
          <p:nvPr/>
        </p:nvSpPr>
        <p:spPr bwMode="auto">
          <a:xfrm>
            <a:off x="0" y="3218260"/>
            <a:ext cx="89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16398" name="文本框 42002"/>
          <p:cNvSpPr txBox="1">
            <a:spLocks noChangeArrowheads="1"/>
          </p:cNvSpPr>
          <p:nvPr/>
        </p:nvSpPr>
        <p:spPr bwMode="auto">
          <a:xfrm>
            <a:off x="2089151" y="3261122"/>
            <a:ext cx="1292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</a:t>
            </a:r>
          </a:p>
        </p:txBody>
      </p:sp>
      <p:sp>
        <p:nvSpPr>
          <p:cNvPr id="16399" name="直接连接符 42003"/>
          <p:cNvSpPr>
            <a:spLocks noChangeShapeType="1"/>
          </p:cNvSpPr>
          <p:nvPr/>
        </p:nvSpPr>
        <p:spPr bwMode="auto">
          <a:xfrm>
            <a:off x="2460625" y="3261123"/>
            <a:ext cx="1588" cy="583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grpSp>
        <p:nvGrpSpPr>
          <p:cNvPr id="16400" name="组合 42004"/>
          <p:cNvGrpSpPr/>
          <p:nvPr/>
        </p:nvGrpSpPr>
        <p:grpSpPr bwMode="auto">
          <a:xfrm>
            <a:off x="0" y="1762125"/>
            <a:ext cx="2700338" cy="461285"/>
            <a:chOff x="0" y="0"/>
            <a:chExt cx="1403" cy="375"/>
          </a:xfrm>
        </p:grpSpPr>
        <p:sp>
          <p:nvSpPr>
            <p:cNvPr id="16401" name="圆角矩形 42005"/>
            <p:cNvSpPr>
              <a:spLocks noChangeArrowheads="1"/>
            </p:cNvSpPr>
            <p:nvPr/>
          </p:nvSpPr>
          <p:spPr bwMode="auto">
            <a:xfrm>
              <a:off x="0" y="0"/>
              <a:ext cx="1315" cy="362"/>
            </a:xfrm>
            <a:prstGeom prst="roundRect">
              <a:avLst>
                <a:gd name="adj" fmla="val 16667"/>
              </a:avLst>
            </a:prstGeom>
            <a:solidFill>
              <a:srgbClr val="4343FF"/>
            </a:solidFill>
            <a:ln w="9525">
              <a:solidFill>
                <a:srgbClr val="FFFF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1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402" name="文本框 42006"/>
            <p:cNvSpPr txBox="1">
              <a:spLocks noChangeArrowheads="1"/>
            </p:cNvSpPr>
            <p:nvPr/>
          </p:nvSpPr>
          <p:spPr bwMode="auto">
            <a:xfrm>
              <a:off x="42" y="0"/>
              <a:ext cx="1361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Times New Roman" panose="02020603050405020304" pitchFamily="18" charset="0"/>
                <a:buNone/>
              </a:pPr>
              <a:r>
                <a:rPr lang="zh-CN" altLang="en-US" sz="2400">
                  <a:solidFill>
                    <a:schemeClr val="bg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计费方式一</a:t>
              </a:r>
            </a:p>
          </p:txBody>
        </p:sp>
      </p:grpSp>
      <p:grpSp>
        <p:nvGrpSpPr>
          <p:cNvPr id="16403" name="组合 42007"/>
          <p:cNvGrpSpPr/>
          <p:nvPr/>
        </p:nvGrpSpPr>
        <p:grpSpPr bwMode="auto">
          <a:xfrm>
            <a:off x="0" y="4462463"/>
            <a:ext cx="2700338" cy="400373"/>
            <a:chOff x="0" y="0"/>
            <a:chExt cx="1403" cy="370"/>
          </a:xfrm>
        </p:grpSpPr>
        <p:sp>
          <p:nvSpPr>
            <p:cNvPr id="16404" name="圆角矩形 42008"/>
            <p:cNvSpPr>
              <a:spLocks noChangeArrowheads="1"/>
            </p:cNvSpPr>
            <p:nvPr/>
          </p:nvSpPr>
          <p:spPr bwMode="auto">
            <a:xfrm>
              <a:off x="0" y="0"/>
              <a:ext cx="1315" cy="362"/>
            </a:xfrm>
            <a:prstGeom prst="roundRect">
              <a:avLst>
                <a:gd name="adj" fmla="val 16667"/>
              </a:avLst>
            </a:prstGeom>
            <a:solidFill>
              <a:srgbClr val="4343FF"/>
            </a:solidFill>
            <a:ln w="9525">
              <a:solidFill>
                <a:srgbClr val="FFFF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1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405" name="文本框 42009"/>
            <p:cNvSpPr txBox="1">
              <a:spLocks noChangeArrowheads="1"/>
            </p:cNvSpPr>
            <p:nvPr/>
          </p:nvSpPr>
          <p:spPr bwMode="auto">
            <a:xfrm>
              <a:off x="42" y="0"/>
              <a:ext cx="1361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Times New Roman" panose="02020603050405020304" pitchFamily="18" charset="0"/>
                <a:buNone/>
              </a:pPr>
              <a:r>
                <a:rPr lang="zh-CN" altLang="en-US" sz="2000">
                  <a:solidFill>
                    <a:schemeClr val="bg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计费方式二</a:t>
              </a:r>
            </a:p>
          </p:txBody>
        </p:sp>
      </p:grpSp>
      <p:sp>
        <p:nvSpPr>
          <p:cNvPr id="16406" name="上箭头 42011"/>
          <p:cNvSpPr>
            <a:spLocks noChangeArrowheads="1"/>
          </p:cNvSpPr>
          <p:nvPr/>
        </p:nvSpPr>
        <p:spPr bwMode="auto">
          <a:xfrm>
            <a:off x="5111751" y="3098006"/>
            <a:ext cx="144463" cy="238125"/>
          </a:xfrm>
          <a:prstGeom prst="upArrow">
            <a:avLst>
              <a:gd name="adj1" fmla="val 50000"/>
              <a:gd name="adj2" fmla="val 54914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07" name="文本框 42012"/>
          <p:cNvSpPr txBox="1">
            <a:spLocks noChangeArrowheads="1"/>
          </p:cNvSpPr>
          <p:nvPr/>
        </p:nvSpPr>
        <p:spPr bwMode="auto">
          <a:xfrm>
            <a:off x="4824414" y="2774157"/>
            <a:ext cx="8270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108</a:t>
            </a:r>
          </a:p>
        </p:txBody>
      </p:sp>
      <p:sp>
        <p:nvSpPr>
          <p:cNvPr id="16408" name="下箭头 42013"/>
          <p:cNvSpPr>
            <a:spLocks noChangeArrowheads="1"/>
          </p:cNvSpPr>
          <p:nvPr/>
        </p:nvSpPr>
        <p:spPr bwMode="auto">
          <a:xfrm>
            <a:off x="5148263" y="3531394"/>
            <a:ext cx="144462" cy="216694"/>
          </a:xfrm>
          <a:prstGeom prst="downArrow">
            <a:avLst>
              <a:gd name="adj1" fmla="val 50000"/>
              <a:gd name="adj2" fmla="val 49972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09" name="文本框 42014"/>
          <p:cNvSpPr txBox="1">
            <a:spLocks noChangeArrowheads="1"/>
          </p:cNvSpPr>
          <p:nvPr/>
        </p:nvSpPr>
        <p:spPr bwMode="auto">
          <a:xfrm>
            <a:off x="4967289" y="3693319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88</a:t>
            </a:r>
          </a:p>
        </p:txBody>
      </p:sp>
      <p:sp>
        <p:nvSpPr>
          <p:cNvPr id="16410" name="上箭头 42015"/>
          <p:cNvSpPr>
            <a:spLocks noChangeArrowheads="1"/>
          </p:cNvSpPr>
          <p:nvPr/>
        </p:nvSpPr>
        <p:spPr bwMode="auto">
          <a:xfrm>
            <a:off x="2362201" y="3083719"/>
            <a:ext cx="142875" cy="238125"/>
          </a:xfrm>
          <a:prstGeom prst="upArrow">
            <a:avLst>
              <a:gd name="adj1" fmla="val 50000"/>
              <a:gd name="adj2" fmla="val 55525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11" name="文本框 42016"/>
          <p:cNvSpPr txBox="1">
            <a:spLocks noChangeArrowheads="1"/>
          </p:cNvSpPr>
          <p:nvPr/>
        </p:nvSpPr>
        <p:spPr bwMode="auto">
          <a:xfrm>
            <a:off x="2195514" y="2788444"/>
            <a:ext cx="720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58</a:t>
            </a:r>
          </a:p>
        </p:txBody>
      </p:sp>
      <p:sp>
        <p:nvSpPr>
          <p:cNvPr id="16412" name="文本框 42017"/>
          <p:cNvSpPr txBox="1">
            <a:spLocks noChangeArrowheads="1"/>
          </p:cNvSpPr>
          <p:nvPr/>
        </p:nvSpPr>
        <p:spPr bwMode="auto">
          <a:xfrm>
            <a:off x="2195513" y="3693319"/>
            <a:ext cx="647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88</a:t>
            </a:r>
          </a:p>
        </p:txBody>
      </p:sp>
      <p:sp>
        <p:nvSpPr>
          <p:cNvPr id="16413" name="下箭头 42018"/>
          <p:cNvSpPr>
            <a:spLocks noChangeArrowheads="1"/>
          </p:cNvSpPr>
          <p:nvPr/>
        </p:nvSpPr>
        <p:spPr bwMode="auto">
          <a:xfrm>
            <a:off x="2362201" y="3562350"/>
            <a:ext cx="142875" cy="216694"/>
          </a:xfrm>
          <a:prstGeom prst="downArrow">
            <a:avLst>
              <a:gd name="adj1" fmla="val 50000"/>
              <a:gd name="adj2" fmla="val 50527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14" name="矩形 42019"/>
          <p:cNvSpPr>
            <a:spLocks noChangeArrowheads="1"/>
          </p:cNvSpPr>
          <p:nvPr/>
        </p:nvSpPr>
        <p:spPr bwMode="auto">
          <a:xfrm>
            <a:off x="7375526" y="3369469"/>
            <a:ext cx="2835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是正整数）</a:t>
            </a:r>
          </a:p>
        </p:txBody>
      </p:sp>
      <p:sp>
        <p:nvSpPr>
          <p:cNvPr id="16415" name="矩形 42020"/>
          <p:cNvSpPr>
            <a:spLocks noChangeArrowheads="1"/>
          </p:cNvSpPr>
          <p:nvPr/>
        </p:nvSpPr>
        <p:spPr bwMode="auto">
          <a:xfrm>
            <a:off x="8027988" y="2882504"/>
            <a:ext cx="1573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sz="32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32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</a:t>
            </a:r>
          </a:p>
        </p:txBody>
      </p:sp>
      <p:sp>
        <p:nvSpPr>
          <p:cNvPr id="42022" name="上箭头 42021"/>
          <p:cNvSpPr>
            <a:spLocks noChangeArrowheads="1"/>
          </p:cNvSpPr>
          <p:nvPr/>
        </p:nvSpPr>
        <p:spPr bwMode="auto">
          <a:xfrm>
            <a:off x="4211639" y="3476625"/>
            <a:ext cx="142875" cy="215504"/>
          </a:xfrm>
          <a:prstGeom prst="upArrow">
            <a:avLst>
              <a:gd name="adj1" fmla="val 50000"/>
              <a:gd name="adj2" fmla="val 502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2023" name="下箭头 42022"/>
          <p:cNvSpPr>
            <a:spLocks noChangeArrowheads="1"/>
          </p:cNvSpPr>
          <p:nvPr/>
        </p:nvSpPr>
        <p:spPr bwMode="auto">
          <a:xfrm>
            <a:off x="4211638" y="3099198"/>
            <a:ext cx="144462" cy="177403"/>
          </a:xfrm>
          <a:prstGeom prst="downArrow">
            <a:avLst>
              <a:gd name="adj1" fmla="val 50000"/>
              <a:gd name="adj2" fmla="val 40911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2024" name="文本框 42023"/>
          <p:cNvSpPr txBox="1">
            <a:spLocks noChangeArrowheads="1"/>
          </p:cNvSpPr>
          <p:nvPr/>
        </p:nvSpPr>
        <p:spPr bwMode="auto">
          <a:xfrm>
            <a:off x="4067176" y="3682604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88</a:t>
            </a:r>
          </a:p>
        </p:txBody>
      </p:sp>
      <p:sp>
        <p:nvSpPr>
          <p:cNvPr id="42025" name="文本框 42024"/>
          <p:cNvSpPr txBox="1">
            <a:spLocks noChangeArrowheads="1"/>
          </p:cNvSpPr>
          <p:nvPr/>
        </p:nvSpPr>
        <p:spPr bwMode="auto">
          <a:xfrm>
            <a:off x="4067176" y="2775348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88</a:t>
            </a:r>
          </a:p>
        </p:txBody>
      </p:sp>
      <p:sp>
        <p:nvSpPr>
          <p:cNvPr id="42027" name="直接连接符 42026"/>
          <p:cNvSpPr>
            <a:spLocks noChangeShapeType="1"/>
          </p:cNvSpPr>
          <p:nvPr/>
        </p:nvSpPr>
        <p:spPr bwMode="auto">
          <a:xfrm>
            <a:off x="4284663" y="2626519"/>
            <a:ext cx="0" cy="1403747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400"/>
          </a:p>
        </p:txBody>
      </p:sp>
      <p:sp>
        <p:nvSpPr>
          <p:cNvPr id="42028" name="文本框 42027"/>
          <p:cNvSpPr txBox="1">
            <a:spLocks noChangeArrowheads="1"/>
          </p:cNvSpPr>
          <p:nvPr/>
        </p:nvSpPr>
        <p:spPr bwMode="auto">
          <a:xfrm>
            <a:off x="3886200" y="3237310"/>
            <a:ext cx="935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270</a:t>
            </a:r>
          </a:p>
        </p:txBody>
      </p:sp>
      <p:sp>
        <p:nvSpPr>
          <p:cNvPr id="42029" name="右箭头 42028"/>
          <p:cNvSpPr>
            <a:spLocks noChangeArrowheads="1"/>
          </p:cNvSpPr>
          <p:nvPr/>
        </p:nvSpPr>
        <p:spPr bwMode="auto">
          <a:xfrm>
            <a:off x="179388" y="3005138"/>
            <a:ext cx="4032250" cy="270272"/>
          </a:xfrm>
          <a:prstGeom prst="rightArrow">
            <a:avLst>
              <a:gd name="adj1" fmla="val 49778"/>
              <a:gd name="adj2" fmla="val 166391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>
              <a:buFont typeface="Times New Roman" panose="02020603050405020304" pitchFamily="18" charset="0"/>
              <a:buNone/>
            </a:pPr>
            <a:endParaRPr lang="zh-CN" altLang="en-US" sz="1400">
              <a:solidFill>
                <a:srgbClr val="99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2030" name="右箭头 42029"/>
          <p:cNvSpPr>
            <a:spLocks noChangeArrowheads="1"/>
          </p:cNvSpPr>
          <p:nvPr/>
        </p:nvSpPr>
        <p:spPr bwMode="auto">
          <a:xfrm>
            <a:off x="4284664" y="3531394"/>
            <a:ext cx="3455987" cy="270272"/>
          </a:xfrm>
          <a:prstGeom prst="rightArrow">
            <a:avLst>
              <a:gd name="adj1" fmla="val 50000"/>
              <a:gd name="adj2" fmla="val 147406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24" name="文本框 42030"/>
          <p:cNvSpPr txBox="1">
            <a:spLocks noChangeArrowheads="1"/>
          </p:cNvSpPr>
          <p:nvPr/>
        </p:nvSpPr>
        <p:spPr bwMode="auto">
          <a:xfrm>
            <a:off x="250826" y="466725"/>
            <a:ext cx="7489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zh-CN" altLang="en-US" sz="2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综合以上的分析，可以发现：</a:t>
            </a:r>
          </a:p>
        </p:txBody>
      </p:sp>
      <p:sp>
        <p:nvSpPr>
          <p:cNvPr id="16425" name="文本框 42031"/>
          <p:cNvSpPr txBox="1">
            <a:spLocks noChangeArrowheads="1"/>
          </p:cNvSpPr>
          <p:nvPr/>
        </p:nvSpPr>
        <p:spPr bwMode="auto">
          <a:xfrm>
            <a:off x="2362200" y="898922"/>
            <a:ext cx="724693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altLang="zh-CN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时，选择方式一省钱；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zh-CN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时，选择方式二省钱；</a:t>
            </a:r>
            <a:r>
              <a:rPr lang="zh-CN" altLang="en-US" sz="1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zh-CN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时，方式一、方式二均可．</a:t>
            </a:r>
          </a:p>
        </p:txBody>
      </p:sp>
      <p:sp>
        <p:nvSpPr>
          <p:cNvPr id="42033" name="文本框 42032"/>
          <p:cNvSpPr txBox="1">
            <a:spLocks noChangeArrowheads="1"/>
          </p:cNvSpPr>
          <p:nvPr/>
        </p:nvSpPr>
        <p:spPr bwMode="auto">
          <a:xfrm>
            <a:off x="2649538" y="790575"/>
            <a:ext cx="2305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小于 </a:t>
            </a:r>
            <a:r>
              <a:rPr 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270</a:t>
            </a:r>
            <a:endParaRPr lang="zh-CN" altLang="en-US" sz="200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2034" name="文本框 42033"/>
          <p:cNvSpPr txBox="1">
            <a:spLocks noChangeArrowheads="1"/>
          </p:cNvSpPr>
          <p:nvPr/>
        </p:nvSpPr>
        <p:spPr bwMode="auto">
          <a:xfrm>
            <a:off x="2598738" y="1235869"/>
            <a:ext cx="1757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 </a:t>
            </a:r>
            <a:r>
              <a:rPr 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270</a:t>
            </a:r>
            <a:endParaRPr lang="zh-CN" altLang="en-US" sz="200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2035" name="文本框 42034"/>
          <p:cNvSpPr txBox="1">
            <a:spLocks noChangeArrowheads="1"/>
          </p:cNvSpPr>
          <p:nvPr/>
        </p:nvSpPr>
        <p:spPr bwMode="auto">
          <a:xfrm>
            <a:off x="2598739" y="1670448"/>
            <a:ext cx="2232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r>
              <a:rPr lang="en-US" sz="20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等于 </a:t>
            </a:r>
            <a:r>
              <a:rPr lang="en-US" sz="2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270</a:t>
            </a:r>
            <a:endParaRPr lang="zh-CN" altLang="en-US" sz="200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20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420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2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4" grpId="0"/>
      <p:bldP spid="42025" grpId="0"/>
      <p:bldP spid="42027" grpId="0" animBg="1"/>
      <p:bldP spid="42028" grpId="0"/>
      <p:bldP spid="42029" grpId="0" bldLvl="0" animBg="1"/>
      <p:bldP spid="42033" grpId="0"/>
      <p:bldP spid="42034" grpId="0"/>
      <p:bldP spid="42035" grpId="0"/>
      <p:bldP spid="4203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28691"/>
          <p:cNvSpPr txBox="1">
            <a:spLocks noChangeArrowheads="1"/>
          </p:cNvSpPr>
          <p:nvPr/>
        </p:nvSpPr>
        <p:spPr bwMode="auto">
          <a:xfrm>
            <a:off x="468314" y="1101329"/>
            <a:ext cx="8137525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回顾问题的解决过程，谈谈你的收获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8693" name="文本框 28692"/>
          <p:cNvSpPr txBox="1">
            <a:spLocks noChangeArrowheads="1"/>
          </p:cNvSpPr>
          <p:nvPr/>
        </p:nvSpPr>
        <p:spPr bwMode="auto">
          <a:xfrm>
            <a:off x="468314" y="1923678"/>
            <a:ext cx="8137525" cy="90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解决本题的过程中你觉得最难突破的步骤是哪些？本题中运用了哪些方法突破这些难点？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8694" name="矩形 28693"/>
          <p:cNvSpPr>
            <a:spLocks noChangeArrowheads="1"/>
          </p:cNvSpPr>
          <p:nvPr/>
        </p:nvSpPr>
        <p:spPr bwMode="auto">
          <a:xfrm>
            <a:off x="504825" y="3242161"/>
            <a:ext cx="7920038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电话计费问题的解决过程中运用一元一次方程解决了什么问题？ </a:t>
            </a:r>
          </a:p>
        </p:txBody>
      </p:sp>
      <p:sp>
        <p:nvSpPr>
          <p:cNvPr id="17412" name="圆角矩形 31"/>
          <p:cNvSpPr>
            <a:spLocks noChangeArrowheads="1"/>
          </p:cNvSpPr>
          <p:nvPr/>
        </p:nvSpPr>
        <p:spPr bwMode="auto">
          <a:xfrm>
            <a:off x="468313" y="531019"/>
            <a:ext cx="1231900" cy="354806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bldLvl="0" animBg="1"/>
      <p:bldP spid="2869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右箭头 28679"/>
          <p:cNvSpPr>
            <a:spLocks noChangeArrowheads="1"/>
          </p:cNvSpPr>
          <p:nvPr/>
        </p:nvSpPr>
        <p:spPr bwMode="auto">
          <a:xfrm>
            <a:off x="7307263" y="2790825"/>
            <a:ext cx="1225550" cy="216694"/>
          </a:xfrm>
          <a:prstGeom prst="rightArrow">
            <a:avLst>
              <a:gd name="adj1" fmla="val 50000"/>
              <a:gd name="adj2" fmla="val 105985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83" name="右箭头 28682"/>
          <p:cNvSpPr>
            <a:spLocks noChangeArrowheads="1"/>
          </p:cNvSpPr>
          <p:nvPr/>
        </p:nvSpPr>
        <p:spPr bwMode="auto">
          <a:xfrm>
            <a:off x="5435600" y="2737248"/>
            <a:ext cx="1295400" cy="215503"/>
          </a:xfrm>
          <a:prstGeom prst="rightArrow">
            <a:avLst>
              <a:gd name="adj1" fmla="val 50000"/>
              <a:gd name="adj2" fmla="val 112645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85" name="矩形标注 28684"/>
          <p:cNvSpPr>
            <a:spLocks noChangeArrowheads="1"/>
          </p:cNvSpPr>
          <p:nvPr/>
        </p:nvSpPr>
        <p:spPr bwMode="auto">
          <a:xfrm>
            <a:off x="682625" y="1440656"/>
            <a:ext cx="1511300" cy="485775"/>
          </a:xfrm>
          <a:prstGeom prst="wedgeRectCallout">
            <a:avLst>
              <a:gd name="adj1" fmla="val 108088"/>
              <a:gd name="adj2" fmla="val 149264"/>
            </a:avLst>
          </a:prstGeom>
          <a:solidFill>
            <a:srgbClr val="F1BE3D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列表分析</a:t>
            </a:r>
          </a:p>
        </p:txBody>
      </p:sp>
      <p:sp>
        <p:nvSpPr>
          <p:cNvPr id="28686" name="矩形标注 28685"/>
          <p:cNvSpPr>
            <a:spLocks noChangeArrowheads="1"/>
          </p:cNvSpPr>
          <p:nvPr/>
        </p:nvSpPr>
        <p:spPr bwMode="auto">
          <a:xfrm>
            <a:off x="77789" y="3708797"/>
            <a:ext cx="1582737" cy="357188"/>
          </a:xfrm>
          <a:prstGeom prst="wedgeRectCallout">
            <a:avLst>
              <a:gd name="adj1" fmla="val -25769"/>
              <a:gd name="adj2" fmla="val -203398"/>
            </a:avLst>
          </a:prstGeom>
          <a:solidFill>
            <a:srgbClr val="F1BE3D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借助数轴</a:t>
            </a:r>
          </a:p>
        </p:txBody>
      </p:sp>
      <p:sp>
        <p:nvSpPr>
          <p:cNvPr id="28689" name="文本框 28688"/>
          <p:cNvSpPr txBox="1">
            <a:spLocks noChangeArrowheads="1"/>
          </p:cNvSpPr>
          <p:nvPr/>
        </p:nvSpPr>
        <p:spPr bwMode="auto">
          <a:xfrm>
            <a:off x="168573" y="2520553"/>
            <a:ext cx="461665" cy="594122"/>
          </a:xfrm>
          <a:prstGeom prst="rect">
            <a:avLst/>
          </a:prstGeom>
          <a:solidFill>
            <a:srgbClr val="F9CFA5"/>
          </a:solidFill>
          <a:ln w="9525">
            <a:solidFill>
              <a:schemeClr val="tx1"/>
            </a:solidFill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审题</a:t>
            </a:r>
          </a:p>
        </p:txBody>
      </p:sp>
      <p:sp>
        <p:nvSpPr>
          <p:cNvPr id="28690" name="右箭头 28689"/>
          <p:cNvSpPr>
            <a:spLocks noChangeArrowheads="1"/>
          </p:cNvSpPr>
          <p:nvPr/>
        </p:nvSpPr>
        <p:spPr bwMode="auto">
          <a:xfrm>
            <a:off x="611189" y="2844404"/>
            <a:ext cx="719137" cy="161925"/>
          </a:xfrm>
          <a:prstGeom prst="rightArrow">
            <a:avLst>
              <a:gd name="adj1" fmla="val 50000"/>
              <a:gd name="adj2" fmla="val 8322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91" name="矩形标注 28690"/>
          <p:cNvSpPr>
            <a:spLocks noChangeArrowheads="1"/>
          </p:cNvSpPr>
          <p:nvPr/>
        </p:nvSpPr>
        <p:spPr bwMode="auto">
          <a:xfrm>
            <a:off x="4930776" y="1494235"/>
            <a:ext cx="1800225" cy="378619"/>
          </a:xfrm>
          <a:prstGeom prst="wedgeRectCallout">
            <a:avLst>
              <a:gd name="adj1" fmla="val 118782"/>
              <a:gd name="adj2" fmla="val 203458"/>
            </a:avLst>
          </a:prstGeom>
          <a:solidFill>
            <a:srgbClr val="F1BE3D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分类讨论</a:t>
            </a:r>
          </a:p>
        </p:txBody>
      </p:sp>
      <p:sp>
        <p:nvSpPr>
          <p:cNvPr id="28695" name="文本框 28694"/>
          <p:cNvSpPr txBox="1">
            <a:spLocks noChangeArrowheads="1"/>
          </p:cNvSpPr>
          <p:nvPr/>
        </p:nvSpPr>
        <p:spPr bwMode="auto">
          <a:xfrm>
            <a:off x="8574386" y="2412207"/>
            <a:ext cx="461665" cy="864394"/>
          </a:xfrm>
          <a:prstGeom prst="rect">
            <a:avLst/>
          </a:prstGeom>
          <a:solidFill>
            <a:srgbClr val="F9CFA5"/>
          </a:solidFill>
          <a:ln w="9525">
            <a:solidFill>
              <a:schemeClr val="tx1"/>
            </a:solidFill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更优惠</a:t>
            </a:r>
          </a:p>
        </p:txBody>
      </p:sp>
      <p:sp>
        <p:nvSpPr>
          <p:cNvPr id="28696" name="文本框 28695"/>
          <p:cNvSpPr txBox="1">
            <a:spLocks noChangeArrowheads="1"/>
          </p:cNvSpPr>
          <p:nvPr/>
        </p:nvSpPr>
        <p:spPr bwMode="auto">
          <a:xfrm>
            <a:off x="6828135" y="2358629"/>
            <a:ext cx="461665" cy="1026319"/>
          </a:xfrm>
          <a:prstGeom prst="rect">
            <a:avLst/>
          </a:prstGeom>
          <a:solidFill>
            <a:srgbClr val="F9CFA5"/>
          </a:solidFill>
          <a:ln w="9525">
            <a:solidFill>
              <a:schemeClr val="tx1"/>
            </a:solidFill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费用相同</a:t>
            </a:r>
          </a:p>
        </p:txBody>
      </p:sp>
      <p:sp>
        <p:nvSpPr>
          <p:cNvPr id="28697" name="文本框 28696"/>
          <p:cNvSpPr txBox="1">
            <a:spLocks noChangeArrowheads="1"/>
          </p:cNvSpPr>
          <p:nvPr/>
        </p:nvSpPr>
        <p:spPr bwMode="auto">
          <a:xfrm>
            <a:off x="4617919" y="2412206"/>
            <a:ext cx="800219" cy="810816"/>
          </a:xfrm>
          <a:prstGeom prst="rect">
            <a:avLst/>
          </a:prstGeom>
          <a:solidFill>
            <a:srgbClr val="F9CFA5"/>
          </a:solidFill>
          <a:ln w="9525">
            <a:solidFill>
              <a:schemeClr val="tx1"/>
            </a:solidFill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列方程</a:t>
            </a:r>
          </a:p>
        </p:txBody>
      </p:sp>
      <p:sp>
        <p:nvSpPr>
          <p:cNvPr id="28698" name="右箭头 28697"/>
          <p:cNvSpPr>
            <a:spLocks noChangeArrowheads="1"/>
          </p:cNvSpPr>
          <p:nvPr/>
        </p:nvSpPr>
        <p:spPr bwMode="auto">
          <a:xfrm>
            <a:off x="3635376" y="2844404"/>
            <a:ext cx="1223963" cy="163115"/>
          </a:xfrm>
          <a:prstGeom prst="rightArrow">
            <a:avLst>
              <a:gd name="adj1" fmla="val 50000"/>
              <a:gd name="adj2" fmla="val 14061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99" name="文本框 28698"/>
          <p:cNvSpPr txBox="1">
            <a:spLocks noChangeArrowheads="1"/>
          </p:cNvSpPr>
          <p:nvPr/>
        </p:nvSpPr>
        <p:spPr bwMode="auto">
          <a:xfrm>
            <a:off x="3156248" y="1764506"/>
            <a:ext cx="461665" cy="1944291"/>
          </a:xfrm>
          <a:prstGeom prst="rect">
            <a:avLst/>
          </a:prstGeom>
          <a:solidFill>
            <a:srgbClr val="F9CFA5"/>
          </a:solidFill>
          <a:ln w="9525">
            <a:solidFill>
              <a:schemeClr val="tx1"/>
            </a:solidFill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用未知数表示费用</a:t>
            </a:r>
          </a:p>
        </p:txBody>
      </p:sp>
      <p:sp>
        <p:nvSpPr>
          <p:cNvPr id="28700" name="右箭头 28699"/>
          <p:cNvSpPr>
            <a:spLocks noChangeArrowheads="1"/>
          </p:cNvSpPr>
          <p:nvPr/>
        </p:nvSpPr>
        <p:spPr bwMode="auto">
          <a:xfrm>
            <a:off x="1979613" y="2844404"/>
            <a:ext cx="1079500" cy="161925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701" name="文本框 28700"/>
          <p:cNvSpPr txBox="1">
            <a:spLocks noChangeArrowheads="1"/>
          </p:cNvSpPr>
          <p:nvPr/>
        </p:nvSpPr>
        <p:spPr bwMode="auto">
          <a:xfrm>
            <a:off x="1500485" y="2412206"/>
            <a:ext cx="461665" cy="1081088"/>
          </a:xfrm>
          <a:prstGeom prst="rect">
            <a:avLst/>
          </a:prstGeom>
          <a:solidFill>
            <a:srgbClr val="F9CFA5"/>
          </a:solidFill>
          <a:ln w="9525">
            <a:solidFill>
              <a:schemeClr val="tx1"/>
            </a:solidFill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设未知数</a:t>
            </a:r>
          </a:p>
        </p:txBody>
      </p:sp>
      <p:sp>
        <p:nvSpPr>
          <p:cNvPr id="28702" name="椭圆形标注 28701"/>
          <p:cNvSpPr>
            <a:spLocks noChangeArrowheads="1"/>
          </p:cNvSpPr>
          <p:nvPr/>
        </p:nvSpPr>
        <p:spPr bwMode="auto">
          <a:xfrm>
            <a:off x="4865688" y="3642122"/>
            <a:ext cx="3168650" cy="842963"/>
          </a:xfrm>
          <a:prstGeom prst="wedgeEllipseCallout">
            <a:avLst>
              <a:gd name="adj1" fmla="val 66792"/>
              <a:gd name="adj2" fmla="val -915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如何比较两个代数式的大小</a:t>
            </a:r>
          </a:p>
        </p:txBody>
      </p:sp>
      <p:grpSp>
        <p:nvGrpSpPr>
          <p:cNvPr id="18448" name="组合 2"/>
          <p:cNvGrpSpPr/>
          <p:nvPr/>
        </p:nvGrpSpPr>
        <p:grpSpPr bwMode="auto">
          <a:xfrm>
            <a:off x="6769101" y="521494"/>
            <a:ext cx="2446973" cy="973218"/>
            <a:chOff x="10547" y="1096"/>
            <a:chExt cx="3855" cy="2043"/>
          </a:xfrm>
        </p:grpSpPr>
        <p:sp>
          <p:nvSpPr>
            <p:cNvPr id="18449" name="云形标注 28702"/>
            <p:cNvSpPr>
              <a:spLocks noChangeArrowheads="1"/>
            </p:cNvSpPr>
            <p:nvPr/>
          </p:nvSpPr>
          <p:spPr bwMode="auto">
            <a:xfrm>
              <a:off x="10547" y="1096"/>
              <a:ext cx="3855" cy="2043"/>
            </a:xfrm>
            <a:prstGeom prst="cloudCallout">
              <a:avLst>
                <a:gd name="adj1" fmla="val 28833"/>
                <a:gd name="adj2" fmla="val 138935"/>
              </a:avLst>
            </a:prstGeom>
            <a:solidFill>
              <a:srgbClr val="FAA4E8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8450" name="文本框 1"/>
            <p:cNvSpPr txBox="1">
              <a:spLocks noChangeArrowheads="1"/>
            </p:cNvSpPr>
            <p:nvPr/>
          </p:nvSpPr>
          <p:spPr bwMode="auto">
            <a:xfrm>
              <a:off x="10709" y="1464"/>
              <a:ext cx="3302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>
                  <a:latin typeface="黑体" panose="02010609060101010101" pitchFamily="49" charset="-122"/>
                  <a:ea typeface="黑体" panose="02010609060101010101" pitchFamily="49" charset="-122"/>
                </a:rPr>
                <a:t>要找不等关系先找等量关系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5" grpId="0" bldLvl="0" animBg="1"/>
      <p:bldP spid="28686" grpId="0" bldLvl="0" animBg="1"/>
      <p:bldP spid="28689" grpId="0" bldLvl="0" animBg="1"/>
      <p:bldP spid="28691" grpId="0" bldLvl="0" animBg="1"/>
      <p:bldP spid="28695" grpId="0" bldLvl="0" animBg="1"/>
      <p:bldP spid="28696" grpId="0" bldLvl="0" animBg="1"/>
      <p:bldP spid="28697" grpId="0" bldLvl="0" animBg="1"/>
      <p:bldP spid="28699" grpId="0" bldLvl="0" animBg="1"/>
      <p:bldP spid="28701" grpId="0" bldLvl="0" animBg="1"/>
      <p:bldP spid="2870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"/>
          <p:cNvSpPr txBox="1">
            <a:spLocks noChangeArrowheads="1"/>
          </p:cNvSpPr>
          <p:nvPr/>
        </p:nvSpPr>
        <p:spPr bwMode="auto">
          <a:xfrm>
            <a:off x="147639" y="313135"/>
            <a:ext cx="869473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小明和小强为了买同一种火车模型，决定从春节开始攒钱，小明原有200元，以后每月存50元；小强原有150元，以后每月存60元．设两人攒钱的月数为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（个）（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为整数）．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）根据题意，填写下表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8" name="表格 7"/>
          <p:cNvGraphicFramePr/>
          <p:nvPr/>
        </p:nvGraphicFramePr>
        <p:xfrm>
          <a:off x="638175" y="2586038"/>
          <a:ext cx="8083550" cy="166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9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8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攒钱的月数</a:t>
                      </a:r>
                      <a:r>
                        <a:rPr lang="en-US" altLang="zh-CN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/</a:t>
                      </a: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个</a:t>
                      </a:r>
                    </a:p>
                  </a:txBody>
                  <a:tcPr marT="34300" marB="3430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3</a:t>
                      </a: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6</a:t>
                      </a: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…</a:t>
                      </a: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</a:t>
                      </a:r>
                      <a:r>
                        <a:rPr lang="en-US" altLang="zh-CN" sz="2100" b="0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39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小明攒钱的总数/元</a:t>
                      </a:r>
                    </a:p>
                  </a:txBody>
                  <a:tcPr marT="34300" marB="3430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350</a:t>
                      </a: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1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…</a:t>
                      </a:r>
                      <a:endParaRPr lang="zh-CN" altLang="en-US" sz="21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1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9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小强攒钱的总数/元</a:t>
                      </a:r>
                    </a:p>
                  </a:txBody>
                  <a:tcPr marT="34300" marB="3430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1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510</a:t>
                      </a: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…</a:t>
                      </a:r>
                      <a:endParaRPr lang="zh-CN" altLang="en-US" sz="21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1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300" marB="343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E4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354651" y="3790950"/>
            <a:ext cx="569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330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694501" y="3102769"/>
            <a:ext cx="569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500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370918" y="3158729"/>
            <a:ext cx="1083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200+50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316943" y="3790950"/>
            <a:ext cx="1083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150+60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3"/>
          <p:cNvSpPr txBox="1">
            <a:spLocks noChangeArrowheads="1"/>
          </p:cNvSpPr>
          <p:nvPr/>
        </p:nvSpPr>
        <p:spPr bwMode="auto">
          <a:xfrm>
            <a:off x="350838" y="456010"/>
            <a:ext cx="8037586" cy="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）在几个月后小明与小强攒钱的总数相同？此时他们各有多少钱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？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49276" y="1429941"/>
            <a:ext cx="79831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根据题意，得200+50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=150+60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所以150+60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=450．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答：在5个月后小明与小强攒钱的总数相同，此时每人有450元钱．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4"/>
          <p:cNvSpPr txBox="1">
            <a:spLocks noChangeArrowheads="1"/>
          </p:cNvSpPr>
          <p:nvPr/>
        </p:nvSpPr>
        <p:spPr bwMode="auto">
          <a:xfrm>
            <a:off x="363539" y="699542"/>
            <a:ext cx="8021637" cy="44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）若这种火车模型的价格为780元，他们谁能够先买到该模型？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49276" y="1429941"/>
            <a:ext cx="7269163" cy="234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根据题意，由200+50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780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，解得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11.6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，故小明在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个月后攒钱的总数超过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780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由150+60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780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，解得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x=10.5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故小强在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个月后攒钱的总数超过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780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所以小强能够先买到该模型．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"/>
          <p:cNvSpPr txBox="1">
            <a:spLocks noChangeArrowheads="1"/>
          </p:cNvSpPr>
          <p:nvPr/>
        </p:nvSpPr>
        <p:spPr bwMode="auto">
          <a:xfrm>
            <a:off x="496889" y="1316831"/>
            <a:ext cx="8148637" cy="1887376"/>
          </a:xfrm>
          <a:prstGeom prst="rect">
            <a:avLst/>
          </a:prstGeom>
          <a:noFill/>
          <a:ln w="25400">
            <a:solidFill>
              <a:srgbClr val="CC006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方法总结：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解决此类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问题的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关键是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能够根据已知条件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找到合适的分段点，然后建立方程模型分类讨论，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从而得出整体选择方案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圆角矩形 31"/>
          <p:cNvSpPr>
            <a:spLocks noChangeArrowheads="1"/>
          </p:cNvSpPr>
          <p:nvPr/>
        </p:nvSpPr>
        <p:spPr bwMode="auto">
          <a:xfrm>
            <a:off x="881063" y="617935"/>
            <a:ext cx="1257300" cy="3750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  <p:sp>
        <p:nvSpPr>
          <p:cNvPr id="23554" name="文本框 41987"/>
          <p:cNvSpPr txBox="1">
            <a:spLocks noChangeArrowheads="1"/>
          </p:cNvSpPr>
          <p:nvPr/>
        </p:nvSpPr>
        <p:spPr bwMode="auto">
          <a:xfrm>
            <a:off x="1023938" y="1207294"/>
            <a:ext cx="6564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移动公司推出两种智能手机上网流量包：</a:t>
            </a:r>
          </a:p>
        </p:txBody>
      </p:sp>
      <p:graphicFrame>
        <p:nvGraphicFramePr>
          <p:cNvPr id="42020" name="表格 42019"/>
          <p:cNvGraphicFramePr/>
          <p:nvPr/>
        </p:nvGraphicFramePr>
        <p:xfrm>
          <a:off x="798513" y="1851423"/>
          <a:ext cx="7135812" cy="1731258"/>
        </p:xfrm>
        <a:graphic>
          <a:graphicData uri="http://schemas.openxmlformats.org/drawingml/2006/table">
            <a:tbl>
              <a:tblPr/>
              <a:tblGrid>
                <a:gridCol w="1097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51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100" b="0" dirty="0"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86" marB="34286">
                    <a:lnL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月使用费</a:t>
                      </a: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L="91436" marR="91436" marT="34286" marB="34286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含上网流量</a:t>
                      </a: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(M)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uFillTx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86" marB="34286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流量超出部分</a:t>
                      </a: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/M)</a:t>
                      </a:r>
                    </a:p>
                  </a:txBody>
                  <a:tcPr marL="91436" marR="91436" marT="34286" marB="34286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R>
                    <a:lnT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79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种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30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320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0.2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accent5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32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  <a:r>
                        <a:rPr lang="zh-CN" altLang="en-US" sz="2100" b="0" dirty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种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550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accent5"/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uFillTx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0.1</a:t>
                      </a:r>
                    </a:p>
                  </a:txBody>
                  <a:tcPr marL="91436" marR="91436" marT="34286" marB="34286" anchor="ctr">
                    <a:lnL w="12700">
                      <a:solidFill>
                        <a:schemeClr val="accent5"/>
                      </a:solidFill>
                      <a:prstDash val="solid"/>
                    </a:lnL>
                    <a:lnR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5"/>
                      </a:solidFill>
                      <a:prstDash val="solid"/>
                    </a:lnT>
                    <a:lnB w="12700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7" name="文本框 1"/>
          <p:cNvSpPr txBox="1">
            <a:spLocks noChangeArrowheads="1"/>
          </p:cNvSpPr>
          <p:nvPr/>
        </p:nvSpPr>
        <p:spPr bwMode="auto">
          <a:xfrm>
            <a:off x="1081088" y="3839767"/>
            <a:ext cx="6875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如何选择流量包更划算？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910829"/>
            <a:ext cx="2708275" cy="475059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/>
          <p:nvPr/>
        </p:nvSpPr>
        <p:spPr>
          <a:xfrm>
            <a:off x="611560" y="1707654"/>
            <a:ext cx="7920038" cy="247247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体会分类思想和方程思想在解决问题中的作用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，能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够根据已知条件选择分类关键点对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电话计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费问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题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”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进行整体分析，从而得出整体选择方案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重点、难点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endParaRPr lang="en-US" altLang="zh-CN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0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进一步深化对数学建模方法的体验，增强应</a:t>
            </a:r>
            <a:r>
              <a:rPr lang="zh-CN" altLang="en-US" sz="2000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用方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程模型解决问题的意识和能力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(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重点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6688" y="513160"/>
            <a:ext cx="84121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解：设一个月内使用的流量为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，根据题意，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当</a:t>
            </a:r>
            <a:r>
              <a:rPr lang="en-US" altLang="zh-CN" sz="2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不同范围内取值时，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两种流量包计费如下表：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419101" y="1362075"/>
          <a:ext cx="8316913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2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使用流量 </a:t>
                      </a: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(M)</a:t>
                      </a:r>
                    </a:p>
                  </a:txBody>
                  <a:tcPr marL="91437" marR="91437" marT="34290" marB="34290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种计费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种计费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小于等于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320</a:t>
                      </a:r>
                    </a:p>
                  </a:txBody>
                  <a:tcPr marL="91437" marR="91437" marT="34290" marB="34290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30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大于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320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且小于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550</a:t>
                      </a:r>
                    </a:p>
                  </a:txBody>
                  <a:tcPr marL="91437" marR="91437" marT="34290" marB="34290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30+0.2(</a:t>
                      </a: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x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－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320)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等于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550</a:t>
                      </a:r>
                    </a:p>
                  </a:txBody>
                  <a:tcPr marL="91437" marR="91437" marT="34290" marB="34290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50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大于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550</a:t>
                      </a:r>
                    </a:p>
                  </a:txBody>
                  <a:tcPr marL="91437" marR="91437" marT="34290" marB="34290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30+0.2(</a:t>
                      </a:r>
                      <a:r>
                        <a:rPr lang="en-US" altLang="zh-CN" sz="210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x</a:t>
                      </a:r>
                      <a:r>
                        <a:rPr lang="zh-CN" altLang="en-US" sz="21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－</a:t>
                      </a:r>
                      <a:r>
                        <a:rPr lang="en-US" altLang="zh-CN" sz="21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320)</a:t>
                      </a:r>
                      <a:endParaRPr lang="en-US" altLang="zh-CN" sz="2100" b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50+0.1(</a:t>
                      </a:r>
                      <a:r>
                        <a:rPr lang="en-US" altLang="zh-CN" sz="21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x</a:t>
                      </a:r>
                      <a:r>
                        <a:rPr lang="zh-CN" altLang="en-US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－</a:t>
                      </a:r>
                      <a:r>
                        <a:rPr lang="en-US" altLang="zh-CN" sz="21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550)</a:t>
                      </a:r>
                    </a:p>
                  </a:txBody>
                  <a:tcPr marL="91437" marR="91437" marT="34290" marB="34290">
                    <a:lnL w="12700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1025" y="3481388"/>
            <a:ext cx="8077200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≤ 320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计费少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420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计费少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时，两种流量包计费相等，都是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88950" y="628651"/>
            <a:ext cx="8261350" cy="370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550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计费少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(50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(5)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550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计费少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(50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(6)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550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计费少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综上所述，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当月使用流量小于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420 M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时，选择流量包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划算；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当月使用流量等于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420 M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时，两种流量包费用一样；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当月使用流量大于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420 M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时，选择流量包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划算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1"/>
          <p:cNvSpPr txBox="1">
            <a:spLocks noChangeArrowheads="1"/>
          </p:cNvSpPr>
          <p:nvPr/>
        </p:nvSpPr>
        <p:spPr bwMode="auto">
          <a:xfrm>
            <a:off x="467544" y="843558"/>
            <a:ext cx="8456612" cy="30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小明所在城市的“阶梯水价”收费办法是：每户用水不超过5吨，每吨水费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元；超过5吨，超过部分每吨加收2元，小明家今年5月份用水9吨，共交水费为44元，根据题意列出关于x的方程正确的是（　　）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A．5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+4（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+2）=44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B．5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+4（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2）=44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C．9（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+2）=44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D．9（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+2）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4×2=44 </a:t>
            </a:r>
          </a:p>
        </p:txBody>
      </p:sp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300192" y="1635646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395536" y="843558"/>
            <a:ext cx="8145462" cy="1880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某市为鼓励居民节约用水，对自来水用户按分</a:t>
            </a:r>
            <a:r>
              <a:rPr lang="zh-CN" alt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段计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费方式收取水费：若每户每月用水不超过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7m</a:t>
            </a:r>
            <a:r>
              <a:rPr lang="en-US" sz="20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按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/m</a:t>
            </a:r>
            <a:r>
              <a:rPr lang="en-US" sz="20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收费；若每户每月用水超过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m</a:t>
            </a:r>
            <a:r>
              <a:rPr lang="en-US" sz="20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超过的部分按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/m</a:t>
            </a:r>
            <a:r>
              <a:rPr lang="en-US" sz="20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收费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如果某居民户去</a:t>
            </a:r>
            <a:r>
              <a:rPr lang="zh-CN" alt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月缴纳了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53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元水费，那么这户居民去年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 </a:t>
            </a:r>
            <a:r>
              <a:rPr lang="zh-CN" alt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用水量为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_______m</a:t>
            </a:r>
            <a:r>
              <a:rPr lang="en-US" altLang="zh-CN" sz="2000" baseline="30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92080" y="2139702"/>
            <a:ext cx="633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85763" y="666750"/>
            <a:ext cx="8450262" cy="25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27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某市生活拨号上网有两种收费方式，用户可以任选  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其一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计时制：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0.05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分钟；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包月制：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60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月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(限一部个人住宅电话上网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).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此外，两种上网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方式都得加收通信费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0.02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元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分钟．</a:t>
            </a:r>
          </a:p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某用户某月上网时间为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小时，请分别写出两种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收费方式下该用户应该支付的费用；</a:t>
            </a:r>
          </a:p>
          <a:p>
            <a:pPr>
              <a:lnSpc>
                <a:spcPct val="11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你认为采用哪种方式比较合算？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0838" y="3457575"/>
            <a:ext cx="8126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解：(1) 采用计时制：(0.05＋0.02)×60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＝4.2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采用包月制：60＋0.02×60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＝60＋1.2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9401" y="598885"/>
            <a:ext cx="8367713" cy="265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由 4.2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60＋1.2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，得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＝20.  又由题意可知，上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网时间越长，采用包月制越合算．所以，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当 0 &lt;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 20 时，采用计时制合算；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当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＝20 时，采用两种方式费用相同；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当 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20 时，采用包月制合算．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9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1"/>
          <p:cNvSpPr txBox="1">
            <a:spLocks noChangeArrowheads="1"/>
          </p:cNvSpPr>
          <p:nvPr/>
        </p:nvSpPr>
        <p:spPr bwMode="auto">
          <a:xfrm>
            <a:off x="431801" y="629841"/>
            <a:ext cx="8315325" cy="298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用A4纸在某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复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印社复印文件，复印页数不超过20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时每页收费0.12元；复印页数超过20时，超过部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分每页收费0.09元.  在某图书馆复印同样的文件，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不论复印多少页，每页收费0.1元.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问：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如何根据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复印的页数选择复印的地点使总价格比较便宜？ 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复印的页数不为零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59" name="Group 79"/>
          <p:cNvGraphicFramePr>
            <a:graphicFrameLocks noGrp="1"/>
          </p:cNvGraphicFramePr>
          <p:nvPr/>
        </p:nvGraphicFramePr>
        <p:xfrm>
          <a:off x="506414" y="1081088"/>
          <a:ext cx="8262937" cy="1793337"/>
        </p:xfrm>
        <a:graphic>
          <a:graphicData uri="http://schemas.openxmlformats.org/drawingml/2006/table">
            <a:tbl>
              <a:tblPr/>
              <a:tblGrid>
                <a:gridCol w="1783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8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531"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复印页数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复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印社复印费用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图书馆复印费用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02"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小于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0.12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0.1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02"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0.12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×20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2.4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0.1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×20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＝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02"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大于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2.4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＋</a:t>
                      </a:r>
                      <a:r>
                        <a:rPr kumimoji="0" lang="en-GB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0.09(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20)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894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altLang="zh-CN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0.1</a:t>
                      </a:r>
                      <a:r>
                        <a:rPr kumimoji="0" lang="en-US" altLang="zh-CN" sz="2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1444" marR="91444" marT="34281" marB="34281" anchor="ctr" horzOverflow="overflow"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45" name="Text Box 65"/>
          <p:cNvSpPr txBox="1">
            <a:spLocks noChangeArrowheads="1"/>
          </p:cNvSpPr>
          <p:nvPr/>
        </p:nvSpPr>
        <p:spPr bwMode="auto">
          <a:xfrm>
            <a:off x="787401" y="533400"/>
            <a:ext cx="6615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解：设复印页数为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，依题意，列表得：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506413" y="3018235"/>
            <a:ext cx="8589962" cy="126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0.12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0.1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恒成立，图书馆价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格便宜；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20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时，图书馆价格便宜；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6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45" grpId="0" animBg="1"/>
      <p:bldP spid="46156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5"/>
          <p:cNvSpPr txBox="1">
            <a:spLocks noChangeArrowheads="1"/>
          </p:cNvSpPr>
          <p:nvPr/>
        </p:nvSpPr>
        <p:spPr bwMode="auto">
          <a:xfrm>
            <a:off x="515938" y="533400"/>
            <a:ext cx="82169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时，依题意得 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GB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2.4+0.09(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20)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  <a:r>
              <a:rPr lang="en-GB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0.1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x.</a:t>
            </a:r>
            <a:endParaRPr lang="zh-CN" altLang="en-US" sz="20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解得                                 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所以，当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且小于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时，图书馆价格便宜；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当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时，两者价格相同；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当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时，复印社价格便宜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458" name="Text Box 27"/>
          <p:cNvSpPr txBox="1">
            <a:spLocks noChangeArrowheads="1"/>
          </p:cNvSpPr>
          <p:nvPr/>
        </p:nvSpPr>
        <p:spPr bwMode="auto">
          <a:xfrm>
            <a:off x="825500" y="3533775"/>
            <a:ext cx="7747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综上所述：当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页时，图书馆价格便宜；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时，两者价格相同；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当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大于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时，复印社价格便宜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5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65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65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65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65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65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65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65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文本框 1"/>
          <p:cNvSpPr txBox="1">
            <a:spLocks noChangeArrowheads="1"/>
          </p:cNvSpPr>
          <p:nvPr/>
        </p:nvSpPr>
        <p:spPr bwMode="auto">
          <a:xfrm>
            <a:off x="280989" y="490538"/>
            <a:ext cx="8491537" cy="295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小明可以到甲或乙商店购买练习本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已知两商店的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标价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都是每本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元，甲商店的优惠方法是：购买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10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本以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上时，从第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本开始按标价的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70%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出售；乙商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店的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优惠方法是：从第一本开始就按标价的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80%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出售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 </a:t>
            </a:r>
            <a:endParaRPr 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(</a:t>
            </a:r>
            <a:r>
              <a:rPr lang="en-US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小明要买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本时，到哪家商店购买省钱； 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(</a:t>
            </a:r>
            <a:r>
              <a:rPr lang="en-US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买多少本时，到两个商店花的钱一样多；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(</a:t>
            </a:r>
            <a:r>
              <a:rPr lang="en-US" sz="20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小明现有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24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元钱，最多可买多少本练习本</a:t>
            </a:r>
            <a:r>
              <a:rPr 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 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0050" y="3446615"/>
            <a:ext cx="8156575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答案：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小明要买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本时，到乙家商店购买省钱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买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本时，到两个商店花的钱一样多；</a:t>
            </a:r>
          </a:p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 (3)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小明现有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24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元钱，最多可买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本练习本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圆角矩形 31"/>
          <p:cNvSpPr>
            <a:spLocks noChangeArrowheads="1"/>
          </p:cNvSpPr>
          <p:nvPr/>
        </p:nvSpPr>
        <p:spPr bwMode="auto">
          <a:xfrm>
            <a:off x="165100" y="506016"/>
            <a:ext cx="1581150" cy="39528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电话计费引入.mp4">
            <a:hlinkClick r:id="" action="ppaction://media"/>
          </p:cNvPr>
          <p:cNvPicPr>
            <a:picLocks noRo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9" y="1272874"/>
            <a:ext cx="8678863" cy="384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842" name="文本框 11265"/>
          <p:cNvSpPr txBox="1">
            <a:spLocks noChangeArrowheads="1"/>
          </p:cNvSpPr>
          <p:nvPr/>
        </p:nvSpPr>
        <p:spPr bwMode="auto">
          <a:xfrm>
            <a:off x="546100" y="1203598"/>
            <a:ext cx="7912100" cy="229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1.</a:t>
            </a:r>
            <a:r>
              <a:rPr lang="en-US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解决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电话计费问题需要明确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哪种计费方式更</a:t>
            </a:r>
            <a:r>
              <a:rPr lang="zh-CN" alt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省钱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主叫时间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有关</a:t>
            </a:r>
            <a:r>
              <a:rPr lang="en-US" altLang="zh-CN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此类</a:t>
            </a:r>
            <a:r>
              <a:rPr lang="zh-CN" alt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问题的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关键是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能够根据已知条件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找到合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适的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分段点，然后建立方程模型分类讨论，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从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而得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出整体选择方案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9" y="184548"/>
            <a:ext cx="2896235" cy="739235"/>
            <a:chOff x="0" y="0"/>
            <a:chExt cx="4561" cy="1551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684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电话计费问题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6152" name="圆角矩形 31"/>
          <p:cNvSpPr>
            <a:spLocks noChangeArrowheads="1"/>
          </p:cNvSpPr>
          <p:nvPr/>
        </p:nvSpPr>
        <p:spPr bwMode="auto">
          <a:xfrm>
            <a:off x="649289" y="931069"/>
            <a:ext cx="1608137" cy="3762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互动探究</a:t>
            </a:r>
          </a:p>
        </p:txBody>
      </p:sp>
      <p:sp>
        <p:nvSpPr>
          <p:cNvPr id="15431" name="Text Box 71"/>
          <p:cNvSpPr txBox="1"/>
          <p:nvPr/>
        </p:nvSpPr>
        <p:spPr>
          <a:xfrm>
            <a:off x="392750" y="1646003"/>
            <a:ext cx="81375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0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下表中有两种移动电话计费方式：</a:t>
            </a:r>
            <a:endParaRPr lang="en-US" altLang="zh-CN" sz="2000" kern="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6154" name="Group 100"/>
          <p:cNvGrpSpPr/>
          <p:nvPr/>
        </p:nvGrpSpPr>
        <p:grpSpPr bwMode="auto">
          <a:xfrm>
            <a:off x="849949" y="2178213"/>
            <a:ext cx="7367588" cy="2087165"/>
            <a:chOff x="385" y="1389"/>
            <a:chExt cx="4672" cy="1769"/>
          </a:xfrm>
        </p:grpSpPr>
        <p:sp>
          <p:nvSpPr>
            <p:cNvPr id="6155" name="Rectangle 73"/>
            <p:cNvSpPr>
              <a:spLocks noChangeArrowheads="1"/>
            </p:cNvSpPr>
            <p:nvPr/>
          </p:nvSpPr>
          <p:spPr bwMode="auto">
            <a:xfrm>
              <a:off x="4450" y="2659"/>
              <a:ext cx="607" cy="49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免费</a:t>
              </a:r>
            </a:p>
          </p:txBody>
        </p:sp>
        <p:sp>
          <p:nvSpPr>
            <p:cNvPr id="6156" name="Rectangle 74"/>
            <p:cNvSpPr>
              <a:spLocks noChangeArrowheads="1"/>
            </p:cNvSpPr>
            <p:nvPr/>
          </p:nvSpPr>
          <p:spPr bwMode="auto">
            <a:xfrm>
              <a:off x="3281" y="2659"/>
              <a:ext cx="1169" cy="49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0.19</a:t>
              </a:r>
            </a:p>
          </p:txBody>
        </p:sp>
        <p:sp>
          <p:nvSpPr>
            <p:cNvPr id="6157" name="Rectangle 75"/>
            <p:cNvSpPr>
              <a:spLocks noChangeArrowheads="1"/>
            </p:cNvSpPr>
            <p:nvPr/>
          </p:nvSpPr>
          <p:spPr bwMode="auto">
            <a:xfrm>
              <a:off x="2204" y="2659"/>
              <a:ext cx="1077" cy="49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350</a:t>
              </a:r>
            </a:p>
          </p:txBody>
        </p:sp>
        <p:sp>
          <p:nvSpPr>
            <p:cNvPr id="6158" name="Rectangle 76"/>
            <p:cNvSpPr>
              <a:spLocks noChangeArrowheads="1"/>
            </p:cNvSpPr>
            <p:nvPr/>
          </p:nvSpPr>
          <p:spPr bwMode="auto">
            <a:xfrm>
              <a:off x="1269" y="2659"/>
              <a:ext cx="935" cy="49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88</a:t>
              </a:r>
            </a:p>
          </p:txBody>
        </p:sp>
        <p:sp>
          <p:nvSpPr>
            <p:cNvPr id="6159" name="Rectangle 77"/>
            <p:cNvSpPr>
              <a:spLocks noChangeArrowheads="1"/>
            </p:cNvSpPr>
            <p:nvPr/>
          </p:nvSpPr>
          <p:spPr bwMode="auto">
            <a:xfrm>
              <a:off x="385" y="2659"/>
              <a:ext cx="884" cy="49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方式二</a:t>
              </a:r>
            </a:p>
          </p:txBody>
        </p:sp>
        <p:sp>
          <p:nvSpPr>
            <p:cNvPr id="6160" name="Rectangle 78"/>
            <p:cNvSpPr>
              <a:spLocks noChangeArrowheads="1"/>
            </p:cNvSpPr>
            <p:nvPr/>
          </p:nvSpPr>
          <p:spPr bwMode="auto">
            <a:xfrm>
              <a:off x="4450" y="2133"/>
              <a:ext cx="607" cy="526"/>
            </a:xfrm>
            <a:prstGeom prst="rect">
              <a:avLst/>
            </a:prstGeom>
            <a:solidFill>
              <a:srgbClr val="EBD5F6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免费</a:t>
              </a:r>
            </a:p>
          </p:txBody>
        </p:sp>
        <p:sp>
          <p:nvSpPr>
            <p:cNvPr id="6161" name="Rectangle 79"/>
            <p:cNvSpPr>
              <a:spLocks noChangeArrowheads="1"/>
            </p:cNvSpPr>
            <p:nvPr/>
          </p:nvSpPr>
          <p:spPr bwMode="auto">
            <a:xfrm>
              <a:off x="3281" y="2133"/>
              <a:ext cx="1169" cy="526"/>
            </a:xfrm>
            <a:prstGeom prst="rect">
              <a:avLst/>
            </a:prstGeom>
            <a:solidFill>
              <a:srgbClr val="EBD5F6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0.25</a:t>
              </a:r>
            </a:p>
          </p:txBody>
        </p:sp>
        <p:sp>
          <p:nvSpPr>
            <p:cNvPr id="6162" name="Rectangle 80"/>
            <p:cNvSpPr>
              <a:spLocks noChangeArrowheads="1"/>
            </p:cNvSpPr>
            <p:nvPr/>
          </p:nvSpPr>
          <p:spPr bwMode="auto">
            <a:xfrm>
              <a:off x="2204" y="2133"/>
              <a:ext cx="1077" cy="526"/>
            </a:xfrm>
            <a:prstGeom prst="rect">
              <a:avLst/>
            </a:prstGeom>
            <a:solidFill>
              <a:srgbClr val="EBD5F6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150</a:t>
              </a:r>
            </a:p>
          </p:txBody>
        </p:sp>
        <p:sp>
          <p:nvSpPr>
            <p:cNvPr id="6163" name="Rectangle 81"/>
            <p:cNvSpPr>
              <a:spLocks noChangeArrowheads="1"/>
            </p:cNvSpPr>
            <p:nvPr/>
          </p:nvSpPr>
          <p:spPr bwMode="auto">
            <a:xfrm>
              <a:off x="1269" y="2133"/>
              <a:ext cx="935" cy="526"/>
            </a:xfrm>
            <a:prstGeom prst="rect">
              <a:avLst/>
            </a:prstGeom>
            <a:solidFill>
              <a:srgbClr val="EBD5F6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58</a:t>
              </a:r>
            </a:p>
          </p:txBody>
        </p:sp>
        <p:sp>
          <p:nvSpPr>
            <p:cNvPr id="6164" name="Rectangle 82"/>
            <p:cNvSpPr>
              <a:spLocks noChangeArrowheads="1"/>
            </p:cNvSpPr>
            <p:nvPr/>
          </p:nvSpPr>
          <p:spPr bwMode="auto">
            <a:xfrm>
              <a:off x="385" y="2133"/>
              <a:ext cx="884" cy="526"/>
            </a:xfrm>
            <a:prstGeom prst="rect">
              <a:avLst/>
            </a:prstGeom>
            <a:solidFill>
              <a:srgbClr val="EBD5F6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solidFill>
                    <a:srgbClr val="00143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方式一</a:t>
              </a:r>
            </a:p>
          </p:txBody>
        </p:sp>
        <p:sp>
          <p:nvSpPr>
            <p:cNvPr id="6165" name="Rectangle 83"/>
            <p:cNvSpPr>
              <a:spLocks noChangeArrowheads="1"/>
            </p:cNvSpPr>
            <p:nvPr/>
          </p:nvSpPr>
          <p:spPr bwMode="auto">
            <a:xfrm>
              <a:off x="4450" y="1389"/>
              <a:ext cx="607" cy="744"/>
            </a:xfrm>
            <a:prstGeom prst="rect">
              <a:avLst/>
            </a:prstGeom>
            <a:solidFill>
              <a:srgbClr val="E4E4E4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被叫</a:t>
              </a:r>
            </a:p>
          </p:txBody>
        </p:sp>
        <p:sp>
          <p:nvSpPr>
            <p:cNvPr id="6166" name="Rectangle 84"/>
            <p:cNvSpPr>
              <a:spLocks noChangeArrowheads="1"/>
            </p:cNvSpPr>
            <p:nvPr/>
          </p:nvSpPr>
          <p:spPr bwMode="auto">
            <a:xfrm>
              <a:off x="3281" y="1389"/>
              <a:ext cx="1169" cy="744"/>
            </a:xfrm>
            <a:prstGeom prst="rect">
              <a:avLst/>
            </a:prstGeom>
            <a:solidFill>
              <a:srgbClr val="E4E4E4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主叫超时费</a:t>
              </a: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/(</a:t>
              </a: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元</a:t>
              </a: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/</a:t>
              </a: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分</a:t>
              </a: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</a:p>
          </p:txBody>
        </p:sp>
        <p:sp>
          <p:nvSpPr>
            <p:cNvPr id="6167" name="Rectangle 85"/>
            <p:cNvSpPr>
              <a:spLocks noChangeArrowheads="1"/>
            </p:cNvSpPr>
            <p:nvPr/>
          </p:nvSpPr>
          <p:spPr bwMode="auto">
            <a:xfrm>
              <a:off x="2204" y="1389"/>
              <a:ext cx="1077" cy="744"/>
            </a:xfrm>
            <a:prstGeom prst="rect">
              <a:avLst/>
            </a:prstGeom>
            <a:solidFill>
              <a:srgbClr val="E4E4E4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主叫限定时间</a:t>
              </a: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/</a:t>
              </a: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分</a:t>
              </a:r>
              <a:endParaRPr lang="en-US" altLang="zh-CN" sz="20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6168" name="Rectangle 86"/>
            <p:cNvSpPr>
              <a:spLocks noChangeArrowheads="1"/>
            </p:cNvSpPr>
            <p:nvPr/>
          </p:nvSpPr>
          <p:spPr bwMode="auto">
            <a:xfrm>
              <a:off x="1269" y="1389"/>
              <a:ext cx="935" cy="744"/>
            </a:xfrm>
            <a:prstGeom prst="rect">
              <a:avLst/>
            </a:prstGeom>
            <a:solidFill>
              <a:srgbClr val="E4E4E4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月使用</a:t>
              </a:r>
            </a:p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费</a:t>
              </a: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/</a:t>
              </a:r>
              <a:r>
                <a:rPr lang="zh-CN" altLang="en-US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元</a:t>
              </a:r>
              <a:endParaRPr lang="en-US" altLang="zh-CN" sz="20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6169" name="Rectangle 87"/>
            <p:cNvSpPr>
              <a:spLocks noChangeArrowheads="1"/>
            </p:cNvSpPr>
            <p:nvPr/>
          </p:nvSpPr>
          <p:spPr bwMode="auto">
            <a:xfrm>
              <a:off x="385" y="1389"/>
              <a:ext cx="884" cy="744"/>
            </a:xfrm>
            <a:prstGeom prst="rect">
              <a:avLst/>
            </a:prstGeom>
            <a:solidFill>
              <a:srgbClr val="E4E4E4"/>
            </a:solidFill>
            <a:ln w="9525">
              <a:solidFill>
                <a:schemeClr val="bg1"/>
              </a:solidFill>
              <a:miter lim="800000"/>
            </a:ln>
          </p:spPr>
          <p:txBody>
            <a:bodyPr lIns="90000" tIns="46800" rIns="90000" bIns="46800" anchor="ctr"/>
            <a:lstStyle/>
            <a:p>
              <a:pPr algn="ctr"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/>
          <p:nvPr/>
        </p:nvSpPr>
        <p:spPr>
          <a:xfrm>
            <a:off x="904875" y="1574006"/>
            <a:ext cx="7327900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想一想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你觉得哪种计费方式更省钱？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填填下面的表格，你有什么发现？</a:t>
            </a:r>
            <a:endParaRPr lang="zh-CN" altLang="en-US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9" name="表格 18"/>
          <p:cNvGraphicFramePr/>
          <p:nvPr/>
        </p:nvGraphicFramePr>
        <p:xfrm>
          <a:off x="461963" y="2722960"/>
          <a:ext cx="8232774" cy="1165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60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主叫时间</a:t>
                      </a: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</a:t>
                      </a: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L="91433" marR="91433" marT="34283" marB="34283">
                    <a:lnL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1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0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方式一计费</a:t>
                      </a:r>
                      <a:r>
                        <a:rPr lang="en-US" altLang="zh-CN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lang="en-US" altLang="zh-CN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L="91433" marR="91433" marT="34283" marB="34283">
                    <a:lnL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0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方式二计费</a:t>
                      </a:r>
                      <a:r>
                        <a:rPr lang="en-US" altLang="zh-CN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元</a:t>
                      </a:r>
                      <a:r>
                        <a:rPr lang="en-US" altLang="zh-CN" sz="2100" b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L="91433" marR="91433" marT="34283" marB="34283">
                    <a:lnL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1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 marT="34283" marB="34283">
                    <a:lnL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L>
                    <a:lnR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T>
                    <a:lnB w="28575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32189" y="3117056"/>
            <a:ext cx="612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16426" y="3117056"/>
            <a:ext cx="612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08601" y="3117056"/>
            <a:ext cx="612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83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072188" y="3117056"/>
            <a:ext cx="919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95.5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008813" y="3117056"/>
            <a:ext cx="919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108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891463" y="3117056"/>
            <a:ext cx="919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133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14726" y="3499248"/>
            <a:ext cx="614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418014" y="3499248"/>
            <a:ext cx="612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308601" y="3499248"/>
            <a:ext cx="614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192839" y="3499248"/>
            <a:ext cx="612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100889" y="3499248"/>
            <a:ext cx="612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891463" y="3500438"/>
            <a:ext cx="919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107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85726" y="288131"/>
            <a:ext cx="9255125" cy="1357313"/>
            <a:chOff x="135" y="605"/>
            <a:chExt cx="14574" cy="2850"/>
          </a:xfrm>
        </p:grpSpPr>
        <p:grpSp>
          <p:nvGrpSpPr>
            <p:cNvPr id="7217" name="组合 1"/>
            <p:cNvGrpSpPr/>
            <p:nvPr/>
          </p:nvGrpSpPr>
          <p:grpSpPr bwMode="auto">
            <a:xfrm>
              <a:off x="135" y="605"/>
              <a:ext cx="14575" cy="2850"/>
              <a:chOff x="135" y="605"/>
              <a:chExt cx="14575" cy="2850"/>
            </a:xfrm>
          </p:grpSpPr>
          <p:sp>
            <p:nvSpPr>
              <p:cNvPr id="7218" name="Text Box 21"/>
              <p:cNvSpPr txBox="1">
                <a:spLocks noChangeArrowheads="1"/>
              </p:cNvSpPr>
              <p:nvPr/>
            </p:nvSpPr>
            <p:spPr bwMode="auto">
              <a:xfrm>
                <a:off x="135" y="1122"/>
                <a:ext cx="3305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计费方式一</a:t>
                </a:r>
              </a:p>
            </p:txBody>
          </p:sp>
          <p:sp>
            <p:nvSpPr>
              <p:cNvPr id="7219" name="Text Box 8"/>
              <p:cNvSpPr txBox="1">
                <a:spLocks noChangeArrowheads="1"/>
              </p:cNvSpPr>
              <p:nvPr/>
            </p:nvSpPr>
            <p:spPr bwMode="auto">
              <a:xfrm>
                <a:off x="3272" y="1567"/>
                <a:ext cx="1020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latin typeface="Times New Roman" panose="02020603050405020304" pitchFamily="18" charset="0"/>
                    <a:ea typeface="黑体" panose="02010609060101010101" pitchFamily="49" charset="-122"/>
                  </a:rPr>
                  <a:t>0</a:t>
                </a:r>
              </a:p>
            </p:txBody>
          </p:sp>
          <p:grpSp>
            <p:nvGrpSpPr>
              <p:cNvPr id="7220" name="组合 14"/>
              <p:cNvGrpSpPr/>
              <p:nvPr/>
            </p:nvGrpSpPr>
            <p:grpSpPr bwMode="auto">
              <a:xfrm>
                <a:off x="3725" y="1127"/>
                <a:ext cx="10985" cy="1572"/>
                <a:chOff x="3613" y="2257"/>
                <a:chExt cx="10983" cy="1573"/>
              </a:xfrm>
            </p:grpSpPr>
            <p:grpSp>
              <p:nvGrpSpPr>
                <p:cNvPr id="7221" name="组合 13"/>
                <p:cNvGrpSpPr/>
                <p:nvPr/>
              </p:nvGrpSpPr>
              <p:grpSpPr bwMode="auto">
                <a:xfrm>
                  <a:off x="3613" y="2262"/>
                  <a:ext cx="10552" cy="1568"/>
                  <a:chOff x="3613" y="2262"/>
                  <a:chExt cx="10552" cy="1568"/>
                </a:xfrm>
              </p:grpSpPr>
              <p:sp>
                <p:nvSpPr>
                  <p:cNvPr id="7222" name="Rectangle 2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7243" y="3059"/>
                    <a:ext cx="6694" cy="674"/>
                  </a:xfrm>
                  <a:prstGeom prst="rect">
                    <a:avLst/>
                  </a:prstGeom>
                  <a:solidFill>
                    <a:srgbClr val="D6F5F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>
                      <a:latin typeface="Times New Roman" panose="02020603050405020304" pitchFamily="18" charset="0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223" name="Rectangle 2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613" y="3061"/>
                    <a:ext cx="5037" cy="674"/>
                  </a:xfrm>
                  <a:prstGeom prst="rect">
                    <a:avLst/>
                  </a:prstGeom>
                  <a:solidFill>
                    <a:srgbClr val="CBE8F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>
                      <a:latin typeface="Times New Roman" panose="02020603050405020304" pitchFamily="18" charset="0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176" name="Rectangle 20"/>
                  <p:cNvSpPr/>
                  <p:nvPr/>
                </p:nvSpPr>
                <p:spPr>
                  <a:xfrm rot="10800000">
                    <a:off x="7244" y="2330"/>
                    <a:ext cx="6693" cy="675"/>
                  </a:xfrm>
                  <a:prstGeom prst="rect">
                    <a:avLst/>
                  </a:prstGeom>
                  <a:solidFill>
                    <a:schemeClr val="accent3"/>
                  </a:solidFill>
                  <a:ln w="9525">
                    <a:noFill/>
                  </a:ln>
                </p:spPr>
                <p:txBody>
                  <a:bodyPr wrap="none" anchor="ctr"/>
                  <a:lstStyle/>
                  <a:p>
                    <a:endParaRPr lang="zh-CN" altLang="en-US" noProof="1">
                      <a:latin typeface="Times New Roman" panose="02020603050405020304" pitchFamily="18" charset="0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22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59" y="2989"/>
                    <a:ext cx="4977" cy="8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Font typeface="Arial" panose="020B0604020202020204" pitchFamily="34" charset="0"/>
                      <a:buNone/>
                    </a:pP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加超时费</a:t>
                    </a:r>
                    <a:r>
                      <a:rPr lang="en-US" altLang="zh-CN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0.19</a:t>
                    </a: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元</a:t>
                    </a:r>
                    <a:r>
                      <a:rPr lang="en-US" altLang="zh-CN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/</a:t>
                    </a: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分</a:t>
                    </a:r>
                  </a:p>
                </p:txBody>
              </p:sp>
              <p:sp>
                <p:nvSpPr>
                  <p:cNvPr id="722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0" y="2989"/>
                    <a:ext cx="3858" cy="8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Font typeface="Arial" panose="020B0604020202020204" pitchFamily="34" charset="0"/>
                      <a:buNone/>
                    </a:pP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基本费</a:t>
                    </a:r>
                    <a:r>
                      <a:rPr lang="en-US" altLang="zh-CN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88</a:t>
                    </a: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元</a:t>
                    </a:r>
                  </a:p>
                </p:txBody>
              </p:sp>
              <p:sp>
                <p:nvSpPr>
                  <p:cNvPr id="7227" name="Rectangle 2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615" y="2337"/>
                    <a:ext cx="3630" cy="674"/>
                  </a:xfrm>
                  <a:prstGeom prst="rect">
                    <a:avLst/>
                  </a:prstGeom>
                  <a:solidFill>
                    <a:srgbClr val="E4E4E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>
                      <a:latin typeface="Times New Roman" panose="02020603050405020304" pitchFamily="18" charset="0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22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0" y="2262"/>
                    <a:ext cx="3305" cy="8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  <a:buFont typeface="Arial" panose="020B0604020202020204" pitchFamily="34" charset="0"/>
                      <a:buNone/>
                    </a:pP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基本费</a:t>
                    </a:r>
                    <a:r>
                      <a:rPr lang="en-US" altLang="zh-CN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58</a:t>
                    </a:r>
                    <a:r>
                      <a:rPr lang="zh-CN" altLang="en-US" sz="2000">
                        <a:latin typeface="Times New Roman" panose="02020603050405020304" pitchFamily="18" charset="0"/>
                        <a:ea typeface="黑体" panose="02010609060101010101" pitchFamily="49" charset="-122"/>
                      </a:rPr>
                      <a:t>元</a:t>
                    </a:r>
                  </a:p>
                </p:txBody>
              </p:sp>
              <p:sp>
                <p:nvSpPr>
                  <p:cNvPr id="722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614" y="3038"/>
                    <a:ext cx="10551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tailEnd type="triangl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>
                      <a:buFont typeface="Arial" panose="020B0604020202020204" pitchFamily="34" charset="0"/>
                      <a:buNone/>
                    </a:pPr>
                    <a:endParaRPr lang="zh-CN" altLang="en-US" sz="1400"/>
                  </a:p>
                </p:txBody>
              </p:sp>
            </p:grpSp>
            <p:sp>
              <p:nvSpPr>
                <p:cNvPr id="72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8250" y="2257"/>
                  <a:ext cx="6346" cy="8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zh-CN" altLang="en-US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加超时费</a:t>
                  </a:r>
                  <a:r>
                    <a:rPr lang="en-US" altLang="zh-CN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0.25</a:t>
                  </a:r>
                  <a:r>
                    <a:rPr lang="zh-CN" altLang="en-US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元</a:t>
                  </a:r>
                  <a:r>
                    <a:rPr lang="en-US" altLang="zh-CN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/</a:t>
                  </a:r>
                  <a:r>
                    <a:rPr lang="zh-CN" altLang="en-US" sz="2000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分</a:t>
                  </a:r>
                </a:p>
              </p:txBody>
            </p:sp>
          </p:grpSp>
          <p:sp>
            <p:nvSpPr>
              <p:cNvPr id="7231" name="Text Box 23"/>
              <p:cNvSpPr txBox="1">
                <a:spLocks noChangeArrowheads="1"/>
              </p:cNvSpPr>
              <p:nvPr/>
            </p:nvSpPr>
            <p:spPr bwMode="auto">
              <a:xfrm>
                <a:off x="7306" y="605"/>
                <a:ext cx="1847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150</a:t>
                </a:r>
                <a:r>
                  <a:rPr lang="zh-CN" altLang="en-US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分</a:t>
                </a:r>
              </a:p>
            </p:txBody>
          </p:sp>
          <p:sp>
            <p:nvSpPr>
              <p:cNvPr id="7232" name="Text Box 40"/>
              <p:cNvSpPr txBox="1">
                <a:spLocks noChangeArrowheads="1"/>
              </p:cNvSpPr>
              <p:nvPr/>
            </p:nvSpPr>
            <p:spPr bwMode="auto">
              <a:xfrm>
                <a:off x="8763" y="2548"/>
                <a:ext cx="1495" cy="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3094" tIns="31547" rIns="63094" bIns="31547"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350</a:t>
                </a:r>
                <a:r>
                  <a:rPr lang="zh-CN" altLang="en-US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分</a:t>
                </a:r>
              </a:p>
            </p:txBody>
          </p:sp>
          <p:sp>
            <p:nvSpPr>
              <p:cNvPr id="7233" name="Text Box 21"/>
              <p:cNvSpPr txBox="1">
                <a:spLocks noChangeArrowheads="1"/>
              </p:cNvSpPr>
              <p:nvPr/>
            </p:nvSpPr>
            <p:spPr bwMode="auto">
              <a:xfrm>
                <a:off x="145" y="1852"/>
                <a:ext cx="3305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计费方式二</a:t>
                </a:r>
              </a:p>
            </p:txBody>
          </p:sp>
        </p:grpSp>
        <p:cxnSp>
          <p:nvCxnSpPr>
            <p:cNvPr id="7234" name="直接连接符 14"/>
            <p:cNvCxnSpPr>
              <a:cxnSpLocks noChangeShapeType="1"/>
            </p:cNvCxnSpPr>
            <p:nvPr/>
          </p:nvCxnSpPr>
          <p:spPr bwMode="auto">
            <a:xfrm>
              <a:off x="7347" y="937"/>
              <a:ext cx="0" cy="9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35" name="直接连接符 15"/>
            <p:cNvCxnSpPr>
              <a:cxnSpLocks noChangeShapeType="1"/>
            </p:cNvCxnSpPr>
            <p:nvPr/>
          </p:nvCxnSpPr>
          <p:spPr bwMode="auto">
            <a:xfrm>
              <a:off x="8764" y="1941"/>
              <a:ext cx="0" cy="9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38176" y="4305300"/>
            <a:ext cx="6653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哪种计费方式更省钱与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主叫时间有关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6" grpId="1"/>
      <p:bldP spid="16" grpId="2"/>
      <p:bldP spid="16" grpId="3"/>
      <p:bldP spid="16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33426" y="3433763"/>
            <a:ext cx="7851775" cy="101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考虑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的取值时，两个主叫限定时间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 min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350 min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是不同时间范围的划分点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33426" y="1964531"/>
            <a:ext cx="6843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计费时首先要看主叫是否超过限定时间，主叫不超过限定时间，月使用费一定；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19150" y="2830117"/>
            <a:ext cx="4993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主叫超过限定时间，超时部分加收超时费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8464" y="547688"/>
            <a:ext cx="8186737" cy="10021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0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问题</a:t>
            </a:r>
            <a:r>
              <a:rPr lang="en-US" altLang="zh-CN" sz="20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 </a:t>
            </a:r>
            <a:r>
              <a:rPr lang="zh-CN" altLang="en-US" sz="20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设一个月内移动电话主叫为 </a:t>
            </a:r>
            <a:r>
              <a:rPr lang="en-US" altLang="zh-CN" sz="20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t 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min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en-US" altLang="zh-CN" sz="20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t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是正整数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，列表说明：当 </a:t>
            </a:r>
            <a:r>
              <a:rPr lang="en-US" altLang="zh-CN" sz="20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t 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在不同时间范围内取值时，按方式一和方式二如何计费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3"/>
          <p:cNvSpPr txBox="1">
            <a:spLocks noChangeArrowheads="1"/>
          </p:cNvSpPr>
          <p:nvPr/>
        </p:nvSpPr>
        <p:spPr bwMode="auto">
          <a:xfrm>
            <a:off x="235744" y="555526"/>
            <a:ext cx="8672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在不同时间范围内取值时，方式一和方式二的计费如下表：</a:t>
            </a:r>
          </a:p>
        </p:txBody>
      </p:sp>
      <p:graphicFrame>
        <p:nvGraphicFramePr>
          <p:cNvPr id="32052" name="Group 308"/>
          <p:cNvGraphicFramePr>
            <a:graphicFrameLocks noGrp="1"/>
          </p:cNvGraphicFramePr>
          <p:nvPr/>
        </p:nvGraphicFramePr>
        <p:xfrm>
          <a:off x="249239" y="1421607"/>
          <a:ext cx="8672511" cy="2839642"/>
        </p:xfrm>
        <a:graphic>
          <a:graphicData uri="http://schemas.openxmlformats.org/drawingml/2006/table">
            <a:tbl>
              <a:tblPr/>
              <a:tblGrid>
                <a:gridCol w="337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主叫时间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分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方式一计费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方式二计费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小于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8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大于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且小于</a:t>
                      </a:r>
                      <a:r>
                        <a:rPr kumimoji="0" lang="zh-CN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8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8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大于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73600" y="1914525"/>
            <a:ext cx="612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302501" y="1919288"/>
            <a:ext cx="614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73600" y="2386012"/>
            <a:ext cx="612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302501" y="2390775"/>
            <a:ext cx="614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635375" y="2874169"/>
            <a:ext cx="3054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58+0.25(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150)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302501" y="2875360"/>
            <a:ext cx="614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302501" y="3352800"/>
            <a:ext cx="614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572001" y="3356373"/>
            <a:ext cx="766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108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619500" y="3830242"/>
            <a:ext cx="3054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58+0.25(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t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150)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049963" y="3840956"/>
            <a:ext cx="3054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88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0.19</a:t>
            </a:r>
            <a:r>
              <a:rPr lang="en-GB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t</a:t>
            </a:r>
            <a:r>
              <a:rPr lang="zh-CN" altLang="en-GB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350</a:t>
            </a:r>
            <a:r>
              <a:rPr lang="en-GB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3" grpId="0"/>
      <p:bldP spid="3" grpId="1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52" name="Group 308"/>
          <p:cNvGraphicFramePr>
            <a:graphicFrameLocks noGrp="1"/>
          </p:cNvGraphicFramePr>
          <p:nvPr/>
        </p:nvGraphicFramePr>
        <p:xfrm>
          <a:off x="234950" y="1485901"/>
          <a:ext cx="8672514" cy="2839642"/>
        </p:xfrm>
        <a:graphic>
          <a:graphicData uri="http://schemas.openxmlformats.org/drawingml/2006/table">
            <a:tbl>
              <a:tblPr/>
              <a:tblGrid>
                <a:gridCol w="337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主叫时间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分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方式一计费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方式二计费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小于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8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大于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且小于</a:t>
                      </a:r>
                      <a:r>
                        <a:rPr kumimoji="0" lang="zh-CN" altLang="en-US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58+0.25(t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－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150)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8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8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大于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1437" marR="91437" marT="34293" marB="34293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58+0.25(t</a:t>
                      </a:r>
                      <a:r>
                        <a:rPr lang="zh-CN" altLang="en-US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－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150)</a:t>
                      </a: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88</a:t>
                      </a:r>
                      <a:r>
                        <a:rPr lang="zh-CN" altLang="en-US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＋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0.19</a:t>
                      </a:r>
                      <a:r>
                        <a:rPr lang="en-GB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(</a:t>
                      </a:r>
                      <a:r>
                        <a:rPr lang="en-US" altLang="zh-CN" sz="2100" i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</a:t>
                      </a:r>
                      <a:r>
                        <a:rPr lang="zh-CN" altLang="en-GB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－</a:t>
                      </a:r>
                      <a:r>
                        <a:rPr lang="en-US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350</a:t>
                      </a:r>
                      <a:r>
                        <a:rPr lang="en-GB" altLang="zh-CN" sz="21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endParaRPr kumimoji="0" lang="en-GB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1437" marR="91437" marT="34293" marB="34293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34950" y="339502"/>
            <a:ext cx="8505825" cy="10135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0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问题</a:t>
            </a:r>
            <a:r>
              <a:rPr lang="en-US" altLang="zh-CN" sz="2000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观察你的列表，你能从中发现如何根据主叫时间选择省钱的计费方式吗？通过计算验证你的看法</a:t>
            </a:r>
            <a:r>
              <a:rPr lang="en-US" altLang="zh-CN" sz="2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0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52" name="Group 308"/>
          <p:cNvGraphicFramePr>
            <a:graphicFrameLocks noGrp="1"/>
          </p:cNvGraphicFramePr>
          <p:nvPr/>
        </p:nvGraphicFramePr>
        <p:xfrm>
          <a:off x="361950" y="1413272"/>
          <a:ext cx="8672514" cy="1400176"/>
        </p:xfrm>
        <a:graphic>
          <a:graphicData uri="http://schemas.openxmlformats.org/drawingml/2006/table">
            <a:tbl>
              <a:tblPr/>
              <a:tblGrid>
                <a:gridCol w="337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主叫时间</a:t>
                      </a: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分</a:t>
                      </a:r>
                    </a:p>
                  </a:txBody>
                  <a:tcPr marL="91437" marR="91437" marT="34290" marB="3429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方式一计费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方式二计费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37" marR="9143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8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GB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小于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0" marB="3429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</a:t>
                      </a:r>
                    </a:p>
                  </a:txBody>
                  <a:tcPr marL="91437" marR="9143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7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等于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1437" marR="91437" marT="34290" marB="34290" anchor="ctr" horzOverflow="overflow">
                    <a:lnL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58</a:t>
                      </a:r>
                    </a:p>
                  </a:txBody>
                  <a:tcPr marL="91437" marR="9143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88</a:t>
                      </a:r>
                    </a:p>
                  </a:txBody>
                  <a:tcPr marL="91437" marR="91437" marT="34290" marB="34290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0375" y="3123010"/>
            <a:ext cx="8475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①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当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≤150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时，方式一计费少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(58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13332" name="文本框 1"/>
          <p:cNvSpPr txBox="1">
            <a:spLocks noChangeArrowheads="1"/>
          </p:cNvSpPr>
          <p:nvPr/>
        </p:nvSpPr>
        <p:spPr bwMode="auto">
          <a:xfrm>
            <a:off x="234951" y="838200"/>
            <a:ext cx="8475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比较下列</a:t>
            </a:r>
            <a:r>
              <a:rPr lang="zh-CN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表格的第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zh-CN" sz="20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行，你能得出什么结论？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38864" y="1825228"/>
            <a:ext cx="4539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03950" y="2302668"/>
            <a:ext cx="4539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2472</Words>
  <Application>Microsoft Office PowerPoint</Application>
  <PresentationFormat>全屏显示(16:9)</PresentationFormat>
  <Paragraphs>331</Paragraphs>
  <Slides>30</Slides>
  <Notes>4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方正姚体</vt:lpstr>
      <vt:lpstr>黑体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2023-01-16T18:13:34Z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60D1B6E18E634BED874D622DD33B52B1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