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300" r:id="rId4"/>
    <p:sldId id="296" r:id="rId5"/>
    <p:sldId id="292" r:id="rId6"/>
    <p:sldId id="301" r:id="rId7"/>
    <p:sldId id="291" r:id="rId8"/>
    <p:sldId id="297" r:id="rId9"/>
    <p:sldId id="302" r:id="rId10"/>
    <p:sldId id="298" r:id="rId11"/>
    <p:sldId id="303" r:id="rId12"/>
    <p:sldId id="304" r:id="rId13"/>
    <p:sldId id="29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i="1" kern="1200">
        <a:solidFill>
          <a:schemeClr val="bg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CC6600"/>
    <a:srgbClr val="0033CC"/>
    <a:srgbClr val="0000FF"/>
    <a:srgbClr val="FF00FF"/>
    <a:srgbClr val="FF00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1" autoAdjust="0"/>
    <p:restoredTop sz="94689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DD237A5-6A06-4D2C-9C14-3CA0B3E8AB4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237A5-6A06-4D2C-9C14-3CA0B3E8AB4C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  <a:ea typeface="华文新魏" panose="0201080004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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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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547664" y="1700808"/>
            <a:ext cx="6194425" cy="11950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 smtClean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用</a:t>
            </a:r>
            <a:r>
              <a:rPr lang="zh-CN" altLang="en-US" sz="4800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字母表示数</a:t>
            </a:r>
          </a:p>
        </p:txBody>
      </p:sp>
      <p:sp>
        <p:nvSpPr>
          <p:cNvPr id="5" name="矩形 4"/>
          <p:cNvSpPr/>
          <p:nvPr/>
        </p:nvSpPr>
        <p:spPr>
          <a:xfrm>
            <a:off x="2280587" y="515774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i="0" kern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5" name="Picture 11" descr="0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765175"/>
            <a:ext cx="8496300" cy="565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349" name="Group 5"/>
          <p:cNvGrpSpPr/>
          <p:nvPr/>
        </p:nvGrpSpPr>
        <p:grpSpPr bwMode="auto">
          <a:xfrm>
            <a:off x="2916238" y="1125538"/>
            <a:ext cx="3600450" cy="863600"/>
            <a:chOff x="930" y="709"/>
            <a:chExt cx="1460" cy="500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auto">
            <a:xfrm>
              <a:off x="971" y="776"/>
              <a:ext cx="1380" cy="36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320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rPr>
                <a:t>课堂小结</a:t>
              </a:r>
            </a:p>
          </p:txBody>
        </p:sp>
      </p:grp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311275" y="1974850"/>
            <a:ext cx="66071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i="0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讲一讲：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i="0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今天这节课，我们有哪些收获？</a:t>
            </a:r>
          </a:p>
          <a:p>
            <a:endParaRPr lang="en-US" altLang="zh-CN" sz="3600" i="0" dirty="0">
              <a:solidFill>
                <a:schemeClr val="tx1"/>
              </a:solidFill>
              <a:effectLst>
                <a:outerShdw blurRad="38100" dist="38100" dir="2700000" algn="tl">
                  <a:srgbClr val="004646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900113" y="3933825"/>
            <a:ext cx="75596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我们可以用字母表示数字</a:t>
            </a:r>
          </a:p>
          <a:p>
            <a:r>
              <a:rPr lang="en-US" altLang="zh-CN" sz="32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用字母表示数的优点是：简洁方便</a:t>
            </a:r>
          </a:p>
          <a:p>
            <a:r>
              <a:rPr lang="en-US" altLang="zh-CN" sz="32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i="0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用字母表示数的规则或应该注意的问题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908175" y="549275"/>
            <a:ext cx="5832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/>
              <a:t>书面作业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827088" y="1628775"/>
            <a:ext cx="6913562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/>
              <a:t>必做：课本</a:t>
            </a:r>
            <a:r>
              <a:rPr lang="en-US" altLang="zh-CN" sz="4800"/>
              <a:t>110</a:t>
            </a:r>
            <a:r>
              <a:rPr lang="zh-CN" altLang="en-US" sz="4800"/>
              <a:t>页习题</a:t>
            </a:r>
          </a:p>
          <a:p>
            <a:pPr>
              <a:spcBef>
                <a:spcPct val="50000"/>
              </a:spcBef>
            </a:pPr>
            <a:r>
              <a:rPr lang="en-US" altLang="zh-CN" sz="4800"/>
              <a:t>1,2,3,4</a:t>
            </a:r>
          </a:p>
          <a:p>
            <a:pPr>
              <a:spcBef>
                <a:spcPct val="50000"/>
              </a:spcBef>
            </a:pPr>
            <a:r>
              <a:rPr lang="zh-CN" altLang="en-US" sz="4800"/>
              <a:t>选作：课本</a:t>
            </a:r>
            <a:r>
              <a:rPr lang="en-US" altLang="zh-CN" sz="4800"/>
              <a:t>111</a:t>
            </a:r>
            <a:r>
              <a:rPr lang="zh-CN" altLang="en-US" sz="4800"/>
              <a:t>页第</a:t>
            </a:r>
            <a:r>
              <a:rPr lang="en-US" altLang="zh-CN" sz="4800"/>
              <a:t>7</a:t>
            </a:r>
            <a:r>
              <a:rPr lang="zh-CN" altLang="en-US" sz="4800"/>
              <a:t>题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907704" y="3376613"/>
            <a:ext cx="63373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/>
              <a:t>配套练习册</a:t>
            </a:r>
            <a:r>
              <a:rPr lang="en-US" altLang="zh-CN" sz="4800" dirty="0"/>
              <a:t>40</a:t>
            </a:r>
            <a:r>
              <a:rPr lang="zh-CN" altLang="en-US" sz="4800" dirty="0" smtClean="0"/>
              <a:t>页 </a:t>
            </a:r>
            <a:endParaRPr lang="zh-CN" altLang="en-US" sz="4800" dirty="0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700338" y="1341438"/>
            <a:ext cx="4010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000"/>
              <a:t>课后作业：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87" name="Picture 19" descr="ss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94" name="WordArt 26"/>
          <p:cNvSpPr>
            <a:spLocks noChangeArrowheads="1" noChangeShapeType="1" noTextEdit="1"/>
          </p:cNvSpPr>
          <p:nvPr/>
        </p:nvSpPr>
        <p:spPr bwMode="auto">
          <a:xfrm>
            <a:off x="1258888" y="1557338"/>
            <a:ext cx="5689600" cy="2592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6000" kern="10">
                <a:ln w="9525"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再见！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0" name="Picture 8" descr="d849952cdabfce17349bf7a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" y="4508500"/>
            <a:ext cx="1690688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74675" y="1628775"/>
            <a:ext cx="8569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扑克牌“黑桃</a:t>
            </a:r>
            <a:r>
              <a:rPr kumimoji="1" lang="en-US" altLang="zh-CN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J”</a:t>
            </a:r>
            <a:r>
              <a:rPr kumimoji="1" lang="zh-CN" altLang="en-US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、“红桃</a:t>
            </a:r>
            <a:r>
              <a:rPr kumimoji="1" lang="en-US" altLang="zh-CN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Q” </a:t>
            </a:r>
            <a:r>
              <a:rPr kumimoji="1" lang="zh-CN" altLang="en-US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、“梅花</a:t>
            </a:r>
            <a:r>
              <a:rPr kumimoji="1" lang="en-US" altLang="zh-CN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k”</a:t>
            </a:r>
            <a:r>
              <a:rPr kumimoji="1" lang="zh-CN" altLang="en-US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kumimoji="1" lang="en-US" altLang="zh-CN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J</a:t>
            </a:r>
            <a:r>
              <a:rPr kumimoji="1" lang="zh-CN" altLang="en-US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1" lang="en-US" altLang="zh-CN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Q </a:t>
            </a:r>
            <a:r>
              <a:rPr kumimoji="1" lang="zh-CN" altLang="en-US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1" lang="en-US" altLang="zh-CN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k</a:t>
            </a:r>
            <a:r>
              <a:rPr kumimoji="1" lang="zh-CN" altLang="en-US" sz="4000" i="0" dirty="0">
                <a:solidFill>
                  <a:srgbClr val="6600FF"/>
                </a:solidFill>
                <a:latin typeface="Times New Roman" panose="02020603050405020304" pitchFamily="18" charset="0"/>
                <a:ea typeface="楷体_GB2312" pitchFamily="49" charset="-122"/>
              </a:rPr>
              <a:t>各表示什么？</a:t>
            </a:r>
          </a:p>
        </p:txBody>
      </p:sp>
      <p:grpSp>
        <p:nvGrpSpPr>
          <p:cNvPr id="44041" name="Group 9"/>
          <p:cNvGrpSpPr/>
          <p:nvPr/>
        </p:nvGrpSpPr>
        <p:grpSpPr bwMode="auto">
          <a:xfrm>
            <a:off x="3492500" y="549275"/>
            <a:ext cx="1898650" cy="650875"/>
            <a:chOff x="930" y="709"/>
            <a:chExt cx="1460" cy="500"/>
          </a:xfrm>
        </p:grpSpPr>
        <p:sp>
          <p:nvSpPr>
            <p:cNvPr id="44042" name="AutoShape 10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4043" name="AutoShape 11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4044" name="AutoShape 12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i="0" dirty="0">
                  <a:solidFill>
                    <a:srgbClr val="FC2514"/>
                  </a:solidFill>
                  <a:latin typeface="Arial" panose="020B0604020202020204" pitchFamily="34" charset="0"/>
                </a:rPr>
                <a:t>生活实例</a:t>
              </a:r>
            </a:p>
          </p:txBody>
        </p:sp>
      </p:grp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997200"/>
            <a:ext cx="194468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7" name="AutoShape 15"/>
          <p:cNvSpPr>
            <a:spLocks noChangeArrowheads="1"/>
          </p:cNvSpPr>
          <p:nvPr/>
        </p:nvSpPr>
        <p:spPr bwMode="auto">
          <a:xfrm rot="10800000">
            <a:off x="2700338" y="3429000"/>
            <a:ext cx="3527425" cy="1800225"/>
          </a:xfrm>
          <a:prstGeom prst="cloudCallout">
            <a:avLst>
              <a:gd name="adj1" fmla="val -65125"/>
              <a:gd name="adj2" fmla="val 42324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zh-CN" altLang="en-US" sz="3200" i="0" dirty="0">
                <a:solidFill>
                  <a:srgbClr val="FF0000"/>
                </a:solidFill>
                <a:latin typeface="Arial" panose="020B0604020202020204" pitchFamily="34" charset="0"/>
              </a:rPr>
              <a:t>我们可以用字母来表示数字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440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331913" y="1700213"/>
            <a:ext cx="5616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i="0">
              <a:solidFill>
                <a:schemeClr val="tx1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476375" y="1773238"/>
            <a:ext cx="5256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i="0">
                <a:solidFill>
                  <a:schemeClr val="tx1"/>
                </a:solidFill>
              </a:rPr>
              <a:t>自主学习：阅读课本</a:t>
            </a:r>
            <a:r>
              <a:rPr lang="en-US" altLang="zh-CN" i="0">
                <a:solidFill>
                  <a:schemeClr val="tx1"/>
                </a:solidFill>
              </a:rPr>
              <a:t>108</a:t>
            </a:r>
            <a:r>
              <a:rPr lang="zh-CN" altLang="en-US" i="0">
                <a:solidFill>
                  <a:schemeClr val="tx1"/>
                </a:solidFill>
              </a:rPr>
              <a:t>页例</a:t>
            </a:r>
            <a:r>
              <a:rPr lang="en-US" altLang="zh-CN" i="0">
                <a:solidFill>
                  <a:schemeClr val="tx1"/>
                </a:solidFill>
              </a:rPr>
              <a:t>1</a:t>
            </a:r>
            <a:r>
              <a:rPr lang="zh-CN" altLang="en-US" i="0">
                <a:solidFill>
                  <a:schemeClr val="tx1"/>
                </a:solidFill>
              </a:rPr>
              <a:t>上方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258888" y="2852738"/>
            <a:ext cx="6624637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/>
              <a:t>阅读课本</a:t>
            </a:r>
            <a:r>
              <a:rPr lang="en-US" altLang="zh-CN" sz="4800" dirty="0"/>
              <a:t>108</a:t>
            </a:r>
            <a:r>
              <a:rPr lang="zh-CN" altLang="en-US" sz="4800" dirty="0"/>
              <a:t>页交流与发现至例</a:t>
            </a:r>
            <a:r>
              <a:rPr lang="en-US" altLang="zh-CN" sz="4800" dirty="0"/>
              <a:t>1</a:t>
            </a:r>
            <a:r>
              <a:rPr lang="zh-CN" altLang="en-US" sz="4800" dirty="0"/>
              <a:t>上方，回答课本中的</a:t>
            </a:r>
            <a:r>
              <a:rPr lang="en-US" altLang="zh-CN" sz="4800" dirty="0"/>
              <a:t>3</a:t>
            </a:r>
            <a:r>
              <a:rPr lang="zh-CN" altLang="en-US" sz="4800" dirty="0"/>
              <a:t>个问题。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339975" y="1052513"/>
            <a:ext cx="5256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/>
              <a:t>自主学习（一）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04813"/>
            <a:ext cx="6651625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2484438" y="2636838"/>
            <a:ext cx="3887787" cy="1655762"/>
          </a:xfrm>
          <a:prstGeom prst="cloudCallout">
            <a:avLst>
              <a:gd name="adj1" fmla="val -46282"/>
              <a:gd name="adj2" fmla="val 6303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800" i="0" dirty="0">
                <a:solidFill>
                  <a:srgbClr val="FF0000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i="0" dirty="0">
                <a:solidFill>
                  <a:srgbClr val="FF0000"/>
                </a:solidFill>
                <a:latin typeface="Arial" panose="020B0604020202020204" pitchFamily="34" charset="0"/>
              </a:rPr>
              <a:t>简洁方便</a:t>
            </a:r>
          </a:p>
          <a:p>
            <a:pPr algn="ctr"/>
            <a:endParaRPr lang="zh-CN" altLang="en-US" sz="2800" i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sz="2800" i="0" dirty="0">
                <a:solidFill>
                  <a:srgbClr val="FF0000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2800" i="0" dirty="0">
                <a:solidFill>
                  <a:srgbClr val="FF0000"/>
                </a:solidFill>
                <a:latin typeface="Arial" panose="020B0604020202020204" pitchFamily="34" charset="0"/>
              </a:rPr>
              <a:t>具有代表性</a:t>
            </a:r>
          </a:p>
        </p:txBody>
      </p:sp>
      <p:pic>
        <p:nvPicPr>
          <p:cNvPr id="5530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068638"/>
            <a:ext cx="150495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68313" y="1773238"/>
            <a:ext cx="8388350" cy="187325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</a:rPr>
              <a:t>只青蛙</a:t>
            </a:r>
            <a:r>
              <a:rPr lang="en-US" altLang="zh-CN" sz="2800" b="1" dirty="0">
                <a:solidFill>
                  <a:schemeClr val="bg1"/>
                </a:solidFill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</a:rPr>
              <a:t>张嘴，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只眼睛</a:t>
            </a:r>
            <a:r>
              <a:rPr lang="en-US" altLang="zh-CN" sz="2800" b="1" dirty="0">
                <a:solidFill>
                  <a:schemeClr val="bg1"/>
                </a:solidFill>
              </a:rPr>
              <a:t>4</a:t>
            </a:r>
            <a:r>
              <a:rPr lang="zh-CN" altLang="en-US" sz="2800" b="1" dirty="0">
                <a:solidFill>
                  <a:schemeClr val="bg1"/>
                </a:solidFill>
              </a:rPr>
              <a:t>条腿，扑通</a:t>
            </a:r>
            <a:r>
              <a:rPr lang="en-US" altLang="zh-CN" sz="2800" b="1" dirty="0">
                <a:solidFill>
                  <a:schemeClr val="bg1"/>
                </a:solidFill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</a:rPr>
              <a:t>声跳下水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CN" altLang="en-US" sz="2800" b="1" dirty="0">
                <a:solidFill>
                  <a:schemeClr val="bg1"/>
                </a:solidFill>
              </a:rPr>
              <a:t> 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只青蛙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张嘴，</a:t>
            </a:r>
            <a:r>
              <a:rPr lang="en-US" altLang="zh-CN" sz="2800" b="1" dirty="0">
                <a:solidFill>
                  <a:schemeClr val="bg1"/>
                </a:solidFill>
              </a:rPr>
              <a:t>4</a:t>
            </a:r>
            <a:r>
              <a:rPr lang="zh-CN" altLang="en-US" sz="2800" b="1" dirty="0">
                <a:solidFill>
                  <a:schemeClr val="bg1"/>
                </a:solidFill>
              </a:rPr>
              <a:t>只眼睛</a:t>
            </a:r>
            <a:r>
              <a:rPr lang="en-US" altLang="zh-CN" sz="2800" b="1" dirty="0">
                <a:solidFill>
                  <a:schemeClr val="bg1"/>
                </a:solidFill>
              </a:rPr>
              <a:t>8</a:t>
            </a:r>
            <a:r>
              <a:rPr lang="zh-CN" altLang="en-US" sz="2800" b="1" dirty="0">
                <a:solidFill>
                  <a:schemeClr val="bg1"/>
                </a:solidFill>
              </a:rPr>
              <a:t>条腿，扑通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声跳下水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CN" altLang="en-US" sz="2800" b="1" dirty="0">
                <a:solidFill>
                  <a:schemeClr val="bg1"/>
                </a:solidFill>
              </a:rPr>
              <a:t> 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3</a:t>
            </a:r>
            <a:r>
              <a:rPr lang="zh-CN" altLang="en-US" sz="2800" b="1" dirty="0">
                <a:solidFill>
                  <a:schemeClr val="bg1"/>
                </a:solidFill>
              </a:rPr>
              <a:t>只青蛙</a:t>
            </a:r>
            <a:r>
              <a:rPr lang="en-US" altLang="zh-CN" sz="2800" b="1" dirty="0">
                <a:solidFill>
                  <a:schemeClr val="bg1"/>
                </a:solidFill>
              </a:rPr>
              <a:t>3</a:t>
            </a:r>
            <a:r>
              <a:rPr lang="zh-CN" altLang="en-US" sz="2800" b="1" dirty="0">
                <a:solidFill>
                  <a:schemeClr val="bg1"/>
                </a:solidFill>
              </a:rPr>
              <a:t>张嘴，</a:t>
            </a:r>
            <a:r>
              <a:rPr lang="en-US" altLang="zh-CN" sz="2800" b="1" dirty="0">
                <a:solidFill>
                  <a:schemeClr val="bg1"/>
                </a:solidFill>
              </a:rPr>
              <a:t>6</a:t>
            </a:r>
            <a:r>
              <a:rPr lang="zh-CN" altLang="en-US" sz="2800" b="1" dirty="0">
                <a:solidFill>
                  <a:schemeClr val="bg1"/>
                </a:solidFill>
              </a:rPr>
              <a:t>只眼睛</a:t>
            </a:r>
            <a:r>
              <a:rPr lang="en-US" altLang="zh-CN" sz="2800" b="1" dirty="0">
                <a:solidFill>
                  <a:schemeClr val="bg1"/>
                </a:solidFill>
              </a:rPr>
              <a:t>12</a:t>
            </a:r>
            <a:r>
              <a:rPr lang="zh-CN" altLang="en-US" sz="2800" b="1" dirty="0">
                <a:solidFill>
                  <a:schemeClr val="bg1"/>
                </a:solidFill>
              </a:rPr>
              <a:t>条腿，扑通</a:t>
            </a:r>
            <a:r>
              <a:rPr lang="en-US" altLang="zh-CN" sz="2800" b="1" dirty="0">
                <a:solidFill>
                  <a:schemeClr val="bg1"/>
                </a:solidFill>
              </a:rPr>
              <a:t>3</a:t>
            </a:r>
            <a:r>
              <a:rPr lang="zh-CN" altLang="en-US" sz="2800" b="1" dirty="0">
                <a:solidFill>
                  <a:schemeClr val="bg1"/>
                </a:solidFill>
              </a:rPr>
              <a:t>声跳下水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CN" altLang="en-US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    </a:t>
            </a:r>
            <a:r>
              <a:rPr lang="en-US" altLang="zh-CN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………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CN" sz="2800" b="1" dirty="0">
              <a:solidFill>
                <a:schemeClr val="bg1"/>
              </a:solidFill>
            </a:endParaRPr>
          </a:p>
        </p:txBody>
      </p:sp>
      <p:pic>
        <p:nvPicPr>
          <p:cNvPr id="49156" name="Picture 4" descr="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8452" y="4461470"/>
            <a:ext cx="4895850" cy="222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7" name="Picture 5" descr="花草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948488" y="5373688"/>
            <a:ext cx="1657350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838200" y="39624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i="0" dirty="0">
                <a:solidFill>
                  <a:srgbClr val="FF0066"/>
                </a:solidFill>
                <a:latin typeface="Times New Roman" panose="02020603050405020304" pitchFamily="18" charset="0"/>
              </a:rPr>
              <a:t>这首儿歌唱得完吗？你能不能用简洁的语言表达儿歌的内容呢？</a:t>
            </a:r>
          </a:p>
        </p:txBody>
      </p:sp>
      <p:grpSp>
        <p:nvGrpSpPr>
          <p:cNvPr id="49159" name="Group 7"/>
          <p:cNvGrpSpPr/>
          <p:nvPr/>
        </p:nvGrpSpPr>
        <p:grpSpPr bwMode="auto">
          <a:xfrm>
            <a:off x="3348038" y="511175"/>
            <a:ext cx="2447925" cy="757238"/>
            <a:chOff x="748" y="2273"/>
            <a:chExt cx="1451" cy="317"/>
          </a:xfrm>
        </p:grpSpPr>
        <p:sp>
          <p:nvSpPr>
            <p:cNvPr id="49160" name="AutoShape 8"/>
            <p:cNvSpPr>
              <a:spLocks noChangeArrowheads="1"/>
            </p:cNvSpPr>
            <p:nvPr/>
          </p:nvSpPr>
          <p:spPr bwMode="auto">
            <a:xfrm>
              <a:off x="748" y="2273"/>
              <a:ext cx="1451" cy="31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/>
              <a:r>
                <a:rPr lang="zh-CN" altLang="en-US" sz="3200" i="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华文行楷" panose="02010800040101010101" pitchFamily="2" charset="-122"/>
                </a:rPr>
                <a:t>数学游戏</a:t>
              </a:r>
            </a:p>
          </p:txBody>
        </p:sp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830" y="2273"/>
              <a:ext cx="1270" cy="11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051050" y="1341438"/>
            <a:ext cx="5184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/>
              <a:t>自主学习（二）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403350" y="2997200"/>
            <a:ext cx="6481763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/>
              <a:t>阅读课本</a:t>
            </a:r>
            <a:r>
              <a:rPr lang="en-US" altLang="zh-CN" sz="4800" dirty="0"/>
              <a:t>108</a:t>
            </a:r>
            <a:r>
              <a:rPr lang="zh-CN" altLang="en-US" sz="4800" dirty="0"/>
              <a:t>页例</a:t>
            </a:r>
            <a:r>
              <a:rPr lang="en-US" altLang="zh-CN" sz="4800" dirty="0"/>
              <a:t>1</a:t>
            </a:r>
            <a:r>
              <a:rPr lang="zh-CN" altLang="en-US" sz="4800" dirty="0"/>
              <a:t>的问题，注意学生板演方式。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646113"/>
            <a:ext cx="20955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92138" y="2097088"/>
            <a:ext cx="8551862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i="0" dirty="0">
                <a:latin typeface="宋体" panose="02010600030101010101" pitchFamily="2" charset="-122"/>
              </a:rPr>
              <a:t>1.</a:t>
            </a:r>
            <a:r>
              <a:rPr lang="zh-CN" altLang="en-US" sz="2800" i="0" dirty="0">
                <a:latin typeface="宋体" panose="02010600030101010101" pitchFamily="2" charset="-122"/>
              </a:rPr>
              <a:t>数与字母相乘</a:t>
            </a:r>
            <a:r>
              <a:rPr lang="en-US" altLang="zh-CN" sz="2800" i="0" dirty="0">
                <a:latin typeface="宋体" panose="02010600030101010101" pitchFamily="2" charset="-122"/>
              </a:rPr>
              <a:t>,</a:t>
            </a:r>
            <a:r>
              <a:rPr lang="zh-CN" altLang="en-US" sz="2800" i="0" dirty="0">
                <a:latin typeface="宋体" panose="02010600030101010101" pitchFamily="2" charset="-122"/>
              </a:rPr>
              <a:t>可</a:t>
            </a:r>
            <a:r>
              <a:rPr lang="zh-CN" altLang="en-US" sz="2800" i="0" dirty="0">
                <a:solidFill>
                  <a:srgbClr val="FF0000"/>
                </a:solidFill>
                <a:latin typeface="宋体" panose="02010600030101010101" pitchFamily="2" charset="-122"/>
              </a:rPr>
              <a:t>省略</a:t>
            </a:r>
            <a:r>
              <a:rPr lang="zh-CN" altLang="en-US" sz="2800" i="0" dirty="0">
                <a:solidFill>
                  <a:srgbClr val="FF0000"/>
                </a:solidFill>
                <a:latin typeface="Arial" panose="020B0604020202020204"/>
              </a:rPr>
              <a:t>“</a:t>
            </a:r>
            <a:r>
              <a:rPr lang="zh-CN" altLang="zh-CN" sz="2800" i="0" dirty="0">
                <a:solidFill>
                  <a:srgbClr val="FF0000"/>
                </a:solidFill>
              </a:rPr>
              <a:t>×</a:t>
            </a:r>
            <a:r>
              <a:rPr lang="en-US" altLang="zh-CN" sz="2800" i="0" dirty="0">
                <a:solidFill>
                  <a:srgbClr val="FF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800" i="0" dirty="0"/>
              <a:t>或将</a:t>
            </a:r>
            <a:r>
              <a:rPr lang="zh-CN" altLang="en-US" sz="2800" i="0" dirty="0">
                <a:latin typeface="宋体" panose="02010600030101010101" pitchFamily="2" charset="-122"/>
              </a:rPr>
              <a:t>“</a:t>
            </a:r>
            <a:r>
              <a:rPr lang="zh-CN" altLang="zh-CN" sz="2800" i="0" dirty="0"/>
              <a:t>×</a:t>
            </a:r>
            <a:r>
              <a:rPr lang="en-US" altLang="zh-CN" sz="2800" i="0" dirty="0">
                <a:latin typeface="宋体" panose="02010600030101010101" pitchFamily="2" charset="-122"/>
              </a:rPr>
              <a:t>”</a:t>
            </a:r>
            <a:r>
              <a:rPr lang="zh-CN" altLang="en-US" sz="2800" i="0" dirty="0"/>
              <a:t>用</a:t>
            </a:r>
            <a:r>
              <a:rPr lang="zh-CN" altLang="en-US" sz="2800" i="0" dirty="0">
                <a:latin typeface="宋体" panose="02010600030101010101" pitchFamily="2" charset="-122"/>
              </a:rPr>
              <a:t>“</a:t>
            </a:r>
            <a:r>
              <a:rPr lang="zh-CN" altLang="en-US" sz="1400" i="0" dirty="0">
                <a:solidFill>
                  <a:srgbClr val="FF0000"/>
                </a:solidFill>
                <a:latin typeface="宋体" panose="02010600030101010101" pitchFamily="2" charset="-122"/>
              </a:rPr>
              <a:t>●</a:t>
            </a:r>
            <a:r>
              <a:rPr lang="zh-CN" altLang="en-US" sz="2800" i="0" dirty="0">
                <a:latin typeface="宋体" panose="02010600030101010101" pitchFamily="2" charset="-122"/>
              </a:rPr>
              <a:t>”表示</a:t>
            </a:r>
            <a:r>
              <a:rPr lang="en-US" altLang="zh-CN" sz="2800" i="0" dirty="0">
                <a:latin typeface="宋体" panose="02010600030101010101" pitchFamily="2" charset="-122"/>
              </a:rPr>
              <a:t>,</a:t>
            </a:r>
            <a:r>
              <a:rPr lang="zh-CN" altLang="en-US" sz="2800" i="0" dirty="0">
                <a:latin typeface="宋体" panose="02010600030101010101" pitchFamily="2" charset="-122"/>
              </a:rPr>
              <a:t>并将</a:t>
            </a:r>
            <a:r>
              <a:rPr lang="zh-CN" altLang="en-US" sz="2800" i="0" dirty="0">
                <a:solidFill>
                  <a:srgbClr val="FF0000"/>
                </a:solidFill>
                <a:latin typeface="宋体" panose="02010600030101010101" pitchFamily="2" charset="-122"/>
              </a:rPr>
              <a:t>数字因数写在字母前面</a:t>
            </a:r>
            <a:r>
              <a:rPr lang="en-US" altLang="zh-CN" sz="2800" i="0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2800" i="0" dirty="0">
                <a:latin typeface="宋体" panose="02010600030101010101" pitchFamily="2" charset="-122"/>
              </a:rPr>
              <a:t>2.</a:t>
            </a:r>
            <a:r>
              <a:rPr lang="zh-CN" altLang="en-US" sz="2800" i="0" dirty="0">
                <a:latin typeface="宋体" panose="02010600030101010101" pitchFamily="2" charset="-122"/>
              </a:rPr>
              <a:t>若数字是带分数，应写成</a:t>
            </a:r>
            <a:r>
              <a:rPr lang="zh-CN" altLang="en-US" sz="2800" i="0" dirty="0">
                <a:solidFill>
                  <a:srgbClr val="FF0000"/>
                </a:solidFill>
                <a:latin typeface="宋体" panose="02010600030101010101" pitchFamily="2" charset="-122"/>
              </a:rPr>
              <a:t>假分数</a:t>
            </a:r>
            <a:r>
              <a:rPr lang="en-US" altLang="zh-CN" sz="2800" i="0" dirty="0">
                <a:latin typeface="宋体" panose="02010600030101010101" pitchFamily="2" charset="-122"/>
              </a:rPr>
              <a:t>.</a:t>
            </a:r>
            <a:r>
              <a:rPr lang="zh-CN" altLang="en-US" sz="2800" i="0" dirty="0">
                <a:latin typeface="宋体" panose="02010600030101010101" pitchFamily="2" charset="-122"/>
              </a:rPr>
              <a:t>（补充内容）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08013" y="3917950"/>
            <a:ext cx="5722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0" dirty="0">
                <a:latin typeface="宋体" panose="02010600030101010101" pitchFamily="2" charset="-122"/>
              </a:rPr>
              <a:t>3.</a:t>
            </a:r>
            <a:r>
              <a:rPr lang="zh-CN" altLang="en-US" sz="2800" i="0" dirty="0">
                <a:latin typeface="宋体" panose="02010600030101010101" pitchFamily="2" charset="-122"/>
              </a:rPr>
              <a:t>含有字母的除法写成</a:t>
            </a:r>
            <a:r>
              <a:rPr lang="zh-CN" altLang="en-US" sz="2800" i="0" dirty="0">
                <a:solidFill>
                  <a:srgbClr val="FF0000"/>
                </a:solidFill>
                <a:latin typeface="宋体" panose="02010600030101010101" pitchFamily="2" charset="-122"/>
              </a:rPr>
              <a:t>分数</a:t>
            </a:r>
            <a:r>
              <a:rPr lang="zh-CN" altLang="en-US" sz="2800" i="0" dirty="0">
                <a:latin typeface="宋体" panose="02010600030101010101" pitchFamily="2" charset="-122"/>
              </a:rPr>
              <a:t>的形式</a:t>
            </a:r>
            <a:r>
              <a:rPr lang="en-US" altLang="zh-CN" sz="2800" i="0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11188" y="4365625"/>
            <a:ext cx="8137525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i="0" dirty="0">
                <a:latin typeface="宋体" panose="02010600030101010101" pitchFamily="2" charset="-122"/>
              </a:rPr>
              <a:t>4.</a:t>
            </a:r>
            <a:r>
              <a:rPr lang="zh-CN" altLang="en-US" sz="2800" i="0" dirty="0">
                <a:latin typeface="宋体" panose="02010600030101010101" pitchFamily="2" charset="-122"/>
              </a:rPr>
              <a:t>结果是和或差的形式时</a:t>
            </a:r>
            <a:r>
              <a:rPr lang="en-US" altLang="zh-CN" sz="2800" i="0" dirty="0">
                <a:latin typeface="宋体" panose="02010600030101010101" pitchFamily="2" charset="-122"/>
              </a:rPr>
              <a:t>,</a:t>
            </a:r>
            <a:r>
              <a:rPr lang="zh-CN" altLang="en-US" sz="2800" i="0" dirty="0">
                <a:latin typeface="宋体" panose="02010600030101010101" pitchFamily="2" charset="-122"/>
              </a:rPr>
              <a:t>应把式子用</a:t>
            </a:r>
            <a:r>
              <a:rPr lang="zh-CN" altLang="en-US" sz="2800" i="0" dirty="0">
                <a:solidFill>
                  <a:srgbClr val="FF0000"/>
                </a:solidFill>
                <a:latin typeface="宋体" panose="02010600030101010101" pitchFamily="2" charset="-122"/>
              </a:rPr>
              <a:t>括号</a:t>
            </a:r>
            <a:r>
              <a:rPr lang="zh-CN" altLang="en-US" sz="2800" i="0" dirty="0">
                <a:latin typeface="宋体" panose="02010600030101010101" pitchFamily="2" charset="-122"/>
              </a:rPr>
              <a:t>括起来</a:t>
            </a:r>
            <a:r>
              <a:rPr lang="en-US" altLang="zh-CN" sz="2800" i="0" dirty="0">
                <a:latin typeface="宋体" panose="02010600030101010101" pitchFamily="2" charset="-122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en-US" altLang="zh-CN" sz="2800" i="0" dirty="0">
                <a:latin typeface="宋体" panose="02010600030101010101" pitchFamily="2" charset="-122"/>
              </a:rPr>
              <a:t>  </a:t>
            </a:r>
            <a:r>
              <a:rPr lang="zh-CN" altLang="en-US" sz="2800" i="0" dirty="0">
                <a:latin typeface="宋体" panose="02010600030101010101" pitchFamily="2" charset="-122"/>
              </a:rPr>
              <a:t>再写上</a:t>
            </a:r>
            <a:r>
              <a:rPr lang="zh-CN" altLang="en-US" sz="2800" i="0" dirty="0">
                <a:solidFill>
                  <a:srgbClr val="FF0000"/>
                </a:solidFill>
                <a:latin typeface="宋体" panose="02010600030101010101" pitchFamily="2" charset="-122"/>
              </a:rPr>
              <a:t>单位名称</a:t>
            </a:r>
            <a:r>
              <a:rPr lang="en-US" altLang="zh-CN" sz="2800" i="0" dirty="0">
                <a:latin typeface="宋体" panose="02010600030101010101" pitchFamily="2" charset="-122"/>
              </a:rPr>
              <a:t>.</a:t>
            </a:r>
            <a:r>
              <a:rPr lang="zh-CN" altLang="en-US" sz="2800" i="0" dirty="0">
                <a:latin typeface="宋体" panose="02010600030101010101" pitchFamily="2" charset="-122"/>
              </a:rPr>
              <a:t>（补充内容）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627313" y="908050"/>
            <a:ext cx="3960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i="0" dirty="0">
                <a:solidFill>
                  <a:srgbClr val="FC2514"/>
                </a:solidFill>
              </a:rPr>
              <a:t>书写规范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8388350" y="908050"/>
            <a:ext cx="458788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朗读</a:t>
            </a:r>
            <a:r>
              <a:rPr lang="en-US" altLang="zh-CN"/>
              <a:t>2</a:t>
            </a:r>
            <a:r>
              <a:rPr lang="zh-CN" altLang="en-US"/>
              <a:t>分钟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0" y="5876925"/>
            <a:ext cx="88931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/>
              <a:t>注意</a:t>
            </a:r>
            <a:r>
              <a:rPr lang="zh-CN" altLang="en-US" sz="3200" dirty="0"/>
              <a:t>：数字与数字相乘时，一般仍用“</a:t>
            </a:r>
            <a:r>
              <a:rPr lang="en-US" altLang="zh-CN" sz="3200" dirty="0"/>
              <a:t>×”</a:t>
            </a:r>
            <a:r>
              <a:rPr lang="zh-CN" altLang="en-US" sz="3200" dirty="0"/>
              <a:t>号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36" name="Picture 16" descr="3283700fbe1a7f096159f3b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333375"/>
            <a:ext cx="3851275" cy="324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640762" cy="211613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用蓝、白两种颜色的六边形地砖铺成下图的图案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第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个图中有白色砖</a:t>
            </a:r>
            <a:r>
              <a:rPr lang="zh-CN" alt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块；第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个图有白色砖</a:t>
            </a:r>
            <a:r>
              <a:rPr lang="zh-CN" alt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块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第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个图中有白色地砖多少块？第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个图中有白色地砖多少块？</a:t>
            </a:r>
          </a:p>
        </p:txBody>
      </p:sp>
      <p:grpSp>
        <p:nvGrpSpPr>
          <p:cNvPr id="56331" name="Group 11"/>
          <p:cNvGrpSpPr/>
          <p:nvPr/>
        </p:nvGrpSpPr>
        <p:grpSpPr bwMode="auto">
          <a:xfrm>
            <a:off x="611188" y="3644900"/>
            <a:ext cx="7961312" cy="2001838"/>
            <a:chOff x="476" y="2614"/>
            <a:chExt cx="5015" cy="1261"/>
          </a:xfrm>
        </p:grpSpPr>
        <p:pic>
          <p:nvPicPr>
            <p:cNvPr id="56329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6" y="2659"/>
              <a:ext cx="2387" cy="1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330" name="Picture 10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061" y="2614"/>
              <a:ext cx="2430" cy="1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332" name="Group 12"/>
          <p:cNvGrpSpPr/>
          <p:nvPr/>
        </p:nvGrpSpPr>
        <p:grpSpPr bwMode="auto">
          <a:xfrm>
            <a:off x="3708400" y="549275"/>
            <a:ext cx="1898650" cy="650875"/>
            <a:chOff x="930" y="709"/>
            <a:chExt cx="1460" cy="500"/>
          </a:xfrm>
        </p:grpSpPr>
        <p:sp>
          <p:nvSpPr>
            <p:cNvPr id="56333" name="AutoShape 1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6334" name="AutoShape 1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6335" name="AutoShape 1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i="0" dirty="0">
                  <a:solidFill>
                    <a:srgbClr val="FC251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楷体_GB2312" pitchFamily="49" charset="-122"/>
                </a:rPr>
                <a:t>挑战自我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24163" y="769938"/>
            <a:ext cx="290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484438" y="1125538"/>
            <a:ext cx="3959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/>
              <a:t>课堂练习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268538" y="2636838"/>
            <a:ext cx="42481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/>
              <a:t>课本</a:t>
            </a:r>
            <a:r>
              <a:rPr lang="en-US" altLang="zh-CN" sz="4800"/>
              <a:t>110</a:t>
            </a:r>
            <a:r>
              <a:rPr lang="zh-CN" altLang="en-US" sz="4800"/>
              <a:t>页，练习</a:t>
            </a:r>
            <a:r>
              <a:rPr lang="en-US" altLang="zh-CN" sz="4800"/>
              <a:t>1,2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凤舞九天 1">
      <a:dk1>
        <a:srgbClr val="004646"/>
      </a:dk1>
      <a:lt1>
        <a:srgbClr val="FFFFFF"/>
      </a:lt1>
      <a:dk2>
        <a:srgbClr val="000000"/>
      </a:dk2>
      <a:lt2>
        <a:srgbClr val="E1F0FF"/>
      </a:lt2>
      <a:accent1>
        <a:srgbClr val="50742F"/>
      </a:accent1>
      <a:accent2>
        <a:srgbClr val="268868"/>
      </a:accent2>
      <a:accent3>
        <a:srgbClr val="AAAAAA"/>
      </a:accent3>
      <a:accent4>
        <a:srgbClr val="DADADA"/>
      </a:accent4>
      <a:accent5>
        <a:srgbClr val="B3BCAD"/>
      </a:accent5>
      <a:accent6>
        <a:srgbClr val="217B5E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华文新魏"/>
        <a:cs typeface=""/>
      </a:majorFont>
      <a:minorFont>
        <a:latin typeface="Goudy Old Style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凤舞九天 1">
        <a:dk1>
          <a:srgbClr val="004646"/>
        </a:dk1>
        <a:lt1>
          <a:srgbClr val="FFFFFF"/>
        </a:lt1>
        <a:dk2>
          <a:srgbClr val="000000"/>
        </a:dk2>
        <a:lt2>
          <a:srgbClr val="E1F0FF"/>
        </a:lt2>
        <a:accent1>
          <a:srgbClr val="50742F"/>
        </a:accent1>
        <a:accent2>
          <a:srgbClr val="268868"/>
        </a:accent2>
        <a:accent3>
          <a:srgbClr val="AAAAAA"/>
        </a:accent3>
        <a:accent4>
          <a:srgbClr val="DADADA"/>
        </a:accent4>
        <a:accent5>
          <a:srgbClr val="B3BCAD"/>
        </a:accent5>
        <a:accent6>
          <a:srgbClr val="217B5E"/>
        </a:accent6>
        <a:hlink>
          <a:srgbClr val="D9BE02"/>
        </a:hlink>
        <a:folHlink>
          <a:srgbClr val="F900F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九年级政治 第五课《树立科学发展观-正视现实的压力》课件 北师大版</Template>
  <TotalTime>0</TotalTime>
  <Words>416</Words>
  <Application>Microsoft Office PowerPoint</Application>
  <PresentationFormat>全屏显示(4:3)</PresentationFormat>
  <Paragraphs>45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华文行楷</vt:lpstr>
      <vt:lpstr>华文新魏</vt:lpstr>
      <vt:lpstr>楷体_GB2312</vt:lpstr>
      <vt:lpstr>宋体</vt:lpstr>
      <vt:lpstr>微软雅黑</vt:lpstr>
      <vt:lpstr>Arial</vt:lpstr>
      <vt:lpstr>Footlight MT Light</vt:lpstr>
      <vt:lpstr>Goudy Old Style</vt:lpstr>
      <vt:lpstr>Times New Roman</vt:lpstr>
      <vt:lpstr>Verdana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2021-12-31T06:15:41Z</dcterms:created>
  <dcterms:modified xsi:type="dcterms:W3CDTF">2023-01-16T18:13:47Z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541A5A86F5FF41AFB3CA3D66D0825A30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