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2" r:id="rId2"/>
    <p:sldId id="371" r:id="rId3"/>
    <p:sldId id="372" r:id="rId4"/>
    <p:sldId id="373" r:id="rId5"/>
    <p:sldId id="362" r:id="rId6"/>
    <p:sldId id="363" r:id="rId7"/>
    <p:sldId id="368" r:id="rId8"/>
    <p:sldId id="369" r:id="rId9"/>
    <p:sldId id="370" r:id="rId10"/>
    <p:sldId id="366" r:id="rId11"/>
    <p:sldId id="364" r:id="rId12"/>
    <p:sldId id="367" r:id="rId13"/>
    <p:sldId id="365" r:id="rId14"/>
    <p:sldId id="264" r:id="rId15"/>
    <p:sldId id="265" r:id="rId16"/>
    <p:sldId id="266" r:id="rId17"/>
    <p:sldId id="359" r:id="rId18"/>
    <p:sldId id="267" r:id="rId19"/>
    <p:sldId id="316" r:id="rId20"/>
    <p:sldId id="327" r:id="rId21"/>
    <p:sldId id="328" r:id="rId22"/>
    <p:sldId id="329" r:id="rId23"/>
    <p:sldId id="340" r:id="rId24"/>
    <p:sldId id="272" r:id="rId25"/>
    <p:sldId id="273" r:id="rId26"/>
    <p:sldId id="305" r:id="rId27"/>
    <p:sldId id="268" r:id="rId28"/>
    <p:sldId id="338" r:id="rId29"/>
    <p:sldId id="339" r:id="rId30"/>
    <p:sldId id="278" r:id="rId31"/>
    <p:sldId id="279" r:id="rId32"/>
    <p:sldId id="280" r:id="rId33"/>
    <p:sldId id="356" r:id="rId34"/>
    <p:sldId id="336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3333FF"/>
    <a:srgbClr val="FF3300"/>
    <a:srgbClr val="33CC33"/>
    <a:srgbClr val="FFCC00"/>
    <a:srgbClr val="00FF00"/>
    <a:srgbClr val="66FF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0" autoAdjust="0"/>
    <p:restoredTop sz="92707" autoAdjust="0"/>
  </p:normalViewPr>
  <p:slideViewPr>
    <p:cSldViewPr>
      <p:cViewPr varScale="1">
        <p:scale>
          <a:sx n="108" d="100"/>
          <a:sy n="108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 dirty="0"/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D69740B-A98A-4DF6-A609-659547A48987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9740B-A98A-4DF6-A609-659547A48987}" type="slidenum">
              <a:rPr lang="en-US" altLang="zh-CN" smtClean="0"/>
              <a:t>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828675" y="0"/>
            <a:ext cx="1733550" cy="1301750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1315" name="备注占位符 2"/>
          <p:cNvSpPr>
            <a:spLocks noGrp="1" noRot="1" noChangeAspect="1" noChangeArrowheads="1"/>
          </p:cNvSpPr>
          <p:nvPr>
            <p:ph type="body" idx="1"/>
          </p:nvPr>
        </p:nvSpPr>
        <p:spPr>
          <a:xfrm>
            <a:off x="457200" y="836613"/>
            <a:ext cx="8289925" cy="5832475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9740B-A98A-4DF6-A609-659547A48987}" type="slidenum">
              <a:rPr lang="en-US" altLang="zh-CN" smtClean="0"/>
              <a:t>7</a:t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899A-F494-4817-AE3C-3B2D020E9807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3D915-DAD4-4544-BB01-D3EC2C832EED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84A6B-2EE7-4B75-B452-4950BC56D681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656DE-F932-43FB-A8BF-203F63A2AB8C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CF0D-4F53-4755-BBE9-57F0307345C8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2DFBE-8E4A-451B-9828-CFB139058E6A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ACFDE-E77E-4A68-B0E6-E3B46B11C84F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F8A61-3D56-42F3-8C93-764749495868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8A783-AD4A-4068-B412-73B808EEBAF2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EC962-A24D-404D-9044-6D2C2F82DE8C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 dirty="0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CF002D8-70BF-45E8-B831-69CEE46693CD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&#21548;&#21147;&#21644;&#27979;&#35797;/&#21548;&#21147;/M12-U2-2.mp3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upian.hudong.com/s/%E5%86%BC%E6%98%9F%E6%B5%B7/xgtupian/1/8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hyperlink" Target="http://www.chinahexie.org.cn/uploads/userup/68/130Q91925-3W1.gif" TargetMode="Externa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fs.fed.us/newcentury/images/Individual%2520with%2520trophy.gif&amp;imgrefurl=http://www.fs.fed.us/newcentury/individual_winner_highlight.htm&amp;h=349&amp;w=216&amp;prev=/images%3Fq%3Dindividual%26start%3D60%26svnum%3D10%26hl%3Dzh-CN%26lr%3D%26ie%3DUTF-8%26oe%3DUTF-8%26sa%3DN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83972"/>
            <a:ext cx="4213277" cy="2808312"/>
          </a:xfrm>
          <a:prstGeom prst="rect">
            <a:avLst/>
          </a:prstGeom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29816" y="1329108"/>
            <a:ext cx="864096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Unit 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  Vienna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the centre of 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European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classical music.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1702" y="404664"/>
            <a:ext cx="7993062" cy="87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</a:rPr>
              <a:t>Module 12  Western music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78355" y="5949280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84213" y="476250"/>
            <a:ext cx="7920037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000" b="1" dirty="0">
                <a:solidFill>
                  <a:srgbClr val="FF6600"/>
                </a:solidFill>
                <a:latin typeface="Arial Black" panose="020B0A04020102020204" pitchFamily="34" charset="0"/>
              </a:rPr>
              <a:t>Read carefully</a:t>
            </a:r>
            <a:endParaRPr lang="en-US" altLang="zh-CN" sz="400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684213" y="1930400"/>
            <a:ext cx="79835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★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阅读技巧：</a:t>
            </a:r>
          </a:p>
          <a:p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抓关键词，首先确定任务所在的段落。</a:t>
            </a: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611188" y="692150"/>
            <a:ext cx="7920037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3200" b="1" dirty="0">
                <a:solidFill>
                  <a:srgbClr val="FF6600"/>
                </a:solidFill>
                <a:latin typeface="Arial Black" panose="020B0A04020102020204" pitchFamily="34" charset="0"/>
              </a:rPr>
              <a:t>Read Para.1</a:t>
            </a:r>
            <a:endParaRPr lang="en-US" altLang="zh-CN" sz="320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0054" name="Group 6"/>
          <p:cNvGrpSpPr/>
          <p:nvPr/>
        </p:nvGrpSpPr>
        <p:grpSpPr bwMode="auto">
          <a:xfrm>
            <a:off x="34925" y="2205038"/>
            <a:ext cx="9109075" cy="3384550"/>
            <a:chOff x="1628" y="1359"/>
            <a:chExt cx="6319" cy="1902"/>
          </a:xfrm>
        </p:grpSpPr>
        <p:sp>
          <p:nvSpPr>
            <p:cNvPr id="130055" name="Rectangle 7"/>
            <p:cNvSpPr>
              <a:spLocks noChangeArrowheads="1"/>
            </p:cNvSpPr>
            <p:nvPr/>
          </p:nvSpPr>
          <p:spPr bwMode="auto">
            <a:xfrm>
              <a:off x="1628" y="2160"/>
              <a:ext cx="900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800" b="1" dirty="0">
                  <a:latin typeface="Times New Roman" panose="02020603050405020304" pitchFamily="18" charset="0"/>
                </a:rPr>
                <a:t>Vienna</a:t>
              </a:r>
            </a:p>
          </p:txBody>
        </p:sp>
        <p:sp>
          <p:nvSpPr>
            <p:cNvPr id="130056" name="Rectangle 8"/>
            <p:cNvSpPr>
              <a:spLocks noChangeArrowheads="1"/>
            </p:cNvSpPr>
            <p:nvPr/>
          </p:nvSpPr>
          <p:spPr bwMode="auto">
            <a:xfrm>
              <a:off x="3204" y="1359"/>
              <a:ext cx="4729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800" b="1" dirty="0">
                  <a:latin typeface="Times New Roman" panose="02020603050405020304" pitchFamily="18" charset="0"/>
                </a:rPr>
                <a:t>It’s a ____________ old city on the river Danube.</a:t>
              </a:r>
            </a:p>
            <a:p>
              <a:endParaRPr lang="en-US" altLang="zh-CN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30057" name="Rectangle 9"/>
            <p:cNvSpPr>
              <a:spLocks noChangeArrowheads="1"/>
            </p:cNvSpPr>
            <p:nvPr/>
          </p:nvSpPr>
          <p:spPr bwMode="auto">
            <a:xfrm>
              <a:off x="3234" y="2091"/>
              <a:ext cx="4699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800" b="1" dirty="0">
                  <a:latin typeface="Times New Roman" panose="02020603050405020304" pitchFamily="18" charset="0"/>
                </a:rPr>
                <a:t>It’s the__________ city of Austria.</a:t>
              </a:r>
            </a:p>
            <a:p>
              <a:pPr algn="just"/>
              <a:endParaRPr lang="en-US" altLang="zh-CN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30058" name="Rectangle 10"/>
            <p:cNvSpPr>
              <a:spLocks noChangeArrowheads="1"/>
            </p:cNvSpPr>
            <p:nvPr/>
          </p:nvSpPr>
          <p:spPr bwMode="auto">
            <a:xfrm>
              <a:off x="3263" y="2793"/>
              <a:ext cx="4684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800" b="1" dirty="0">
                  <a:latin typeface="Times New Roman" panose="02020603050405020304" pitchFamily="18" charset="0"/>
                </a:rPr>
                <a:t>In the 18th a lot of ___________ came here.</a:t>
              </a:r>
            </a:p>
            <a:p>
              <a:endParaRPr lang="en-US" altLang="zh-CN" sz="36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30059" name="Group 11"/>
            <p:cNvGrpSpPr/>
            <p:nvPr/>
          </p:nvGrpSpPr>
          <p:grpSpPr bwMode="auto">
            <a:xfrm>
              <a:off x="2540" y="1630"/>
              <a:ext cx="697" cy="1446"/>
              <a:chOff x="0" y="0"/>
              <a:chExt cx="697" cy="1446"/>
            </a:xfrm>
          </p:grpSpPr>
          <p:sp>
            <p:nvSpPr>
              <p:cNvPr id="130060" name="Line 12"/>
              <p:cNvSpPr>
                <a:spLocks noChangeShapeType="1"/>
              </p:cNvSpPr>
              <p:nvPr/>
            </p:nvSpPr>
            <p:spPr bwMode="auto">
              <a:xfrm>
                <a:off x="297" y="0"/>
                <a:ext cx="1" cy="14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061" name="Line 13"/>
              <p:cNvSpPr>
                <a:spLocks noChangeShapeType="1"/>
              </p:cNvSpPr>
              <p:nvPr/>
            </p:nvSpPr>
            <p:spPr bwMode="auto">
              <a:xfrm>
                <a:off x="297" y="14"/>
                <a:ext cx="40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062" name="Line 14"/>
              <p:cNvSpPr>
                <a:spLocks noChangeShapeType="1"/>
              </p:cNvSpPr>
              <p:nvPr/>
            </p:nvSpPr>
            <p:spPr bwMode="auto">
              <a:xfrm>
                <a:off x="0" y="755"/>
                <a:ext cx="292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063" name="Line 15"/>
              <p:cNvSpPr>
                <a:spLocks noChangeShapeType="1"/>
              </p:cNvSpPr>
              <p:nvPr/>
            </p:nvSpPr>
            <p:spPr bwMode="auto">
              <a:xfrm>
                <a:off x="297" y="1446"/>
                <a:ext cx="40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064" name="Line 16"/>
              <p:cNvSpPr>
                <a:spLocks noChangeShapeType="1"/>
              </p:cNvSpPr>
              <p:nvPr/>
            </p:nvSpPr>
            <p:spPr bwMode="auto">
              <a:xfrm flipV="1">
                <a:off x="262" y="755"/>
                <a:ext cx="39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3348038" y="2133600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beautiful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3492500" y="3357563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capital</a:t>
            </a:r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5364163" y="4581525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musicians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5" grpId="0"/>
      <p:bldP spid="130066" grpId="0"/>
      <p:bldP spid="1300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527050" y="1558925"/>
            <a:ext cx="86169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What made Johann Strauss 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the elder</a:t>
            </a:r>
            <a:r>
              <a:rPr lang="en-US" altLang="zh-CN" sz="3200" b="1" dirty="0">
                <a:latin typeface="Times New Roman" panose="02020603050405020304" pitchFamily="18" charset="0"/>
              </a:rPr>
              <a:t> famous </a:t>
            </a:r>
          </a:p>
          <a:p>
            <a:pPr marL="342900" indent="-342900"/>
            <a:r>
              <a:rPr lang="en-US" altLang="zh-CN" sz="3200" b="1" dirty="0">
                <a:latin typeface="Times New Roman" panose="02020603050405020304" pitchFamily="18" charset="0"/>
              </a:rPr>
              <a:t>    all over Europe? </a:t>
            </a:r>
          </a:p>
          <a:p>
            <a:pPr marL="342900" indent="-342900"/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3200" b="1" dirty="0">
                <a:latin typeface="Times New Roman" panose="02020603050405020304" pitchFamily="18" charset="0"/>
              </a:rPr>
              <a:t>2. Johann Strauss t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he younger</a:t>
            </a:r>
            <a:r>
              <a:rPr lang="en-US" altLang="zh-CN" sz="3200" b="1" dirty="0">
                <a:latin typeface="Times New Roman" panose="02020603050405020304" pitchFamily="18" charset="0"/>
              </a:rPr>
              <a:t> was also  successful, wasn’t he? </a:t>
            </a:r>
          </a:p>
          <a:p>
            <a:pPr marL="342900" indent="-342900"/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3200" b="1" dirty="0">
                <a:latin typeface="Times New Roman" panose="02020603050405020304" pitchFamily="18" charset="0"/>
              </a:rPr>
              <a:t>3.How many waltzes did he write?</a:t>
            </a:r>
          </a:p>
          <a:p>
            <a:pPr marL="342900" indent="-342900"/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684212" y="800100"/>
            <a:ext cx="7920037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3200" b="1" dirty="0">
                <a:solidFill>
                  <a:srgbClr val="FF6600"/>
                </a:solidFill>
                <a:latin typeface="Arial Black" panose="020B0A04020102020204" pitchFamily="34" charset="0"/>
              </a:rPr>
              <a:t>Read Para2</a:t>
            </a:r>
            <a:endParaRPr lang="en-US" altLang="zh-CN" sz="320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900113" y="2424112"/>
            <a:ext cx="676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His dance music did.</a:t>
            </a:r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827088" y="4008437"/>
            <a:ext cx="7056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Yes, he was.</a:t>
            </a:r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684213" y="4872037"/>
            <a:ext cx="7056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He wrote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over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150 waltzes.</a:t>
            </a: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2484438" y="5376862"/>
            <a:ext cx="266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more than</a:t>
            </a:r>
            <a:endParaRPr lang="en-US" altLang="zh-CN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5" grpId="0"/>
      <p:bldP spid="133139" grpId="0"/>
      <p:bldP spid="133140" grpId="0"/>
      <p:bldP spid="1331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684213" y="476250"/>
            <a:ext cx="7920037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000" b="1" dirty="0">
                <a:solidFill>
                  <a:srgbClr val="FF6600"/>
                </a:solidFill>
                <a:latin typeface="Arial Black" panose="020B0A04020102020204" pitchFamily="34" charset="0"/>
              </a:rPr>
              <a:t>Read Para.3</a:t>
            </a:r>
            <a:endParaRPr lang="en-US" altLang="zh-CN" sz="400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1146" name="Group 74"/>
          <p:cNvGraphicFramePr>
            <a:graphicFrameLocks noGrp="1"/>
          </p:cNvGraphicFramePr>
          <p:nvPr/>
        </p:nvGraphicFramePr>
        <p:xfrm>
          <a:off x="395288" y="1844675"/>
          <a:ext cx="8208962" cy="4130675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Time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happened to 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Mozart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In1756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 was_________.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Before he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was six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 played the _______and 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violin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 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died.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1137" name="Text Box 65"/>
          <p:cNvSpPr txBox="1">
            <a:spLocks noChangeArrowheads="1"/>
          </p:cNvSpPr>
          <p:nvPr/>
        </p:nvSpPr>
        <p:spPr bwMode="auto">
          <a:xfrm>
            <a:off x="4284663" y="2565400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born</a:t>
            </a:r>
          </a:p>
        </p:txBody>
      </p:sp>
      <p:sp>
        <p:nvSpPr>
          <p:cNvPr id="131138" name="Text Box 66"/>
          <p:cNvSpPr txBox="1">
            <a:spLocks noChangeArrowheads="1"/>
          </p:cNvSpPr>
          <p:nvPr/>
        </p:nvSpPr>
        <p:spPr bwMode="auto">
          <a:xfrm>
            <a:off x="5076825" y="3644900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piano</a:t>
            </a:r>
          </a:p>
        </p:txBody>
      </p:sp>
      <p:sp>
        <p:nvSpPr>
          <p:cNvPr id="131139" name="Text Box 67"/>
          <p:cNvSpPr txBox="1">
            <a:spLocks noChangeArrowheads="1"/>
          </p:cNvSpPr>
          <p:nvPr/>
        </p:nvSpPr>
        <p:spPr bwMode="auto">
          <a:xfrm>
            <a:off x="1116013" y="4803775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1791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37" grpId="0"/>
      <p:bldP spid="131138" grpId="0"/>
      <p:bldP spid="131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12875"/>
            <a:ext cx="6626225" cy="1439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algn="l">
              <a:spcBef>
                <a:spcPct val="20000"/>
              </a:spcBef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Listen to the passage and fill in the blank.</a:t>
            </a:r>
          </a:p>
        </p:txBody>
      </p:sp>
      <p:pic>
        <p:nvPicPr>
          <p:cNvPr id="12294" name="Picture 6" descr="2006426194925521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73463"/>
            <a:ext cx="2952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5a6ac630c536d7e3d61ac8727c1740b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8" b="-629"/>
          <a:stretch>
            <a:fillRect/>
          </a:stretch>
        </p:blipFill>
        <p:spPr bwMode="auto">
          <a:xfrm>
            <a:off x="7235825" y="1773238"/>
            <a:ext cx="1189038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Nona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63575" y="3057525"/>
            <a:ext cx="50609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Vienna is the centre of ________ ________ _____.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84213" y="3606800"/>
            <a:ext cx="4772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European classical</a:t>
            </a:r>
          </a:p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music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359" y="523875"/>
            <a:ext cx="8353425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algn="l">
              <a:lnSpc>
                <a:spcPct val="75000"/>
              </a:lnSpc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Read and check (    ) the true sentences.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74198"/>
            <a:ext cx="8785225" cy="545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33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 Many musicians came to study and 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work in Vienna.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Strauss the younger played the piano, 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the violin and thedrums at the age of 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six. 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Mozart’s family took him around Europe.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4. The father, Johann Strauss, died in 1791.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altLang="zh-CN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5. Mozart wrote </a:t>
            </a:r>
            <a:r>
              <a:rPr lang="en-US" altLang="zh-CN" sz="36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The Blue Danube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491880" y="260648"/>
            <a:ext cx="873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732588" y="1268413"/>
            <a:ext cx="827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FF3300"/>
                </a:solidFill>
              </a:rPr>
              <a:t>√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474788" y="3068638"/>
            <a:ext cx="873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3300"/>
                </a:solidFill>
              </a:rPr>
              <a:t>×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7740650" y="3141663"/>
            <a:ext cx="8270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FF3300"/>
                </a:solidFill>
              </a:rPr>
              <a:t>√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596188" y="4724400"/>
            <a:ext cx="873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3300"/>
                </a:solidFill>
              </a:rPr>
              <a:t>×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6516688" y="5734050"/>
            <a:ext cx="873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3300"/>
                </a:solidFill>
              </a:rPr>
              <a:t>×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79388" y="476250"/>
            <a:ext cx="4752975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Answer the questions.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31775" y="1327150"/>
            <a:ext cx="866140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 Where is Vienna?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Vienna is on the River Danube in the 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centre of Europe.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What music did Johann Strauss the 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elder write?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Johanna Strauss the elder wrote and 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played music for traditional dances, 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called the waltz.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31775" y="812800"/>
            <a:ext cx="86614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How many waltzes did Johann Strauss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the younger write?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He wrote over 150 waltzes.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4. When was Mozart born?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He was born in Austria.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5. How old was Mozart when he died?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He died in 1791 when he was only 35.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1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22263" y="188913"/>
            <a:ext cx="7921625" cy="11906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Complete the passage with the correct form of the words from the box.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671638" y="1628775"/>
            <a:ext cx="5780087" cy="121920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another,   elder,   European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perfect,    poor,    popular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31775" y="3198813"/>
            <a:ext cx="86614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Both Strauss the _______ and Strauss the younger wrote some very ________ music. _________ successful composer from Vienna was Mozart, but he became very 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779838" y="3284538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elder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430838" y="3860800"/>
            <a:ext cx="173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popular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68313" y="4508500"/>
            <a:ext cx="192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Another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663575" y="1341438"/>
            <a:ext cx="77247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 and died at the age of 35. many people think Mozart’s music is _________. All three were great __________ musicians.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900113" y="1412875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poor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900113" y="2852738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perfect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827088" y="3573463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European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575" y="1484313"/>
            <a:ext cx="6835775" cy="4786312"/>
          </a:xfr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23950"/>
            <a:ext cx="791845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3950"/>
            <a:ext cx="7777162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777162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3950"/>
            <a:ext cx="7847012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816451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4" name="Text Box 9"/>
          <p:cNvSpPr txBox="1">
            <a:spLocks noChangeArrowheads="1"/>
          </p:cNvSpPr>
          <p:nvPr/>
        </p:nvSpPr>
        <p:spPr bwMode="auto">
          <a:xfrm>
            <a:off x="1044575" y="3860800"/>
            <a:ext cx="741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3600">
              <a:latin typeface="Comic Sans MS" panose="030F0702030302020204" pitchFamily="66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044575" y="3644900"/>
            <a:ext cx="60240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u="sng" dirty="0">
                <a:solidFill>
                  <a:srgbClr val="FF0066"/>
                </a:solidFill>
              </a:rPr>
              <a:t>Vienna</a:t>
            </a:r>
            <a:r>
              <a:rPr lang="en-US" altLang="zh-CN" sz="3600" dirty="0">
                <a:solidFill>
                  <a:srgbClr val="FF0066"/>
                </a:solidFill>
              </a:rPr>
              <a:t> is a beautiful old city </a:t>
            </a:r>
          </a:p>
          <a:p>
            <a:r>
              <a:rPr lang="en-US" altLang="zh-CN" sz="3600" dirty="0">
                <a:solidFill>
                  <a:srgbClr val="0000FF"/>
                </a:solidFill>
              </a:rPr>
              <a:t>on</a:t>
            </a:r>
            <a:r>
              <a:rPr lang="en-US" altLang="zh-CN" sz="3600" dirty="0">
                <a:solidFill>
                  <a:srgbClr val="FF0066"/>
                </a:solidFill>
              </a:rPr>
              <a:t> the river Danube</a:t>
            </a:r>
            <a:r>
              <a:rPr lang="en-US" altLang="zh-CN" sz="3600" dirty="0" smtClean="0">
                <a:solidFill>
                  <a:srgbClr val="FF0066"/>
                </a:solidFill>
              </a:rPr>
              <a:t>.</a:t>
            </a:r>
            <a:endParaRPr lang="en-US" altLang="zh-CN" sz="3600" dirty="0">
              <a:solidFill>
                <a:srgbClr val="0000FF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28675" y="5518150"/>
            <a:ext cx="79041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FFCC00"/>
                </a:solidFill>
              </a:rPr>
              <a:t>维也纳是多瑙河畔一座美丽而古老的城市。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738" y="382588"/>
            <a:ext cx="8220075" cy="814387"/>
          </a:xfrm>
        </p:spPr>
        <p:txBody>
          <a:bodyPr/>
          <a:lstStyle/>
          <a:p>
            <a:r>
              <a:rPr lang="en-US" altLang="zh-CN" sz="6600" dirty="0">
                <a:solidFill>
                  <a:srgbClr val="3333FF"/>
                </a:solidFill>
                <a:latin typeface="Comic Sans MS" panose="030F0702030302020204" pitchFamily="66" charset="0"/>
              </a:rPr>
              <a:t>the river Danube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bldLvl="0" autoUpdateAnimBg="0"/>
      <p:bldP spid="8203" grpId="0" bldLvl="0" autoUpdateAnimBg="0"/>
      <p:bldP spid="13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20150" cy="6192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33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  His dance music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made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him famous </a:t>
            </a:r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all over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Europe.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他的舞曲使他享誉全欧洲。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make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的常见用法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：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(1)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make sb. do sth.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使某人做某事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　 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make sb. not do sth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使某人不做某事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Parents always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make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their children learn many things.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父母总是使他们的孩子学习很多东西。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116013" y="44450"/>
            <a:ext cx="6624637" cy="930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55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pic>
        <p:nvPicPr>
          <p:cNvPr id="82948" name="Picture 4" descr="teach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64770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549275"/>
            <a:ext cx="7786687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33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(2)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make sb./sth. +adj.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使某人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物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……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The bad news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made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him very sad.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这个坏消息使他很伤心。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all over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遍及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all over the world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全世界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all over the country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全国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all over China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全中国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We have friends </a:t>
            </a:r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all over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the world.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我们的朋友遍天下。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435975" cy="590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33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…he played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not only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the piano,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but also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the violin.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…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他不但能弹钢琴，而且还会拉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小提琴。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not only…but also…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是一个表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并列关系的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连词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，用来连接两个并列关系的句子成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分。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I can speak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not only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English,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but also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French.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我不但会讲英语，而且还会讲法语。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Oval 6"/>
          <p:cNvSpPr>
            <a:spLocks noChangeArrowheads="1"/>
          </p:cNvSpPr>
          <p:nvPr/>
        </p:nvSpPr>
        <p:spPr bwMode="auto">
          <a:xfrm>
            <a:off x="1116013" y="549275"/>
            <a:ext cx="6519862" cy="1908175"/>
          </a:xfrm>
          <a:prstGeom prst="ellipse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403350" y="893417"/>
            <a:ext cx="5900738" cy="1531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">
              <a:lnSpc>
                <a:spcPct val="105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altLang="zh-CN" sz="9000" b="1" dirty="0">
                <a:solidFill>
                  <a:srgbClr val="FFCC00"/>
                </a:solidFill>
              </a:rPr>
              <a:t>Writing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384300" y="2852738"/>
            <a:ext cx="65722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When you write, choose your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tenses</a:t>
            </a:r>
            <a:r>
              <a:rPr lang="en-US" altLang="zh-CN" sz="3600" b="1" dirty="0">
                <a:latin typeface="Times New Roman" panose="02020603050405020304" pitchFamily="18" charset="0"/>
              </a:rPr>
              <a:t> carefully. Think about whether you are writing about something that is still true now or happened in the past.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7993062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33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6600"/>
                </a:solidFill>
              </a:rPr>
              <a:t>◆</a:t>
            </a:r>
            <a:r>
              <a:rPr lang="en-US" altLang="zh-CN" sz="3600" b="1" dirty="0">
                <a:latin typeface="Times New Roman" panose="02020603050405020304" pitchFamily="18" charset="0"/>
              </a:rPr>
              <a:t> Xian Xinghai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6600"/>
                </a:solidFill>
              </a:rPr>
              <a:t>◆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famous for the song </a:t>
            </a:r>
            <a:r>
              <a:rPr lang="en-US" altLang="zh-CN" sz="36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The Yellow River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6600"/>
                </a:solidFill>
              </a:rPr>
              <a:t>◆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wrote it in 1939 in only six days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6600"/>
                </a:solidFill>
              </a:rPr>
              <a:t>◆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one of the great composers of classical 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and traditional music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6600"/>
                </a:solidFill>
              </a:rPr>
              <a:t>◆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born in Macao, China, 1905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82625" y="941388"/>
            <a:ext cx="7921625" cy="11906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Use the notes to write a passage about the Chinese composer Xian Xinghai.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163" y="909638"/>
            <a:ext cx="7740650" cy="3382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33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6600"/>
                </a:solidFill>
              </a:rPr>
              <a:t>◆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died young, 1945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6600"/>
                </a:solidFill>
              </a:rPr>
              <a:t>◆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called the “People’s Musician” 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6600"/>
                </a:solidFill>
              </a:rPr>
              <a:t>◆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used traditional Chinese music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6600"/>
                </a:solidFill>
              </a:rPr>
              <a:t>◆ 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studied in Paris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6600"/>
                </a:solidFill>
              </a:rPr>
              <a:t>◆ 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songs are still popular today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srgbClr val="FF66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00113" y="4005263"/>
            <a:ext cx="784860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Xian Xinghai is one of the great </a:t>
            </a:r>
          </a:p>
          <a:p>
            <a:pPr>
              <a:lnSpc>
                <a:spcPct val="105000"/>
              </a:lnSpc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composers of classical and traditional </a:t>
            </a:r>
          </a:p>
          <a:p>
            <a:pPr>
              <a:lnSpc>
                <a:spcPct val="105000"/>
              </a:lnSpc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music. He was born in…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142875"/>
            <a:ext cx="4103687" cy="765175"/>
          </a:xfrm>
        </p:spPr>
        <p:txBody>
          <a:bodyPr/>
          <a:lstStyle/>
          <a:p>
            <a:r>
              <a:rPr lang="en-US" altLang="zh-CN" sz="4000" b="1" dirty="0">
                <a:solidFill>
                  <a:srgbClr val="FF3300"/>
                </a:solidFill>
              </a:rPr>
              <a:t>Xian Xinghai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79388" y="887413"/>
            <a:ext cx="7632700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49680" indent="-533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88595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446655" indent="-381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006725" indent="-381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63925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921125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78325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835525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Xian Xinghai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is one of the great composers of classical and traditional music. He was born in  Macao, China in 1905 and studied in Paris. He was famous for his song </a:t>
            </a:r>
            <a:r>
              <a:rPr lang="en-US" altLang="zh-CN" sz="36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The Yellow River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 He used traditional music, and the music describes China to the rest of the world. Unfortunately, Xian Xinghai died young, in 1945. But he 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is called the “People’s Musician” and his music is loved by every one.</a:t>
            </a:r>
          </a:p>
        </p:txBody>
      </p:sp>
      <p:pic>
        <p:nvPicPr>
          <p:cNvPr id="56325" name="Picture 5" descr="8dc41e73e3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92150"/>
            <a:ext cx="1547812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 descr="冼星海一家1940年摄于延安“鲁艺”窑洞前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36850"/>
            <a:ext cx="156051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1" name="Picture 11" descr="130Q91925-3W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868863"/>
            <a:ext cx="1547812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4" name="Group 10"/>
          <p:cNvGrpSpPr/>
          <p:nvPr/>
        </p:nvGrpSpPr>
        <p:grpSpPr bwMode="auto">
          <a:xfrm>
            <a:off x="34925" y="2062163"/>
            <a:ext cx="7993063" cy="2159000"/>
            <a:chOff x="930" y="73"/>
            <a:chExt cx="3444" cy="810"/>
          </a:xfrm>
        </p:grpSpPr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1565" y="164"/>
              <a:ext cx="2809" cy="716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396" name="Picture 12" descr="13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73"/>
              <a:ext cx="861" cy="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2484438" y="2349500"/>
            <a:ext cx="5256212" cy="1616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0000" b="1" dirty="0">
                <a:solidFill>
                  <a:srgbClr val="FFCC00"/>
                </a:solidFill>
                <a:latin typeface="Times New Roman" panose="02020603050405020304" pitchFamily="18" charset="0"/>
              </a:rPr>
              <a:t>Exercise</a:t>
            </a:r>
          </a:p>
        </p:txBody>
      </p:sp>
      <p:grpSp>
        <p:nvGrpSpPr>
          <p:cNvPr id="16398" name="Group 14"/>
          <p:cNvGrpSpPr/>
          <p:nvPr/>
        </p:nvGrpSpPr>
        <p:grpSpPr bwMode="auto">
          <a:xfrm>
            <a:off x="7667625" y="71438"/>
            <a:ext cx="1384300" cy="765175"/>
            <a:chOff x="4888" y="0"/>
            <a:chExt cx="872" cy="482"/>
          </a:xfrm>
        </p:grpSpPr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4888" y="164"/>
              <a:ext cx="668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zh-CN" sz="1300" b="1" dirty="0">
                  <a:solidFill>
                    <a:srgbClr val="FF0000"/>
                  </a:solidFill>
                </a:rPr>
                <a:t>Individual activity</a:t>
              </a:r>
            </a:p>
          </p:txBody>
        </p:sp>
        <p:pic>
          <p:nvPicPr>
            <p:cNvPr id="16400" name="Picture 16" descr="Individual%2520with%2520trophy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" y="0"/>
              <a:ext cx="262" cy="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611188" y="266700"/>
            <a:ext cx="676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I.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根据课文内容填空。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684213" y="809625"/>
            <a:ext cx="76327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Vienna is a beautiful old city on the river Danube. It’s the _______ city of Austria and the ______ of European classical music. 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There were two __________ called Johann Strauss: a ______ and a ____. The father wrote and played music for a classical dance — _____. His waltzes made him famous all over _______.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960938" y="1268413"/>
            <a:ext cx="270827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capital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3808413" y="1843088"/>
            <a:ext cx="270827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centre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4168775" y="3211513"/>
            <a:ext cx="270827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composers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284663" y="3757613"/>
            <a:ext cx="40322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father            son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5148263" y="4868863"/>
            <a:ext cx="270827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waltz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612775" y="5918200"/>
            <a:ext cx="270827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Europe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/>
      <p:bldP spid="96262" grpId="0"/>
      <p:bldP spid="96263" grpId="0"/>
      <p:bldP spid="96264" grpId="0"/>
      <p:bldP spid="962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755650" y="981075"/>
            <a:ext cx="7777163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   Johann Strauss the younger, was even more __________ and ________ than his father. He wrote ________ 150 waltzes and his most _______ one was 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The Blue Danube</a:t>
            </a:r>
            <a:r>
              <a:rPr lang="en-US" altLang="zh-CN" sz="3600" b="1" dirty="0">
                <a:latin typeface="Times New Roman" panose="02020603050405020304" pitchFamily="18" charset="0"/>
              </a:rPr>
              <a:t>. He wrote it in 1867. Strauss and Mozart were two of the most __________ composers. 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727325" y="4910138"/>
            <a:ext cx="270827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important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943225" y="1628775"/>
            <a:ext cx="270827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successful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6156325" y="1557338"/>
            <a:ext cx="2376488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popular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6040438" y="2317750"/>
            <a:ext cx="270827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over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5751513" y="2967038"/>
            <a:ext cx="270827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famous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/>
      <p:bldP spid="97286" grpId="0"/>
      <p:bldP spid="97289" grpId="0"/>
      <p:bldP spid="97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图片 7" descr="图片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7947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3824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44450"/>
            <a:ext cx="9072563" cy="6811963"/>
          </a:xfrm>
          <a:noFill/>
        </p:spPr>
      </p:pic>
      <p:sp>
        <p:nvSpPr>
          <p:cNvPr id="138245" name="Text Box 4"/>
          <p:cNvSpPr txBox="1">
            <a:spLocks noChangeArrowheads="1"/>
          </p:cNvSpPr>
          <p:nvPr/>
        </p:nvSpPr>
        <p:spPr bwMode="auto">
          <a:xfrm>
            <a:off x="323850" y="3429000"/>
            <a:ext cx="89582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Comic Sans MS" panose="030F0702030302020204" pitchFamily="66" charset="0"/>
              </a:rPr>
              <a:t>It's</a:t>
            </a:r>
            <a:r>
              <a:rPr lang="en-US" altLang="zh-CN" sz="3600" dirty="0">
                <a:solidFill>
                  <a:srgbClr val="FF0066"/>
                </a:solidFill>
                <a:latin typeface="Comic Sans MS" panose="030F0702030302020204" pitchFamily="66" charset="0"/>
              </a:rPr>
              <a:t> the capital city of Austria </a:t>
            </a:r>
            <a:r>
              <a:rPr lang="en-US" altLang="zh-CN" sz="3600" dirty="0">
                <a:latin typeface="Comic Sans MS" panose="030F0702030302020204" pitchFamily="66" charset="0"/>
              </a:rPr>
              <a:t>and </a:t>
            </a:r>
          </a:p>
          <a:p>
            <a:r>
              <a:rPr lang="en-US" altLang="zh-CN" sz="3600" dirty="0">
                <a:solidFill>
                  <a:srgbClr val="FF0066"/>
                </a:solidFill>
                <a:latin typeface="Comic Sans MS" panose="030F0702030302020204" pitchFamily="66" charset="0"/>
              </a:rPr>
              <a:t>the center of European classical music</a:t>
            </a:r>
            <a:r>
              <a:rPr lang="en-US" altLang="zh-CN" sz="3600" dirty="0">
                <a:latin typeface="Comic Sans MS" panose="030F0702030302020204" pitchFamily="66" charset="0"/>
              </a:rPr>
              <a:t>.</a:t>
            </a:r>
          </a:p>
          <a:p>
            <a:endParaRPr lang="en-US" altLang="zh-CN" sz="3200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8313" y="5159375"/>
            <a:ext cx="8426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FFFF00"/>
                </a:solidFill>
              </a:rPr>
              <a:t>它是奥地利的首都，也是欧洲古典音乐的中心。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7343775" cy="561975"/>
          </a:xfrm>
        </p:spPr>
        <p:txBody>
          <a:bodyPr/>
          <a:lstStyle/>
          <a:p>
            <a:pPr algn="l"/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II.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用所给动词的适当形式填空。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82688"/>
            <a:ext cx="8435975" cy="5399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 Tony ___________ (not like) pop music,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does he?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I like pop. It’s lively and good ________ (dance) to.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There were two composers _____ (call) 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Johann Strauss.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4. Mozart _______ (die) in 1791 when he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was only 35.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5. He _____ (be) a teacher in 1992.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62163" y="1181100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doesn’t like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742113" y="2333625"/>
            <a:ext cx="1871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to dance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65850" y="3486150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called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782888" y="4638675"/>
            <a:ext cx="1141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died  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701800" y="5811838"/>
            <a:ext cx="157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04813"/>
            <a:ext cx="5761038" cy="647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III.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按要求转换下列句子。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5256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 At the age of 20, he joined the army.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(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改为同义句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_____ ___ ____ 20, he joined the army.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Your father was born in 1948, 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__________? (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完成反意疑问句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Strauss was famous for his waltzes.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(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改为同义句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Strauss’ waltzes _____ ____ _______.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46150" y="2349500"/>
            <a:ext cx="149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When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339975" y="2349500"/>
            <a:ext cx="695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035300" y="2349500"/>
            <a:ext cx="973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was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87450" y="3644900"/>
            <a:ext cx="2376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wasn’t he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283075" y="5516563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made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580063" y="5516563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him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588125" y="5516563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famous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  <p:bldP spid="27656" grpId="0"/>
      <p:bldP spid="27657" grpId="0"/>
      <p:bldP spid="276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362950" cy="547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4. I can play the violin. Tom can play the 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violin, too. (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改写为同义句）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____ ____ I ____ ____ Tom can play the violin.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5. Many people went to </a:t>
            </a:r>
            <a:r>
              <a:rPr lang="en-US" altLang="zh-CN" sz="3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Qingdao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to enjoy 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the beautiful sea. (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就划线部分提问）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______ ___ many people____ to enjoy 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the beautiful sea?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52525" y="2066925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Not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089150" y="2066925"/>
            <a:ext cx="1081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only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527425" y="2066925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but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498975" y="2066925"/>
            <a:ext cx="1081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also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046163" y="4732338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Where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557463" y="4732338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did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086475" y="4652963"/>
            <a:ext cx="790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go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2" grpId="0"/>
      <p:bldP spid="286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95288" y="4221163"/>
            <a:ext cx="8218487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7. You don’t like this song, ______?</a:t>
            </a:r>
          </a:p>
          <a:p>
            <a:pPr marL="342900" indent="-342900">
              <a:lnSpc>
                <a:spcPct val="9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8. They have never been to any concert,   </a:t>
            </a:r>
          </a:p>
          <a:p>
            <a:pPr marL="342900" indent="-342900">
              <a:lnSpc>
                <a:spcPct val="9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 ________?</a:t>
            </a:r>
          </a:p>
          <a:p>
            <a:pPr marL="342900" indent="-342900">
              <a:lnSpc>
                <a:spcPct val="9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9. This music isn’t very popular, _____?</a:t>
            </a:r>
          </a:p>
          <a:p>
            <a:pPr marL="342900" indent="-342900">
              <a:lnSpc>
                <a:spcPct val="9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10. He has a lot of CDs, _________?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748712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1. You like rock music, ________?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2. They sing well, _________?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3. He has written ten new songs this year,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________?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4. He wrote traditional music, ________?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5. She was a musician, _________?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6. We can practise after school, ________?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932363" y="627063"/>
            <a:ext cx="2735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don’t you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925888" y="1131888"/>
            <a:ext cx="237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don’t they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827088" y="2139950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hasn’t he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370638" y="2643188"/>
            <a:ext cx="2378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didn’t he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4859338" y="3141663"/>
            <a:ext cx="237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wasn’t she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6732588" y="3579813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can’t we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5724525" y="4149725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 you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971550" y="5157788"/>
            <a:ext cx="237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they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7019925" y="5661025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it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5076825" y="6165850"/>
            <a:ext cx="237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doesn’t he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323850" y="44450"/>
            <a:ext cx="7488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IV.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完成下面的反意疑问句。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7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7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7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7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  <p:bldP spid="117765" grpId="0"/>
      <p:bldP spid="117767" grpId="0"/>
      <p:bldP spid="117768" grpId="0"/>
      <p:bldP spid="117770" grpId="0"/>
      <p:bldP spid="117771" grpId="0"/>
      <p:bldP spid="1177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331913" y="1698625"/>
            <a:ext cx="63373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5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Homework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267744" y="2974147"/>
            <a:ext cx="46815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Write a passage about your favourite singer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. 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CACE-4D4A-4642-9146-EDCB1B272298}" type="slidenum">
              <a:rPr lang="en-US" altLang="zh-CN"/>
              <a:t>4</a:t>
            </a:fld>
            <a:endParaRPr lang="en-US" altLang="zh-CN" dirty="0"/>
          </a:p>
        </p:txBody>
      </p:sp>
      <p:sp>
        <p:nvSpPr>
          <p:cNvPr id="13926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03672" y="836712"/>
            <a:ext cx="7704856" cy="1168400"/>
          </a:xfrm>
          <a:solidFill>
            <a:srgbClr val="99CCFF">
              <a:alpha val="14000"/>
            </a:srgbClr>
          </a:solidFill>
          <a:ln w="57150" cmpd="thickThin">
            <a:solidFill>
              <a:schemeClr val="accent1"/>
            </a:solidFill>
            <a:miter lim="800000"/>
          </a:ln>
        </p:spPr>
        <p:txBody>
          <a:bodyPr/>
          <a:lstStyle/>
          <a:p>
            <a:r>
              <a:rPr lang="en-US" altLang="zh-CN" sz="4800" b="1" dirty="0"/>
              <a:t>Vienna</a:t>
            </a:r>
            <a:r>
              <a:rPr lang="en-US" altLang="zh-CN" sz="4000" b="1" dirty="0"/>
              <a:t>------  </a:t>
            </a:r>
            <a:br>
              <a:rPr lang="en-US" altLang="zh-CN" sz="4000" b="1" dirty="0"/>
            </a:br>
            <a:r>
              <a:rPr lang="en-US" altLang="zh-CN" sz="4000" b="1" dirty="0">
                <a:solidFill>
                  <a:srgbClr val="FF0000"/>
                </a:solidFill>
              </a:rPr>
              <a:t>the centre of</a:t>
            </a:r>
            <a:r>
              <a:rPr lang="en-US" altLang="zh-CN" sz="4000" b="1" dirty="0"/>
              <a:t> </a:t>
            </a:r>
            <a:r>
              <a:rPr lang="en-US" altLang="zh-CN" sz="4000" b="1" dirty="0">
                <a:solidFill>
                  <a:schemeClr val="accent2"/>
                </a:solidFill>
              </a:rPr>
              <a:t>European</a:t>
            </a:r>
            <a:r>
              <a:rPr lang="en-US" altLang="zh-CN" sz="4000" b="1" dirty="0"/>
              <a:t> </a:t>
            </a:r>
            <a:r>
              <a:rPr lang="en-US" altLang="zh-CN" sz="4000" b="1" u="sng" dirty="0"/>
              <a:t>classical music</a:t>
            </a:r>
            <a:r>
              <a:rPr lang="en-US" altLang="zh-CN" sz="4000" b="1" u="sng" dirty="0" smtClean="0"/>
              <a:t>.</a:t>
            </a:r>
            <a:endParaRPr lang="en-US" altLang="zh-CN" sz="4000" b="1" dirty="0"/>
          </a:p>
        </p:txBody>
      </p:sp>
      <p:pic>
        <p:nvPicPr>
          <p:cNvPr id="139267" name="Picture 3" descr="u=1912696907,660211459&amp;fm=23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71850"/>
            <a:ext cx="3694113" cy="2722563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4" descr="2007781539333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57475"/>
            <a:ext cx="4583113" cy="3436938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476375" y="1341438"/>
            <a:ext cx="2879725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10000"/>
              </a:lnSpc>
            </a:pPr>
            <a:endParaRPr lang="en-US" altLang="zh-CN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piano</a:t>
            </a:r>
          </a:p>
          <a:p>
            <a:pPr algn="r">
              <a:lnSpc>
                <a:spcPct val="11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drum </a:t>
            </a:r>
          </a:p>
          <a:p>
            <a:pPr algn="r">
              <a:lnSpc>
                <a:spcPct val="11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violin</a:t>
            </a:r>
          </a:p>
          <a:p>
            <a:pPr algn="r">
              <a:lnSpc>
                <a:spcPct val="11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guitar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7920037" cy="792163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4000" b="1" dirty="0">
                <a:solidFill>
                  <a:srgbClr val="FF6600"/>
                </a:solidFill>
                <a:latin typeface="Arial Black" panose="020B0A04020102020204" pitchFamily="34" charset="0"/>
              </a:rPr>
              <a:t>Some instruments </a:t>
            </a:r>
            <a:r>
              <a:rPr lang="en-US" altLang="zh-CN" sz="4000" dirty="0">
                <a:solidFill>
                  <a:srgbClr val="FF6600"/>
                </a:solidFill>
                <a:latin typeface="Arial Black" panose="020B0A04020102020204" pitchFamily="34" charset="0"/>
              </a:rPr>
              <a:t>(</a:t>
            </a:r>
            <a:r>
              <a:rPr lang="zh-CN" altLang="en-US" sz="4000" b="1" dirty="0">
                <a:solidFill>
                  <a:srgbClr val="FF6600"/>
                </a:solidFill>
                <a:latin typeface="Arial Black" panose="020B0A04020102020204" pitchFamily="34" charset="0"/>
              </a:rPr>
              <a:t>乐器</a:t>
            </a:r>
            <a:r>
              <a:rPr lang="en-US" altLang="zh-CN" sz="4000" dirty="0">
                <a:solidFill>
                  <a:srgbClr val="FF6600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932363" y="4221163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4572000" y="1377950"/>
            <a:ext cx="3313113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endParaRPr lang="en-US" altLang="zh-CN" sz="36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钢琴</a:t>
            </a: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鼓</a:t>
            </a: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小提琴</a:t>
            </a: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吉他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900113" y="2997200"/>
            <a:ext cx="3313112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play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the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animBg="1"/>
      <p:bldP spid="1280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400175" y="2009775"/>
            <a:ext cx="65849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Para.1          A.the Strauss family</a:t>
            </a:r>
          </a:p>
          <a:p>
            <a:endParaRPr lang="en-US" altLang="zh-CN" sz="3600" b="1" dirty="0">
              <a:latin typeface="Times New Roman" panose="02020603050405020304" pitchFamily="18" charset="0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Para.2          B. Mozart</a:t>
            </a:r>
          </a:p>
          <a:p>
            <a:endParaRPr lang="en-US" altLang="zh-CN" sz="3600" b="1" dirty="0">
              <a:latin typeface="Times New Roman" panose="02020603050405020304" pitchFamily="18" charset="0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Para.3          C. Vienna</a:t>
            </a:r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>
            <a:off x="2916238" y="2349500"/>
            <a:ext cx="935037" cy="22320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V="1">
            <a:off x="2843213" y="2349500"/>
            <a:ext cx="1081087" cy="10795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 flipV="1">
            <a:off x="2771775" y="3573463"/>
            <a:ext cx="1081088" cy="10795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684213" y="620688"/>
            <a:ext cx="7920037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000" b="1" dirty="0">
                <a:solidFill>
                  <a:srgbClr val="FF6600"/>
                </a:solidFill>
                <a:latin typeface="Arial Black" panose="020B0A04020102020204" pitchFamily="34" charset="0"/>
              </a:rPr>
              <a:t>Read quichly and match</a:t>
            </a:r>
            <a:endParaRPr lang="en-US" altLang="zh-CN" sz="400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animBg="1"/>
      <p:bldP spid="129030" grpId="0" animBg="1"/>
      <p:bldP spid="1290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0" y="793304"/>
            <a:ext cx="32654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27088" y="333375"/>
            <a:ext cx="75612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5000"/>
              </a:lnSpc>
            </a:pPr>
            <a:endParaRPr lang="zh-CN" altLang="zh-CN" sz="4500">
              <a:solidFill>
                <a:srgbClr val="FF0066"/>
              </a:solidFill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4716463" y="4724400"/>
            <a:ext cx="4105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3600">
              <a:solidFill>
                <a:srgbClr val="CC0000"/>
              </a:solidFill>
            </a:endParaRP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79388" y="5300663"/>
            <a:ext cx="36984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rgbClr val="CC0000"/>
                </a:solidFill>
              </a:rPr>
              <a:t>Johann Strauss--</a:t>
            </a:r>
          </a:p>
          <a:p>
            <a:r>
              <a:rPr lang="en-US" altLang="zh-CN" sz="3600" dirty="0">
                <a:solidFill>
                  <a:srgbClr val="CC0000"/>
                </a:solidFill>
              </a:rPr>
              <a:t>the </a:t>
            </a:r>
            <a:r>
              <a:rPr lang="en-US" altLang="zh-CN" sz="3600" dirty="0" smtClean="0">
                <a:solidFill>
                  <a:srgbClr val="CC0000"/>
                </a:solidFill>
              </a:rPr>
              <a:t>elder</a:t>
            </a:r>
            <a:endParaRPr lang="en-US" altLang="zh-CN" sz="3600" dirty="0">
              <a:solidFill>
                <a:srgbClr val="CC00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51275" y="1557338"/>
            <a:ext cx="4537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accent2"/>
                </a:solidFill>
              </a:rPr>
              <a:t>He wrote and played music for a classical dance--a waltz.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32238" y="4005263"/>
            <a:ext cx="52117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他创作并演奏了古典舞曲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华尔兹。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7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92150"/>
            <a:ext cx="2951162" cy="4392613"/>
          </a:xfrm>
          <a:noFill/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468313" y="5084763"/>
            <a:ext cx="31226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CC0000"/>
                </a:solidFill>
              </a:rPr>
              <a:t>Johann Strauss--</a:t>
            </a:r>
          </a:p>
          <a:p>
            <a:r>
              <a:rPr lang="en-US" altLang="zh-CN" sz="2800" b="1" dirty="0">
                <a:solidFill>
                  <a:srgbClr val="CC0000"/>
                </a:solidFill>
              </a:rPr>
              <a:t>the younger</a:t>
            </a:r>
          </a:p>
          <a:p>
            <a:endParaRPr lang="en-US" altLang="zh-CN" b="1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49374" y="908050"/>
            <a:ext cx="5257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约翰</a:t>
            </a:r>
            <a:r>
              <a:rPr lang="en-US" altLang="zh-CN" sz="2800" b="1" dirty="0"/>
              <a:t>·</a:t>
            </a:r>
            <a:r>
              <a:rPr lang="zh-CN" altLang="en-US" sz="2800" b="1" dirty="0"/>
              <a:t>小施特劳斯甚至比他的父亲更成功和受欢迎。</a:t>
            </a:r>
          </a:p>
          <a:p>
            <a:r>
              <a:rPr lang="en-US" altLang="zh-CN" sz="2800" b="1" dirty="0"/>
              <a:t>Johann Strauss--the younger is </a:t>
            </a:r>
            <a:r>
              <a:rPr lang="en-US" altLang="zh-CN" sz="2800" b="1" dirty="0">
                <a:solidFill>
                  <a:srgbClr val="CC0000"/>
                </a:solidFill>
              </a:rPr>
              <a:t>even </a:t>
            </a:r>
            <a:r>
              <a:rPr lang="en-US" altLang="zh-CN" sz="2800" b="1" dirty="0">
                <a:solidFill>
                  <a:srgbClr val="0000FF"/>
                </a:solidFill>
              </a:rPr>
              <a:t>more successful and popular</a:t>
            </a:r>
            <a:r>
              <a:rPr lang="en-US" altLang="zh-CN" sz="2800" b="1" dirty="0">
                <a:solidFill>
                  <a:srgbClr val="CC0000"/>
                </a:solidFill>
              </a:rPr>
              <a:t> </a:t>
            </a:r>
            <a:r>
              <a:rPr lang="en-US" altLang="zh-CN" sz="2800" b="1" dirty="0">
                <a:solidFill>
                  <a:srgbClr val="006600"/>
                </a:solidFill>
              </a:rPr>
              <a:t>than</a:t>
            </a:r>
            <a:r>
              <a:rPr lang="en-US" altLang="zh-CN" sz="2800" b="1" dirty="0">
                <a:solidFill>
                  <a:srgbClr val="CC0000"/>
                </a:solidFill>
              </a:rPr>
              <a:t> </a:t>
            </a:r>
            <a:r>
              <a:rPr lang="en-US" altLang="zh-CN" sz="2800" b="1" dirty="0"/>
              <a:t>his father.</a:t>
            </a:r>
          </a:p>
          <a:p>
            <a:endParaRPr lang="en-US" altLang="zh-CN" sz="2800" b="1" dirty="0">
              <a:solidFill>
                <a:srgbClr val="CC0000"/>
              </a:solidFill>
            </a:endParaRPr>
          </a:p>
          <a:p>
            <a:r>
              <a:rPr lang="zh-CN" altLang="en-US" sz="2800" b="1" dirty="0"/>
              <a:t>他写了四百多首华尔兹，最著名的是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蓝色多瑙河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。</a:t>
            </a:r>
          </a:p>
          <a:p>
            <a:r>
              <a:rPr lang="en-US" altLang="zh-CN" sz="2800" b="1" dirty="0"/>
              <a:t>He wrote </a:t>
            </a:r>
            <a:r>
              <a:rPr lang="en-US" altLang="zh-CN" sz="2800" b="1" dirty="0">
                <a:solidFill>
                  <a:srgbClr val="CC0000"/>
                </a:solidFill>
              </a:rPr>
              <a:t>more than</a:t>
            </a:r>
            <a:r>
              <a:rPr lang="en-US" altLang="zh-CN" sz="2800" b="1" dirty="0"/>
              <a:t> 400 waltzes and the most famous one is </a:t>
            </a:r>
            <a:r>
              <a:rPr lang="en-US" altLang="zh-CN" sz="2800" b="1" i="1" dirty="0">
                <a:solidFill>
                  <a:srgbClr val="3333FF"/>
                </a:solidFill>
              </a:rPr>
              <a:t>The Blue Danube.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838200"/>
            <a:ext cx="3852863" cy="4606925"/>
          </a:xfrm>
          <a:noFill/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971550" y="5597525"/>
            <a:ext cx="29178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/>
              <a:t>Mozart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00563" y="692150"/>
            <a:ext cx="40322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/>
              <a:t>莫扎特与</a:t>
            </a:r>
            <a:r>
              <a:rPr lang="en-US" altLang="zh-CN" sz="2800" b="1" dirty="0"/>
              <a:t>1756</a:t>
            </a:r>
            <a:r>
              <a:rPr lang="zh-CN" altLang="en-US" sz="2800" b="1"/>
              <a:t>年出生于奥地利。</a:t>
            </a:r>
          </a:p>
          <a:p>
            <a:r>
              <a:rPr lang="en-US" altLang="zh-CN" sz="2800" b="1" dirty="0">
                <a:solidFill>
                  <a:srgbClr val="CC0000"/>
                </a:solidFill>
              </a:rPr>
              <a:t>Mozart was born in Austria in1756.</a:t>
            </a:r>
          </a:p>
          <a:p>
            <a:r>
              <a:rPr lang="zh-CN" altLang="en-US" sz="2800" b="1"/>
              <a:t>他十二岁的时候写了第一部歌剧。</a:t>
            </a:r>
          </a:p>
          <a:p>
            <a:r>
              <a:rPr lang="en-US" altLang="zh-CN" sz="2800" b="1" dirty="0">
                <a:solidFill>
                  <a:srgbClr val="CC0000"/>
                </a:solidFill>
              </a:rPr>
              <a:t>He wrote his first opera at the age  of 12.</a:t>
            </a:r>
          </a:p>
          <a:p>
            <a:r>
              <a:rPr lang="zh-CN" altLang="en-US" sz="2800" b="1"/>
              <a:t>他在</a:t>
            </a:r>
            <a:r>
              <a:rPr lang="en-US" altLang="zh-CN" sz="2800" b="1" dirty="0"/>
              <a:t>1791</a:t>
            </a:r>
            <a:r>
              <a:rPr lang="zh-CN" altLang="en-US" sz="2800" b="1"/>
              <a:t>年去世，当时他只有</a:t>
            </a:r>
            <a:r>
              <a:rPr lang="en-US" altLang="zh-CN" sz="2800" b="1" dirty="0"/>
              <a:t>35</a:t>
            </a:r>
            <a:r>
              <a:rPr lang="zh-CN" altLang="en-US" sz="2800" b="1"/>
              <a:t>岁。</a:t>
            </a:r>
          </a:p>
          <a:p>
            <a:r>
              <a:rPr lang="en-US" altLang="zh-CN" sz="2800" b="1" dirty="0">
                <a:solidFill>
                  <a:srgbClr val="CC0000"/>
                </a:solidFill>
              </a:rPr>
              <a:t>He died in 1791when he was only 35.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rrx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rx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rx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x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x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x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x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x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x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x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x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x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x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x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rrxk</Template>
  <TotalTime>0</TotalTime>
  <Words>1599</Words>
  <Application>Microsoft Office PowerPoint</Application>
  <PresentationFormat>全屏显示(4:3)</PresentationFormat>
  <Paragraphs>269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黑体</vt:lpstr>
      <vt:lpstr>宋体</vt:lpstr>
      <vt:lpstr>微软雅黑</vt:lpstr>
      <vt:lpstr>Arial</vt:lpstr>
      <vt:lpstr>Arial Black</vt:lpstr>
      <vt:lpstr>Comic Sans MS</vt:lpstr>
      <vt:lpstr>Times New Roman</vt:lpstr>
      <vt:lpstr>WWW.2PPT.COM
</vt:lpstr>
      <vt:lpstr>PowerPoint 演示文稿</vt:lpstr>
      <vt:lpstr>the river Danube</vt:lpstr>
      <vt:lpstr>PowerPoint 演示文稿</vt:lpstr>
      <vt:lpstr>Vienna------   the centre of European classical music.</vt:lpstr>
      <vt:lpstr>Some instruments (乐器)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Listen to the passage and fill in the blank.</vt:lpstr>
      <vt:lpstr>Read and check (    ) the true sentences.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Xian Xinghai</vt:lpstr>
      <vt:lpstr>PowerPoint 演示文稿</vt:lpstr>
      <vt:lpstr>PowerPoint 演示文稿</vt:lpstr>
      <vt:lpstr>PowerPoint 演示文稿</vt:lpstr>
      <vt:lpstr>II. 用所给动词的适当形式填空。</vt:lpstr>
      <vt:lpstr>III. 按要求转换下列句子。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4</cp:revision>
  <dcterms:created xsi:type="dcterms:W3CDTF">2008-04-18T19:11:00Z</dcterms:created>
  <dcterms:modified xsi:type="dcterms:W3CDTF">2023-01-16T18:13:57Z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000800861a000000000001024120</vt:lpwstr>
  </property>
  <property fmtid="{D5CDD505-2E9C-101B-9397-08002B2CF9AE}" pid="3" name="ICV">
    <vt:lpwstr>678B223DC62D4889A7BE80EC314A8686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