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8" r:id="rId2"/>
    <p:sldId id="288" r:id="rId3"/>
    <p:sldId id="258" r:id="rId4"/>
    <p:sldId id="286" r:id="rId5"/>
    <p:sldId id="260" r:id="rId6"/>
    <p:sldId id="261" r:id="rId7"/>
    <p:sldId id="264" r:id="rId8"/>
    <p:sldId id="268" r:id="rId9"/>
    <p:sldId id="287" r:id="rId10"/>
    <p:sldId id="270" r:id="rId11"/>
    <p:sldId id="271" r:id="rId12"/>
    <p:sldId id="272" r:id="rId13"/>
    <p:sldId id="273" r:id="rId14"/>
    <p:sldId id="274" r:id="rId15"/>
    <p:sldId id="290" r:id="rId16"/>
    <p:sldId id="275" r:id="rId17"/>
    <p:sldId id="276" r:id="rId18"/>
    <p:sldId id="277" r:id="rId19"/>
    <p:sldId id="278" r:id="rId20"/>
    <p:sldId id="279" r:id="rId21"/>
    <p:sldId id="289" r:id="rId2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97F"/>
    <a:srgbClr val="EA976B"/>
    <a:srgbClr val="A1C450"/>
    <a:srgbClr val="FCF0DF"/>
    <a:srgbClr val="FBF0DE"/>
    <a:srgbClr val="C75423"/>
    <a:srgbClr val="CA5321"/>
    <a:srgbClr val="C34D1C"/>
    <a:srgbClr val="C14E1E"/>
    <a:srgbClr val="F44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-78" y="-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7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3.xml"/><Relationship Id="rId30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5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6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7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8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9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95.png"/><Relationship Id="rId3" Type="http://schemas.openxmlformats.org/officeDocument/2006/relationships/image" Target="../media/image88.png"/><Relationship Id="rId7" Type="http://schemas.openxmlformats.org/officeDocument/2006/relationships/image" Target="../media/image91.png"/><Relationship Id="rId12" Type="http://schemas.openxmlformats.org/officeDocument/2006/relationships/image" Target="../media/image94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0.png"/><Relationship Id="rId11" Type="http://schemas.openxmlformats.org/officeDocument/2006/relationships/image" Target="../media/image50.png"/><Relationship Id="rId5" Type="http://schemas.openxmlformats.org/officeDocument/2006/relationships/image" Target="../media/image22.png"/><Relationship Id="rId10" Type="http://schemas.openxmlformats.org/officeDocument/2006/relationships/image" Target="../media/image93.png"/><Relationship Id="rId4" Type="http://schemas.openxmlformats.org/officeDocument/2006/relationships/image" Target="../media/image89.png"/><Relationship Id="rId9" Type="http://schemas.openxmlformats.org/officeDocument/2006/relationships/image" Target="../media/image9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Relationship Id="rId9" Type="http://schemas.openxmlformats.org/officeDocument/2006/relationships/image" Target="../media/image10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14.png"/><Relationship Id="rId4" Type="http://schemas.openxmlformats.org/officeDocument/2006/relationships/image" Target="../media/image1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image" Target="../media/image115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19.png"/><Relationship Id="rId5" Type="http://schemas.openxmlformats.org/officeDocument/2006/relationships/image" Target="../media/image118.png"/><Relationship Id="rId4" Type="http://schemas.openxmlformats.org/officeDocument/2006/relationships/image" Target="../media/image1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24.png"/><Relationship Id="rId5" Type="http://schemas.openxmlformats.org/officeDocument/2006/relationships/image" Target="../media/image123.png"/><Relationship Id="rId4" Type="http://schemas.openxmlformats.org/officeDocument/2006/relationships/image" Target="../media/image1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39.png"/><Relationship Id="rId5" Type="http://schemas.openxmlformats.org/officeDocument/2006/relationships/image" Target="../media/image34.png"/><Relationship Id="rId10" Type="http://schemas.openxmlformats.org/officeDocument/2006/relationships/image" Target="../media/image38.png"/><Relationship Id="rId4" Type="http://schemas.openxmlformats.org/officeDocument/2006/relationships/image" Target="../media/image33.png"/><Relationship Id="rId9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1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41.png"/><Relationship Id="rId3" Type="http://schemas.openxmlformats.org/officeDocument/2006/relationships/image" Target="../media/image54.png"/><Relationship Id="rId7" Type="http://schemas.openxmlformats.org/officeDocument/2006/relationships/image" Target="../media/image33.png"/><Relationship Id="rId12" Type="http://schemas.openxmlformats.org/officeDocument/2006/relationships/image" Target="../media/image60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7.png"/><Relationship Id="rId11" Type="http://schemas.openxmlformats.org/officeDocument/2006/relationships/image" Target="../media/image39.png"/><Relationship Id="rId5" Type="http://schemas.openxmlformats.org/officeDocument/2006/relationships/image" Target="../media/image56.png"/><Relationship Id="rId10" Type="http://schemas.openxmlformats.org/officeDocument/2006/relationships/image" Target="../media/image59.png"/><Relationship Id="rId4" Type="http://schemas.openxmlformats.org/officeDocument/2006/relationships/image" Target="../media/image55.png"/><Relationship Id="rId9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812" y="764663"/>
            <a:ext cx="9139188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300" b="1" dirty="0">
                <a:solidFill>
                  <a:srgbClr val="FF0000"/>
                </a:solidFill>
              </a:rPr>
              <a:t>分数乘法</a:t>
            </a:r>
          </a:p>
        </p:txBody>
      </p:sp>
      <p:sp>
        <p:nvSpPr>
          <p:cNvPr id="9" name="矩形 8"/>
          <p:cNvSpPr/>
          <p:nvPr/>
        </p:nvSpPr>
        <p:spPr>
          <a:xfrm>
            <a:off x="5080" y="1683364"/>
            <a:ext cx="9139188" cy="145424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4500" b="1" dirty="0">
                <a:solidFill>
                  <a:srgbClr val="FF0000"/>
                </a:solidFill>
              </a:rPr>
              <a:t>分数乘法（三）</a:t>
            </a:r>
            <a:endParaRPr lang="en-US" altLang="zh-CN" sz="4500" b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</a:rPr>
              <a:t>第</a:t>
            </a:r>
            <a:r>
              <a:rPr lang="en-US" altLang="zh-CN" sz="2800" b="1" dirty="0">
                <a:solidFill>
                  <a:srgbClr val="FF0000"/>
                </a:solidFill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</a:rPr>
              <a:t>课时</a:t>
            </a:r>
          </a:p>
        </p:txBody>
      </p:sp>
      <p:sp>
        <p:nvSpPr>
          <p:cNvPr id="6" name="矩形 5"/>
          <p:cNvSpPr/>
          <p:nvPr/>
        </p:nvSpPr>
        <p:spPr>
          <a:xfrm>
            <a:off x="9892" y="4085321"/>
            <a:ext cx="9134376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591842" y="357344"/>
                <a:ext cx="7910740" cy="1242071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希望小学三年级有学生</a:t>
                </a:r>
                <a:r>
                  <a:rPr lang="en-US" altLang="zh-CN" sz="2100" dirty="0">
                    <a:latin typeface="+mn-ea"/>
                  </a:rPr>
                  <a:t>216</a:t>
                </a:r>
                <a:r>
                  <a:rPr lang="zh-CN" altLang="en-US" sz="2100" dirty="0">
                    <a:latin typeface="+mn-ea"/>
                  </a:rPr>
                  <a:t>人，四年级的人数比三年级多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zh-CN" altLang="en-US" sz="2100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2100" dirty="0">
                    <a:latin typeface="+mn-ea"/>
                  </a:rPr>
                  <a:t>四年级比三年级多多少人？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42" y="357344"/>
                <a:ext cx="7910740" cy="1242071"/>
              </a:xfrm>
              <a:prstGeom prst="rect">
                <a:avLst/>
              </a:prstGeom>
              <a:blipFill rotWithShape="1">
                <a:blip r:embed="rId2"/>
                <a:stretch>
                  <a:fillRect t="-38" r="7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6"/>
              <p:cNvSpPr>
                <a:spLocks noChangeArrowheads="1"/>
              </p:cNvSpPr>
              <p:nvPr/>
            </p:nvSpPr>
            <p:spPr bwMode="auto">
              <a:xfrm>
                <a:off x="1875494" y="1950805"/>
                <a:ext cx="983700" cy="5279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216×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75494" y="1950805"/>
                <a:ext cx="983700" cy="527965"/>
              </a:xfrm>
              <a:prstGeom prst="rect">
                <a:avLst/>
              </a:prstGeom>
              <a:blipFill rotWithShape="1">
                <a:blip r:embed="rId3"/>
                <a:stretch>
                  <a:fillRect l="-34" t="-16" r="43" b="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2717137" y="1960641"/>
                <a:ext cx="1071440" cy="5351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216×2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17137" y="1960641"/>
                <a:ext cx="1071440" cy="535147"/>
              </a:xfrm>
              <a:prstGeom prst="rect">
                <a:avLst/>
              </a:prstGeom>
              <a:blipFill rotWithShape="1">
                <a:blip r:embed="rId4"/>
                <a:stretch>
                  <a:fillRect l="-57" t="-74" r="16" b="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558248" y="2032006"/>
                <a:ext cx="1537921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48</m:t>
                    </m:r>
                    <m:r>
                      <a:rPr lang="zh-CN" altLang="en-US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（人）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248" y="2032006"/>
                <a:ext cx="1537921" cy="392415"/>
              </a:xfrm>
              <a:prstGeom prst="rect">
                <a:avLst/>
              </a:prstGeom>
              <a:blipFill rotWithShape="1">
                <a:blip r:embed="rId5"/>
                <a:stretch>
                  <a:fillRect l="-22" t="-2" r="-1839" b="1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1875494" y="2903036"/>
            <a:ext cx="368514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答：四年级比三年级多</a:t>
            </a:r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48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人。</a:t>
            </a:r>
            <a:endParaRPr lang="zh-CN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>
                <a:latin typeface="+mn-ea"/>
              </a:rPr>
              <a:t>4</a:t>
            </a:r>
            <a:endParaRPr lang="zh-CN" altLang="en-US" sz="2100" b="1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650498" y="536074"/>
                <a:ext cx="7750878" cy="53601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一块地</a:t>
                </a:r>
                <a14:m>
                  <m:oMath xmlns:m="http://schemas.openxmlformats.org/officeDocument/2006/math">
                    <m:r>
                      <a:rPr lang="zh-CN" altLang="en-US" sz="2100" i="1">
                        <a:latin typeface="Cambria Math" panose="02040503050406030204" pitchFamily="18" charset="0"/>
                      </a:rPr>
                      <m:t>有</m:t>
                    </m:r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公顷，其中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种玉米，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种黄豆，它们各种了多少公顷？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98" y="536074"/>
                <a:ext cx="7750878" cy="536012"/>
              </a:xfrm>
              <a:prstGeom prst="rect">
                <a:avLst/>
              </a:prstGeom>
              <a:blipFill rotWithShape="1">
                <a:blip r:embed="rId2"/>
                <a:stretch>
                  <a:fillRect l="-3" t="-25" r="4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6"/>
              <p:cNvSpPr>
                <a:spLocks noChangeArrowheads="1"/>
              </p:cNvSpPr>
              <p:nvPr/>
            </p:nvSpPr>
            <p:spPr bwMode="auto">
              <a:xfrm>
                <a:off x="2083442" y="1412456"/>
                <a:ext cx="766155" cy="5279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3442" y="1412456"/>
                <a:ext cx="766155" cy="527965"/>
              </a:xfrm>
              <a:prstGeom prst="rect">
                <a:avLst/>
              </a:prstGeom>
              <a:blipFill rotWithShape="1">
                <a:blip r:embed="rId3"/>
                <a:stretch>
                  <a:fillRect l="-1" t="-41" r="46" b="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319437" y="1418863"/>
                <a:ext cx="643445" cy="53476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437" y="1418863"/>
                <a:ext cx="643445" cy="534762"/>
              </a:xfrm>
              <a:prstGeom prst="rect">
                <a:avLst/>
              </a:prstGeom>
              <a:blipFill rotWithShape="1">
                <a:blip r:embed="rId4"/>
                <a:stretch>
                  <a:fillRect l="-45" t="-51" r="-5846" b="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6"/>
              <p:cNvSpPr>
                <a:spLocks noChangeArrowheads="1"/>
              </p:cNvSpPr>
              <p:nvPr/>
            </p:nvSpPr>
            <p:spPr bwMode="auto">
              <a:xfrm>
                <a:off x="2676016" y="1428038"/>
                <a:ext cx="898871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8×1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9×3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76016" y="1428038"/>
                <a:ext cx="898871" cy="540773"/>
              </a:xfrm>
              <a:prstGeom prst="rect">
                <a:avLst/>
              </a:prstGeom>
              <a:blipFill rotWithShape="1">
                <a:blip r:embed="rId5"/>
                <a:stretch>
                  <a:fillRect l="-14" t="-103" r="53" b="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3824239" y="1492671"/>
            <a:ext cx="121571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100" dirty="0">
                <a:solidFill>
                  <a:srgbClr val="FF0000"/>
                </a:solidFill>
                <a:latin typeface="+mn-ea"/>
              </a:rPr>
              <a:t>（公顷）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2083442" y="2460098"/>
                <a:ext cx="766155" cy="5279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9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3442" y="2460098"/>
                <a:ext cx="766155" cy="527965"/>
              </a:xfrm>
              <a:prstGeom prst="rect">
                <a:avLst/>
              </a:prstGeom>
              <a:blipFill rotWithShape="1">
                <a:blip r:embed="rId6"/>
                <a:stretch>
                  <a:fillRect l="-1" t="-20" r="46" b="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3387338" y="2441044"/>
                <a:ext cx="643445" cy="53610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81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338" y="2441044"/>
                <a:ext cx="643445" cy="536108"/>
              </a:xfrm>
              <a:prstGeom prst="rect">
                <a:avLst/>
              </a:prstGeom>
              <a:blipFill rotWithShape="1">
                <a:blip r:embed="rId7"/>
                <a:stretch>
                  <a:fillRect l="-39" t="-19" r="-5853" b="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2676016" y="2435802"/>
                <a:ext cx="898871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8×4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9×9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1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76016" y="2435802"/>
                <a:ext cx="898871" cy="540773"/>
              </a:xfrm>
              <a:prstGeom prst="rect">
                <a:avLst/>
              </a:prstGeom>
              <a:blipFill rotWithShape="1">
                <a:blip r:embed="rId8"/>
                <a:stretch>
                  <a:fillRect l="-14" t="-107" r="53" b="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矩形 11"/>
          <p:cNvSpPr/>
          <p:nvPr/>
        </p:nvSpPr>
        <p:spPr>
          <a:xfrm>
            <a:off x="3824239" y="2509043"/>
            <a:ext cx="121571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100" dirty="0">
                <a:solidFill>
                  <a:srgbClr val="FF0000"/>
                </a:solidFill>
                <a:latin typeface="+mn-ea"/>
              </a:rPr>
              <a:t>（公顷）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083441" y="3264526"/>
                <a:ext cx="4884992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答：玉米种了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公顷，黄豆种了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81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公顷。</a:t>
                </a:r>
                <a:endParaRPr lang="zh-CN" altLang="en-US" dirty="0">
                  <a:solidFill>
                    <a:schemeClr val="tx1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441" y="3264526"/>
                <a:ext cx="4884992" cy="536012"/>
              </a:xfrm>
              <a:prstGeom prst="rect">
                <a:avLst/>
              </a:prstGeom>
              <a:blipFill rotWithShape="1">
                <a:blip r:embed="rId9"/>
                <a:stretch>
                  <a:fillRect t="-117" r="12" b="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494545" y="353362"/>
                <a:ext cx="8296445" cy="125183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一张彩纸第一次用去它的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，第二次用去的是第一次的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，第二次用了这张彩纸的几分之几？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45" y="353362"/>
                <a:ext cx="8296445" cy="1251833"/>
              </a:xfrm>
              <a:prstGeom prst="rect">
                <a:avLst/>
              </a:prstGeom>
              <a:blipFill rotWithShape="1">
                <a:blip r:embed="rId2"/>
                <a:stretch>
                  <a:fillRect l="-6" t="-24" r="1" b="-12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6"/>
              <p:cNvSpPr>
                <a:spLocks noChangeArrowheads="1"/>
              </p:cNvSpPr>
              <p:nvPr/>
            </p:nvSpPr>
            <p:spPr bwMode="auto">
              <a:xfrm>
                <a:off x="2363755" y="2090847"/>
                <a:ext cx="766155" cy="5255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3755" y="2090847"/>
                <a:ext cx="766155" cy="525528"/>
              </a:xfrm>
              <a:prstGeom prst="rect">
                <a:avLst/>
              </a:prstGeom>
              <a:blipFill rotWithShape="1">
                <a:blip r:embed="rId3"/>
                <a:stretch>
                  <a:fillRect l="-37" t="-81" r="82" b="-19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2885473" y="2072819"/>
                <a:ext cx="898871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4×1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7×2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5473" y="2072819"/>
                <a:ext cx="898871" cy="540773"/>
              </a:xfrm>
              <a:prstGeom prst="rect">
                <a:avLst/>
              </a:prstGeom>
              <a:blipFill rotWithShape="1">
                <a:blip r:embed="rId4"/>
                <a:stretch>
                  <a:fillRect l="-4" t="-33" r="42" b="10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651629" y="2062957"/>
                <a:ext cx="809467" cy="535147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1629" y="2062957"/>
                <a:ext cx="809467" cy="535147"/>
              </a:xfrm>
              <a:prstGeom prst="rect">
                <a:avLst/>
              </a:prstGeom>
              <a:blipFill rotWithShape="1">
                <a:blip r:embed="rId5"/>
                <a:stretch>
                  <a:fillRect l="-47" t="-89" r="27" b="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363755" y="3055866"/>
                <a:ext cx="3748863" cy="5351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答：第二次用了这张彩纸的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。</a:t>
                </a: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755" y="3055866"/>
                <a:ext cx="3748863" cy="535147"/>
              </a:xfrm>
              <a:prstGeom prst="rect">
                <a:avLst/>
              </a:prstGeom>
              <a:blipFill rotWithShape="1">
                <a:blip r:embed="rId6"/>
                <a:stretch>
                  <a:fillRect l="-8" t="-46" r="-725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361589" y="1752451"/>
            <a:ext cx="6999748" cy="2211947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white"/>
                </a:solidFill>
              </a:rPr>
              <a:t>一个数（</a:t>
            </a:r>
            <a:r>
              <a:rPr lang="en-US" altLang="zh-CN" sz="2100" dirty="0">
                <a:solidFill>
                  <a:prstClr val="white"/>
                </a:solidFill>
              </a:rPr>
              <a:t>0</a:t>
            </a:r>
            <a:r>
              <a:rPr lang="zh-CN" altLang="en-US" sz="2100" dirty="0">
                <a:solidFill>
                  <a:prstClr val="white"/>
                </a:solidFill>
              </a:rPr>
              <a:t>除外），</a:t>
            </a:r>
            <a:endParaRPr lang="en-US" altLang="zh-CN" sz="2100" dirty="0">
              <a:solidFill>
                <a:prstClr val="white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white"/>
                </a:solidFill>
              </a:rPr>
              <a:t>乘小于</a:t>
            </a:r>
            <a:r>
              <a:rPr lang="en-US" altLang="zh-CN" sz="2100" dirty="0">
                <a:solidFill>
                  <a:prstClr val="white"/>
                </a:solidFill>
              </a:rPr>
              <a:t>1</a:t>
            </a:r>
            <a:r>
              <a:rPr lang="zh-CN" altLang="en-US" sz="2100" dirty="0">
                <a:solidFill>
                  <a:prstClr val="white"/>
                </a:solidFill>
              </a:rPr>
              <a:t>的数，积小于这个数；</a:t>
            </a:r>
            <a:endParaRPr lang="en-US" altLang="zh-CN" sz="2100" dirty="0">
              <a:solidFill>
                <a:prstClr val="white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white"/>
                </a:solidFill>
              </a:rPr>
              <a:t>乘大于</a:t>
            </a:r>
            <a:r>
              <a:rPr lang="en-US" altLang="zh-CN" sz="2100" dirty="0">
                <a:solidFill>
                  <a:prstClr val="white"/>
                </a:solidFill>
              </a:rPr>
              <a:t>1</a:t>
            </a:r>
            <a:r>
              <a:rPr lang="zh-CN" altLang="en-US" sz="2100" dirty="0">
                <a:solidFill>
                  <a:prstClr val="white"/>
                </a:solidFill>
              </a:rPr>
              <a:t>的数，积大于这个数；</a:t>
            </a:r>
            <a:endParaRPr lang="en-US" altLang="zh-CN" sz="2100" dirty="0">
              <a:solidFill>
                <a:prstClr val="white"/>
              </a:solidFill>
            </a:endParaRPr>
          </a:p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white"/>
                </a:solidFill>
              </a:rPr>
              <a:t>乘等于</a:t>
            </a:r>
            <a:r>
              <a:rPr lang="en-US" altLang="zh-CN" sz="2100" dirty="0">
                <a:solidFill>
                  <a:prstClr val="white"/>
                </a:solidFill>
              </a:rPr>
              <a:t>1</a:t>
            </a:r>
            <a:r>
              <a:rPr lang="zh-CN" altLang="en-US" sz="2100" dirty="0">
                <a:solidFill>
                  <a:prstClr val="white"/>
                </a:solidFill>
              </a:rPr>
              <a:t>的数，积就等于</a:t>
            </a:r>
            <a:r>
              <a:rPr lang="en-US" altLang="zh-CN" sz="2100" dirty="0">
                <a:solidFill>
                  <a:prstClr val="white"/>
                </a:solidFill>
              </a:rPr>
              <a:t>1</a:t>
            </a:r>
            <a:r>
              <a:rPr lang="zh-CN" altLang="en-US" sz="2100" dirty="0">
                <a:solidFill>
                  <a:prstClr val="white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618278" y="534230"/>
                <a:ext cx="7256427" cy="53601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一个正方形它的边长为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分米，它的面积是多少平方分米？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78" y="534230"/>
                <a:ext cx="7256427" cy="536012"/>
              </a:xfrm>
              <a:prstGeom prst="rect">
                <a:avLst/>
              </a:prstGeom>
              <a:blipFill rotWithShape="1">
                <a:blip r:embed="rId2"/>
                <a:stretch>
                  <a:fillRect l="-6" t="-36" r="1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3082851" y="1979895"/>
                <a:ext cx="766155" cy="5279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2851" y="1979895"/>
                <a:ext cx="766155" cy="527965"/>
              </a:xfrm>
              <a:prstGeom prst="rect">
                <a:avLst/>
              </a:prstGeom>
              <a:blipFill rotWithShape="1">
                <a:blip r:embed="rId3"/>
                <a:stretch>
                  <a:fillRect l="-73" t="-114" r="35" b="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6"/>
              <p:cNvSpPr>
                <a:spLocks noChangeArrowheads="1"/>
              </p:cNvSpPr>
              <p:nvPr/>
            </p:nvSpPr>
            <p:spPr bwMode="auto">
              <a:xfrm>
                <a:off x="3604570" y="1961867"/>
                <a:ext cx="898871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8×8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9×9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04570" y="1961867"/>
                <a:ext cx="898871" cy="540773"/>
              </a:xfrm>
              <a:prstGeom prst="rect">
                <a:avLst/>
              </a:prstGeom>
              <a:blipFill rotWithShape="1">
                <a:blip r:embed="rId4"/>
                <a:stretch>
                  <a:fillRect l="-34" t="-65" r="2" b="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4370725" y="1961364"/>
                <a:ext cx="1420589" cy="53601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81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725" y="1961364"/>
                <a:ext cx="1420589" cy="536012"/>
              </a:xfrm>
              <a:prstGeom prst="rect">
                <a:avLst/>
              </a:prstGeom>
              <a:blipFill rotWithShape="1">
                <a:blip r:embed="rId5"/>
                <a:stretch>
                  <a:fillRect l="-1" t="-90" r="8" b="1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4803142" y="2033162"/>
            <a:ext cx="1754327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（平方分米）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3008661" y="2924284"/>
                <a:ext cx="3588963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答：它的面积是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64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81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平方分米。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661" y="2924284"/>
                <a:ext cx="3588963" cy="536012"/>
              </a:xfrm>
              <a:prstGeom prst="rect">
                <a:avLst/>
              </a:prstGeom>
              <a:blipFill rotWithShape="1">
                <a:blip r:embed="rId6"/>
                <a:stretch>
                  <a:fillRect l="-1" t="-20" r="-726" b="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p:sp>
        <p:nvSpPr>
          <p:cNvPr id="3" name="TextBox 16"/>
          <p:cNvSpPr txBox="1">
            <a:spLocks noChangeArrowheads="1"/>
          </p:cNvSpPr>
          <p:nvPr/>
        </p:nvSpPr>
        <p:spPr bwMode="auto">
          <a:xfrm>
            <a:off x="2067913" y="1887415"/>
            <a:ext cx="3699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＜</a:t>
            </a:r>
          </a:p>
        </p:txBody>
      </p:sp>
      <p:sp>
        <p:nvSpPr>
          <p:cNvPr id="4" name="TextBox 17"/>
          <p:cNvSpPr txBox="1">
            <a:spLocks noChangeArrowheads="1"/>
          </p:cNvSpPr>
          <p:nvPr/>
        </p:nvSpPr>
        <p:spPr bwMode="auto">
          <a:xfrm>
            <a:off x="4497301" y="1951289"/>
            <a:ext cx="39231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＞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6775957" y="1873023"/>
            <a:ext cx="49406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＜</a:t>
            </a:r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2141742" y="2886621"/>
            <a:ext cx="5405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＞</a:t>
            </a:r>
          </a:p>
        </p:txBody>
      </p:sp>
      <p:sp>
        <p:nvSpPr>
          <p:cNvPr id="7" name="TextBox 20"/>
          <p:cNvSpPr txBox="1">
            <a:spLocks noChangeArrowheads="1"/>
          </p:cNvSpPr>
          <p:nvPr/>
        </p:nvSpPr>
        <p:spPr bwMode="auto">
          <a:xfrm>
            <a:off x="4572825" y="2859352"/>
            <a:ext cx="53935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＜</a:t>
            </a:r>
          </a:p>
        </p:txBody>
      </p:sp>
      <p:sp>
        <p:nvSpPr>
          <p:cNvPr id="8" name="TextBox 21"/>
          <p:cNvSpPr txBox="1">
            <a:spLocks noChangeArrowheads="1"/>
          </p:cNvSpPr>
          <p:nvPr/>
        </p:nvSpPr>
        <p:spPr bwMode="auto">
          <a:xfrm>
            <a:off x="6857206" y="2871928"/>
            <a:ext cx="39525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1342511" y="1862320"/>
                <a:ext cx="766155" cy="5279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9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42511" y="1862320"/>
                <a:ext cx="766155" cy="527933"/>
              </a:xfrm>
              <a:prstGeom prst="rect">
                <a:avLst/>
              </a:prstGeom>
              <a:blipFill rotWithShape="1">
                <a:blip r:embed="rId2"/>
                <a:stretch>
                  <a:fillRect l="-16" t="-95" r="61" b="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594303" y="1736903"/>
                <a:ext cx="366927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303" y="1736903"/>
                <a:ext cx="366927" cy="676339"/>
              </a:xfrm>
              <a:prstGeom prst="rect">
                <a:avLst/>
              </a:prstGeom>
              <a:blipFill rotWithShape="1">
                <a:blip r:embed="rId3"/>
                <a:stretch>
                  <a:fillRect l="-89" t="-26" r="-6861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/>
          <p:cNvSpPr/>
          <p:nvPr/>
        </p:nvSpPr>
        <p:spPr>
          <a:xfrm>
            <a:off x="1793524" y="1883386"/>
            <a:ext cx="860422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6"/>
              <p:cNvSpPr>
                <a:spLocks noChangeArrowheads="1"/>
              </p:cNvSpPr>
              <p:nvPr/>
            </p:nvSpPr>
            <p:spPr bwMode="auto">
              <a:xfrm>
                <a:off x="3766717" y="1883386"/>
                <a:ext cx="766155" cy="5324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2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66717" y="1883386"/>
                <a:ext cx="766155" cy="532454"/>
              </a:xfrm>
              <a:prstGeom prst="rect">
                <a:avLst/>
              </a:prstGeom>
              <a:blipFill rotWithShape="1">
                <a:blip r:embed="rId4"/>
                <a:stretch>
                  <a:fillRect l="-69" t="-115" r="32" b="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4972823" y="1773342"/>
                <a:ext cx="36692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823" y="1773342"/>
                <a:ext cx="366927" cy="675185"/>
              </a:xfrm>
              <a:prstGeom prst="rect">
                <a:avLst/>
              </a:prstGeom>
              <a:blipFill rotWithShape="1">
                <a:blip r:embed="rId5"/>
                <a:stretch>
                  <a:fillRect l="-38" t="-63" r="-6913" b="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4176517" y="1953083"/>
            <a:ext cx="103388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36"/>
              <p:cNvSpPr>
                <a:spLocks noChangeArrowheads="1"/>
              </p:cNvSpPr>
              <p:nvPr/>
            </p:nvSpPr>
            <p:spPr bwMode="auto">
              <a:xfrm>
                <a:off x="6106148" y="1830205"/>
                <a:ext cx="766155" cy="528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06148" y="1830205"/>
                <a:ext cx="766155" cy="528221"/>
              </a:xfrm>
              <a:prstGeom prst="rect">
                <a:avLst/>
              </a:prstGeom>
              <a:blipFill rotWithShape="1">
                <a:blip r:embed="rId6"/>
                <a:stretch>
                  <a:fillRect l="-81" t="-26" r="43" b="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7271775" y="1667365"/>
                <a:ext cx="366927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1775" y="1667365"/>
                <a:ext cx="366927" cy="676339"/>
              </a:xfrm>
              <a:prstGeom prst="rect">
                <a:avLst/>
              </a:prstGeom>
              <a:blipFill rotWithShape="1">
                <a:blip r:embed="rId7"/>
                <a:stretch>
                  <a:fillRect l="-106" t="-72" r="-6844" b="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矩形 16"/>
          <p:cNvSpPr/>
          <p:nvPr/>
        </p:nvSpPr>
        <p:spPr>
          <a:xfrm>
            <a:off x="6497513" y="1862320"/>
            <a:ext cx="9945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6"/>
              <p:cNvSpPr>
                <a:spLocks noChangeArrowheads="1"/>
              </p:cNvSpPr>
              <p:nvPr/>
            </p:nvSpPr>
            <p:spPr bwMode="auto">
              <a:xfrm>
                <a:off x="1391404" y="2825594"/>
                <a:ext cx="766155" cy="536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r>
                      <a:rPr lang="en-US" altLang="zh-CN" sz="2100" i="1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91404" y="2825594"/>
                <a:ext cx="766155" cy="536012"/>
              </a:xfrm>
              <a:prstGeom prst="rect">
                <a:avLst/>
              </a:prstGeom>
              <a:blipFill rotWithShape="1">
                <a:blip r:embed="rId8"/>
                <a:stretch>
                  <a:fillRect l="-16" t="-89" r="61" b="1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矩形 18"/>
          <p:cNvSpPr/>
          <p:nvPr/>
        </p:nvSpPr>
        <p:spPr>
          <a:xfrm>
            <a:off x="1814043" y="2892416"/>
            <a:ext cx="9945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6"/>
              <p:cNvSpPr>
                <a:spLocks noChangeArrowheads="1"/>
              </p:cNvSpPr>
              <p:nvPr/>
            </p:nvSpPr>
            <p:spPr bwMode="auto">
              <a:xfrm>
                <a:off x="3745263" y="2771505"/>
                <a:ext cx="1063051" cy="5255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0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5263" y="2771505"/>
                <a:ext cx="1063051" cy="525529"/>
              </a:xfrm>
              <a:prstGeom prst="rect">
                <a:avLst/>
              </a:prstGeom>
              <a:blipFill rotWithShape="1">
                <a:blip r:embed="rId9"/>
                <a:stretch>
                  <a:fillRect l="-3" t="-69" r="9" b="2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5036199" y="2676995"/>
                <a:ext cx="516007" cy="67422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199" y="2676995"/>
                <a:ext cx="516007" cy="674223"/>
              </a:xfrm>
              <a:prstGeom prst="rect">
                <a:avLst/>
              </a:prstGeom>
              <a:blipFill rotWithShape="1">
                <a:blip r:embed="rId10"/>
                <a:stretch>
                  <a:fillRect l="-3" t="-70" r="-4845" b="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矩形 21"/>
          <p:cNvSpPr/>
          <p:nvPr/>
        </p:nvSpPr>
        <p:spPr>
          <a:xfrm>
            <a:off x="4346023" y="2838062"/>
            <a:ext cx="774611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36"/>
              <p:cNvSpPr>
                <a:spLocks noChangeArrowheads="1"/>
              </p:cNvSpPr>
              <p:nvPr/>
            </p:nvSpPr>
            <p:spPr bwMode="auto">
              <a:xfrm>
                <a:off x="6168767" y="2818959"/>
                <a:ext cx="766155" cy="5344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zh-CN" sz="21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3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8767" y="2818959"/>
                <a:ext cx="766155" cy="534473"/>
              </a:xfrm>
              <a:prstGeom prst="rect">
                <a:avLst/>
              </a:prstGeom>
              <a:blipFill rotWithShape="1">
                <a:blip r:embed="rId11"/>
                <a:stretch>
                  <a:fillRect l="-49" t="-36" r="11" b="1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矩形 23"/>
          <p:cNvSpPr/>
          <p:nvPr/>
        </p:nvSpPr>
        <p:spPr>
          <a:xfrm>
            <a:off x="6594493" y="2878563"/>
            <a:ext cx="66392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2571121" y="2818958"/>
                <a:ext cx="609782" cy="52774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×0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121" y="2818958"/>
                <a:ext cx="609782" cy="527741"/>
              </a:xfrm>
              <a:prstGeom prst="rect">
                <a:avLst/>
              </a:prstGeom>
              <a:blipFill rotWithShape="1">
                <a:blip r:embed="rId12"/>
                <a:stretch>
                  <a:fillRect l="-1" t="-37" r="-8821" b="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36"/>
              <p:cNvSpPr>
                <a:spLocks noChangeArrowheads="1"/>
              </p:cNvSpPr>
              <p:nvPr/>
            </p:nvSpPr>
            <p:spPr bwMode="auto">
              <a:xfrm>
                <a:off x="7325592" y="2786598"/>
                <a:ext cx="774450" cy="5255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×1</a:t>
                </a:r>
              </a:p>
            </p:txBody>
          </p:sp>
        </mc:Choice>
        <mc:Fallback xmlns="">
          <p:sp>
            <p:nvSpPr>
              <p:cNvPr id="2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25592" y="2786598"/>
                <a:ext cx="774450" cy="525529"/>
              </a:xfrm>
              <a:prstGeom prst="rect">
                <a:avLst/>
              </a:prstGeom>
              <a:blipFill rotWithShape="1">
                <a:blip r:embed="rId13"/>
                <a:stretch>
                  <a:fillRect l="-30" t="-41" r="80" b="1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矩形 26"/>
          <p:cNvSpPr/>
          <p:nvPr/>
        </p:nvSpPr>
        <p:spPr>
          <a:xfrm>
            <a:off x="622309" y="598176"/>
            <a:ext cx="479602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zh-CN" sz="2100" kern="100" dirty="0">
                <a:latin typeface="+mn-ea"/>
                <a:cs typeface="Times New Roman" panose="02020603050405020304" pitchFamily="18" charset="0"/>
              </a:rPr>
              <a:t>在</a:t>
            </a:r>
            <a:r>
              <a:rPr lang="zh-CN" altLang="en-US" sz="2100" kern="100" dirty="0">
                <a:latin typeface="+mn-ea"/>
              </a:rPr>
              <a:t>（ ）</a:t>
            </a:r>
            <a:r>
              <a:rPr lang="zh-CN" altLang="zh-CN" sz="2100" kern="100" dirty="0">
                <a:latin typeface="+mn-ea"/>
                <a:cs typeface="Times New Roman" panose="02020603050405020304" pitchFamily="18" charset="0"/>
              </a:rPr>
              <a:t>里填上</a:t>
            </a:r>
            <a:r>
              <a:rPr lang="en-US" altLang="zh-CN" sz="2100" kern="100" dirty="0">
                <a:latin typeface="+mn-ea"/>
              </a:rPr>
              <a:t>“</a:t>
            </a:r>
            <a:r>
              <a:rPr lang="zh-CN" altLang="zh-CN" sz="2100" kern="100" dirty="0">
                <a:latin typeface="+mn-ea"/>
                <a:cs typeface="Times New Roman" panose="02020603050405020304" pitchFamily="18" charset="0"/>
              </a:rPr>
              <a:t>＞</a:t>
            </a:r>
            <a:r>
              <a:rPr lang="en-US" altLang="zh-CN" sz="2100" kern="100" dirty="0">
                <a:latin typeface="+mn-ea"/>
              </a:rPr>
              <a:t>”“</a:t>
            </a:r>
            <a:r>
              <a:rPr lang="zh-CN" altLang="zh-CN" sz="2100" kern="100" dirty="0">
                <a:latin typeface="+mn-ea"/>
                <a:cs typeface="Times New Roman" panose="02020603050405020304" pitchFamily="18" charset="0"/>
              </a:rPr>
              <a:t>＜</a:t>
            </a:r>
            <a:r>
              <a:rPr lang="en-US" altLang="zh-CN" sz="2100" kern="100" dirty="0">
                <a:latin typeface="+mn-ea"/>
              </a:rPr>
              <a:t>”</a:t>
            </a:r>
            <a:r>
              <a:rPr lang="zh-CN" altLang="zh-CN" sz="2100" kern="100" dirty="0">
                <a:latin typeface="+mn-ea"/>
                <a:cs typeface="Times New Roman" panose="02020603050405020304" pitchFamily="18" charset="0"/>
              </a:rPr>
              <a:t>或</a:t>
            </a:r>
            <a:r>
              <a:rPr lang="en-US" altLang="zh-CN" sz="2100" kern="100" dirty="0">
                <a:latin typeface="+mn-ea"/>
              </a:rPr>
              <a:t>“</a:t>
            </a:r>
            <a:r>
              <a:rPr lang="zh-CN" altLang="zh-CN" sz="2100" kern="100" dirty="0">
                <a:latin typeface="+mn-ea"/>
                <a:cs typeface="Times New Roman" panose="02020603050405020304" pitchFamily="18" charset="0"/>
              </a:rPr>
              <a:t>＝</a:t>
            </a:r>
            <a:r>
              <a:rPr lang="en-US" altLang="zh-CN" sz="2100" kern="100" dirty="0">
                <a:latin typeface="+mn-ea"/>
              </a:rPr>
              <a:t>”</a:t>
            </a:r>
            <a:r>
              <a:rPr lang="zh-CN" altLang="zh-CN" sz="2100" kern="100" dirty="0">
                <a:latin typeface="+mn-ea"/>
                <a:cs typeface="Times New Roman" panose="02020603050405020304" pitchFamily="18" charset="0"/>
              </a:rPr>
              <a:t>。</a:t>
            </a:r>
            <a:endParaRPr lang="zh-CN" altLang="en-US" sz="21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557797" y="349000"/>
                <a:ext cx="7729397" cy="124880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一杯水重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千克，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杯重多少千克？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杯呢？</a:t>
                </a:r>
                <a:r>
                  <a:rPr lang="zh-CN" altLang="en-US" sz="2100" dirty="0">
                    <a:solidFill>
                      <a:prstClr val="black"/>
                    </a:solidFill>
                  </a:rPr>
                  <a:t>观察计算结果，你发现了什么？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97" y="349000"/>
                <a:ext cx="7729397" cy="1248803"/>
              </a:xfrm>
              <a:prstGeom prst="rect">
                <a:avLst/>
              </a:prstGeom>
              <a:blipFill rotWithShape="1">
                <a:blip r:embed="rId2"/>
                <a:stretch>
                  <a:fillRect l="-3" t="-31" r="6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3211099" y="1706163"/>
                <a:ext cx="786225" cy="5284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1099" y="1706163"/>
                <a:ext cx="786225" cy="528414"/>
              </a:xfrm>
              <a:prstGeom prst="rect">
                <a:avLst/>
              </a:prstGeom>
              <a:blipFill rotWithShape="1">
                <a:blip r:embed="rId3"/>
                <a:stretch>
                  <a:fillRect l="-69" t="-105" r="81" b="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6"/>
              <p:cNvSpPr>
                <a:spLocks noChangeArrowheads="1"/>
              </p:cNvSpPr>
              <p:nvPr/>
            </p:nvSpPr>
            <p:spPr bwMode="auto">
              <a:xfrm>
                <a:off x="3863154" y="1726817"/>
                <a:ext cx="765650" cy="5351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3×2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8×3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63154" y="1726817"/>
                <a:ext cx="765650" cy="535147"/>
              </a:xfrm>
              <a:prstGeom prst="rect">
                <a:avLst/>
              </a:prstGeom>
              <a:blipFill rotWithShape="1">
                <a:blip r:embed="rId4"/>
                <a:stretch>
                  <a:fillRect l="-59" t="-47" r="38" b="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4500028" y="1733550"/>
                <a:ext cx="1644104" cy="52552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zh-CN" altLang="en-US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（千克）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028" y="1733550"/>
                <a:ext cx="1644104" cy="525529"/>
              </a:xfrm>
              <a:prstGeom prst="rect">
                <a:avLst/>
              </a:prstGeom>
              <a:blipFill rotWithShape="1">
                <a:blip r:embed="rId5"/>
                <a:stretch>
                  <a:fillRect l="-25" r="-2634" b="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3038050" y="3271617"/>
                <a:ext cx="4191443" cy="54077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杯重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千克；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杯重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千克。</a:t>
                </a: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050" y="3271617"/>
                <a:ext cx="4191443" cy="540773"/>
              </a:xfrm>
              <a:prstGeom prst="rect">
                <a:avLst/>
              </a:prstGeom>
              <a:blipFill rotWithShape="1">
                <a:blip r:embed="rId6"/>
                <a:stretch>
                  <a:fillRect l="-5" t="-18" b="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3211099" y="2525122"/>
                <a:ext cx="786225" cy="5324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0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1099" y="2525122"/>
                <a:ext cx="786225" cy="532454"/>
              </a:xfrm>
              <a:prstGeom prst="rect">
                <a:avLst/>
              </a:prstGeom>
              <a:blipFill rotWithShape="1">
                <a:blip r:embed="rId7"/>
                <a:stretch>
                  <a:fillRect l="-69" t="-68" r="81" b="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3863154" y="2545776"/>
                <a:ext cx="765650" cy="5351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3×5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8×3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1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63154" y="2545776"/>
                <a:ext cx="765650" cy="535147"/>
              </a:xfrm>
              <a:prstGeom prst="rect">
                <a:avLst/>
              </a:prstGeom>
              <a:blipFill rotWithShape="1">
                <a:blip r:embed="rId8"/>
                <a:stretch>
                  <a:fillRect l="-59" t="-11" r="38" b="1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4500028" y="2552509"/>
                <a:ext cx="1644104" cy="533030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zh-CN" altLang="en-US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（千克）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028" y="2552509"/>
                <a:ext cx="1644104" cy="533030"/>
              </a:xfrm>
              <a:prstGeom prst="rect">
                <a:avLst/>
              </a:prstGeom>
              <a:blipFill rotWithShape="1">
                <a:blip r:embed="rId9"/>
                <a:stretch>
                  <a:fillRect l="-25" t="-83" r="-2634" b="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5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567755" y="401872"/>
                <a:ext cx="8252582" cy="144587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红红看一本书，第一天看了全书的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zh-CN" altLang="en-US" sz="2100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2100" dirty="0">
                    <a:latin typeface="+mn-ea"/>
                  </a:rPr>
                  <a:t>第二天看了第一天的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zh-CN" altLang="en-US" sz="2100" i="1">
                        <a:latin typeface="Cambria Math" panose="02040503050406030204" pitchFamily="18" charset="0"/>
                      </a:rPr>
                      <m:t>，不计算比较一下哪天看得多</m:t>
                    </m:r>
                  </m:oMath>
                </a14:m>
                <a:r>
                  <a:rPr lang="zh-CN" altLang="en-US" sz="2100" dirty="0">
                    <a:latin typeface="+mn-ea"/>
                  </a:rPr>
                  <a:t>？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55" y="401872"/>
                <a:ext cx="8252582" cy="1445876"/>
              </a:xfrm>
              <a:prstGeom prst="rect">
                <a:avLst/>
              </a:prstGeom>
              <a:blipFill rotWithShape="1">
                <a:blip r:embed="rId2"/>
                <a:stretch>
                  <a:fillRect l="-1" t="-38" r="2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6"/>
              <p:cNvSpPr>
                <a:spLocks noChangeArrowheads="1"/>
              </p:cNvSpPr>
              <p:nvPr/>
            </p:nvSpPr>
            <p:spPr bwMode="auto">
              <a:xfrm>
                <a:off x="4227173" y="2152766"/>
                <a:ext cx="983700" cy="5284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27173" y="2152766"/>
                <a:ext cx="983700" cy="528414"/>
              </a:xfrm>
              <a:prstGeom prst="rect">
                <a:avLst/>
              </a:prstGeom>
              <a:blipFill rotWithShape="1">
                <a:blip r:embed="rId3"/>
                <a:stretch>
                  <a:fillRect l="-62" t="-22" r="6" b="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2783335" y="3783077"/>
            <a:ext cx="256224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答：第一天看得多。</a:t>
            </a:r>
            <a:endParaRPr lang="zh-CN" altLang="en-US" dirty="0"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59308" y="2998247"/>
            <a:ext cx="650717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因为一个数（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0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除外），乘小于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的数，积小于这个数。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561059" y="317605"/>
                <a:ext cx="7627544" cy="755688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一台碾米机每小时可以碾稻谷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吨，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小时可以碾谷多少吨？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59" y="317605"/>
                <a:ext cx="7627544" cy="755688"/>
              </a:xfrm>
              <a:prstGeom prst="rect">
                <a:avLst/>
              </a:prstGeom>
              <a:blipFill rotWithShape="1">
                <a:blip r:embed="rId2"/>
                <a:stretch>
                  <a:fillRect l="-5" t="-14" r="4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36"/>
              <p:cNvSpPr>
                <a:spLocks noChangeArrowheads="1"/>
              </p:cNvSpPr>
              <p:nvPr/>
            </p:nvSpPr>
            <p:spPr bwMode="auto">
              <a:xfrm>
                <a:off x="2922588" y="2064287"/>
                <a:ext cx="766155" cy="5265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2588" y="2064287"/>
                <a:ext cx="766155" cy="526586"/>
              </a:xfrm>
              <a:prstGeom prst="rect">
                <a:avLst/>
              </a:prstGeom>
              <a:blipFill rotWithShape="1">
                <a:blip r:embed="rId3"/>
                <a:stretch>
                  <a:fillRect l="-42" t="-102" r="4" b="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6"/>
              <p:cNvSpPr>
                <a:spLocks noChangeArrowheads="1"/>
              </p:cNvSpPr>
              <p:nvPr/>
            </p:nvSpPr>
            <p:spPr bwMode="auto">
              <a:xfrm>
                <a:off x="3546158" y="2060078"/>
                <a:ext cx="898871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7×4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20×5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1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6158" y="2060078"/>
                <a:ext cx="898871" cy="540773"/>
              </a:xfrm>
              <a:prstGeom prst="rect">
                <a:avLst/>
              </a:prstGeom>
              <a:blipFill rotWithShape="1">
                <a:blip r:embed="rId4"/>
                <a:stretch>
                  <a:fillRect l="-35" t="-26" r="3" b="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4312313" y="2059575"/>
                <a:ext cx="756286" cy="52658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313" y="2059575"/>
                <a:ext cx="756286" cy="526586"/>
              </a:xfrm>
              <a:prstGeom prst="rect">
                <a:avLst/>
              </a:prstGeom>
              <a:blipFill rotWithShape="1">
                <a:blip r:embed="rId5"/>
                <a:stretch>
                  <a:fillRect l="-4" t="-51" r="4" b="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矩形 22"/>
          <p:cNvSpPr/>
          <p:nvPr/>
        </p:nvSpPr>
        <p:spPr>
          <a:xfrm>
            <a:off x="4818921" y="2134256"/>
            <a:ext cx="69824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（吨）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3024440" y="2938220"/>
                <a:ext cx="3174187" cy="52687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</a:rPr>
                  <a:t>小时可以碾谷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</a:rPr>
                  <a:t>吨</a:t>
                </a:r>
                <a:r>
                  <a:rPr lang="zh-CN" altLang="en-US" sz="2100" dirty="0">
                    <a:latin typeface="+mn-ea"/>
                  </a:rPr>
                  <a:t>。</a:t>
                </a:r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440" y="2938220"/>
                <a:ext cx="3174187" cy="526875"/>
              </a:xfrm>
              <a:prstGeom prst="rect">
                <a:avLst/>
              </a:prstGeom>
              <a:blipFill rotWithShape="1">
                <a:blip r:embed="rId6"/>
                <a:stretch>
                  <a:fillRect l="-18" t="-14" r="-388" b="1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>
                <a:latin typeface="+mn-ea"/>
              </a:rPr>
              <a:t>6</a:t>
            </a:r>
            <a:endParaRPr lang="zh-CN" altLang="en-US" sz="2100" b="1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583414" y="358051"/>
                <a:ext cx="7977173" cy="124245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王师傅要做</a:t>
                </a:r>
                <a:r>
                  <a:rPr lang="en-US" altLang="zh-CN" sz="2100" dirty="0">
                    <a:latin typeface="+mn-ea"/>
                  </a:rPr>
                  <a:t>180</a:t>
                </a:r>
                <a:r>
                  <a:rPr lang="zh-CN" altLang="en-US" sz="2100" dirty="0">
                    <a:latin typeface="+mn-ea"/>
                  </a:rPr>
                  <a:t>个零件，第一天做了</a:t>
                </a:r>
                <a:r>
                  <a:rPr lang="en-US" altLang="zh-CN" sz="2100" dirty="0">
                    <a:latin typeface="+mn-ea"/>
                  </a:rPr>
                  <a:t>30</a:t>
                </a:r>
                <a:r>
                  <a:rPr lang="zh-CN" altLang="en-US" sz="2100" dirty="0">
                    <a:latin typeface="+mn-ea"/>
                  </a:rPr>
                  <a:t>个，第二天做了余下的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/>
                          </a:rPr>
                          <m:t>5</m:t>
                        </m:r>
                      </m:den>
                    </m:f>
                    <m:r>
                      <a:rPr lang="zh-CN" altLang="en-US" sz="2100" i="1">
                        <a:latin typeface="Cambria Math" panose="02040503050406030204"/>
                      </a:rPr>
                      <m:t>，</m:t>
                    </m:r>
                  </m:oMath>
                </a14:m>
                <a:r>
                  <a:rPr lang="zh-CN" altLang="en-US" sz="2100" dirty="0">
                    <a:latin typeface="+mn-ea"/>
                  </a:rPr>
                  <a:t>那天做的零件多？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14" y="358051"/>
                <a:ext cx="7977173" cy="1242455"/>
              </a:xfrm>
              <a:prstGeom prst="rect">
                <a:avLst/>
              </a:prstGeom>
              <a:blipFill rotWithShape="1">
                <a:blip r:embed="rId2"/>
                <a:stretch>
                  <a:fillRect l="-6" t="-44" r="2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2192015" y="1957724"/>
            <a:ext cx="271011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180 – 30=150</a:t>
            </a:r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（个）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2192015" y="2696104"/>
                <a:ext cx="1175874" cy="5344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150×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2015" y="2696104"/>
                <a:ext cx="1175874" cy="534473"/>
              </a:xfrm>
              <a:prstGeom prst="rect">
                <a:avLst/>
              </a:prstGeom>
              <a:blipFill rotWithShape="1">
                <a:blip r:embed="rId3"/>
                <a:stretch>
                  <a:fillRect l="-54" t="-99" r="41" b="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6"/>
              <p:cNvSpPr>
                <a:spLocks noChangeArrowheads="1"/>
              </p:cNvSpPr>
              <p:nvPr/>
            </p:nvSpPr>
            <p:spPr bwMode="auto">
              <a:xfrm>
                <a:off x="3052413" y="2696104"/>
                <a:ext cx="1071440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150×2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2413" y="2696104"/>
                <a:ext cx="1071440" cy="540773"/>
              </a:xfrm>
              <a:prstGeom prst="rect">
                <a:avLst/>
              </a:prstGeom>
              <a:blipFill rotWithShape="1">
                <a:blip r:embed="rId4"/>
                <a:stretch>
                  <a:fillRect l="-56" t="-98" r="15" b="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848111" y="2767469"/>
                <a:ext cx="1513876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60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</a:rPr>
                      <m:t>（个）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111" y="2767469"/>
                <a:ext cx="1513876" cy="392415"/>
              </a:xfrm>
              <a:prstGeom prst="rect">
                <a:avLst/>
              </a:prstGeom>
              <a:blipFill rotWithShape="1">
                <a:blip r:embed="rId5"/>
                <a:stretch>
                  <a:fillRect l="-1" t="-35" r="-3478" b="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2215452" y="3532035"/>
            <a:ext cx="310084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答：第二天做的零件多。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03698" y="709411"/>
            <a:ext cx="8336604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、在实践活动中，进一步理解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分数乘分数的估算方法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、熟练掌握分数乘分数的估算方法，并能正确判断积和乘数的大小。</a:t>
            </a: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、运用分数乘分数的知识解决简单的实际问题，体会数学与生活的联系。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282192" y="3105674"/>
            <a:ext cx="8579617" cy="1852301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150000"/>
              </a:lnSpc>
            </a:pPr>
            <a:endParaRPr lang="zh-CN" altLang="en-US" sz="2100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2117" y="3135493"/>
            <a:ext cx="8171915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【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重点</a:t>
            </a: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】</a:t>
            </a:r>
            <a:r>
              <a:rPr lang="zh-CN" altLang="en-US" sz="2100" dirty="0">
                <a:latin typeface="+mn-ea"/>
              </a:rPr>
              <a:t>熟练掌握分数乘分数的估算方法，并能正确计算。</a:t>
            </a:r>
          </a:p>
        </p:txBody>
      </p:sp>
      <p:sp>
        <p:nvSpPr>
          <p:cNvPr id="8" name="矩形 7"/>
          <p:cNvSpPr/>
          <p:nvPr/>
        </p:nvSpPr>
        <p:spPr>
          <a:xfrm>
            <a:off x="355280" y="3624627"/>
            <a:ext cx="8171915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 【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难点</a:t>
            </a: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】</a:t>
            </a:r>
            <a:r>
              <a:rPr lang="zh-CN" altLang="en-US" sz="2100" dirty="0">
                <a:latin typeface="+mn-ea"/>
              </a:rPr>
              <a:t>运用分数乘分数的知识解决简单的实际问题，体会数学与生活的联系。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7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604530" y="377756"/>
                <a:ext cx="8539470" cy="75799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100" dirty="0">
                    <a:solidFill>
                      <a:srgbClr val="33333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r>
                  <a:rPr lang="zh-CN" altLang="en-US" sz="2100" dirty="0">
                    <a:solidFill>
                      <a:srgbClr val="33333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台拖拉机耕</a:t>
                </a:r>
                <a:r>
                  <a:rPr lang="en-US" altLang="zh-CN" sz="2100" dirty="0">
                    <a:solidFill>
                      <a:srgbClr val="33333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r>
                  <a:rPr lang="zh-CN" altLang="en-US" sz="2100" dirty="0">
                    <a:solidFill>
                      <a:srgbClr val="33333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公顷地用柴油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9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33333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吨，耕地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333333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公顷地用柴油多少吨？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530" y="377756"/>
                <a:ext cx="8539470" cy="757996"/>
              </a:xfrm>
              <a:prstGeom prst="rect">
                <a:avLst/>
              </a:prstGeom>
              <a:blipFill rotWithShape="1">
                <a:blip r:embed="rId2"/>
                <a:stretch>
                  <a:fillRect t="-75" b="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3316250" y="2098564"/>
                <a:ext cx="766155" cy="528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0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6250" y="2098564"/>
                <a:ext cx="766155" cy="528221"/>
              </a:xfrm>
              <a:prstGeom prst="rect">
                <a:avLst/>
              </a:prstGeom>
              <a:blipFill rotWithShape="1">
                <a:blip r:embed="rId3"/>
                <a:stretch>
                  <a:fillRect l="-37" t="-99" r="82" b="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6"/>
              <p:cNvSpPr>
                <a:spLocks noChangeArrowheads="1"/>
              </p:cNvSpPr>
              <p:nvPr/>
            </p:nvSpPr>
            <p:spPr bwMode="auto">
              <a:xfrm>
                <a:off x="3939820" y="2094355"/>
                <a:ext cx="898871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9×6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8×5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2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9820" y="2094355"/>
                <a:ext cx="898871" cy="540773"/>
              </a:xfrm>
              <a:prstGeom prst="rect">
                <a:avLst/>
              </a:prstGeom>
              <a:blipFill rotWithShape="1">
                <a:blip r:embed="rId4"/>
                <a:stretch>
                  <a:fillRect l="-31" t="-23" r="70" b="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4705976" y="2093851"/>
                <a:ext cx="756286" cy="526586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976" y="2093851"/>
                <a:ext cx="756286" cy="526586"/>
              </a:xfrm>
              <a:prstGeom prst="rect">
                <a:avLst/>
              </a:prstGeom>
              <a:blipFill rotWithShape="1">
                <a:blip r:embed="rId5"/>
                <a:stretch>
                  <a:fillRect l="-83" t="-49" r="83" b="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矩形 13"/>
          <p:cNvSpPr/>
          <p:nvPr/>
        </p:nvSpPr>
        <p:spPr>
          <a:xfrm>
            <a:off x="5212583" y="2168533"/>
            <a:ext cx="69824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（吨）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3377361" y="3074348"/>
                <a:ext cx="3263923" cy="52822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答：耕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zh-CN" altLang="en-US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公顷用柴油</m:t>
                    </m:r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</a:rPr>
                  <a:t>吨</a:t>
                </a:r>
                <a:r>
                  <a:rPr lang="zh-CN" altLang="en-US" sz="2100" dirty="0">
                    <a:latin typeface="+mn-ea"/>
                  </a:rPr>
                  <a:t>。</a:t>
                </a: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361" y="3074348"/>
                <a:ext cx="3263923" cy="528221"/>
              </a:xfrm>
              <a:prstGeom prst="rect">
                <a:avLst/>
              </a:prstGeom>
              <a:blipFill rotWithShape="1">
                <a:blip r:embed="rId6"/>
                <a:stretch>
                  <a:fillRect l="-13" t="-59" r="-395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8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615637" y="319375"/>
                <a:ext cx="8023844" cy="1926810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商店运来一批自行车，第一天卖出总数的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，第二天卖出的辆数相当于第一天的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。第二天卖出几分之几？如果不计算你知道哪一天卖出的多吗？为什么？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37" y="319375"/>
                <a:ext cx="8023844" cy="1926810"/>
              </a:xfrm>
              <a:prstGeom prst="rect">
                <a:avLst/>
              </a:prstGeom>
              <a:blipFill rotWithShape="1">
                <a:blip r:embed="rId2"/>
                <a:stretch>
                  <a:fillRect l="-4" t="-31" r="4" b="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6"/>
              <p:cNvSpPr>
                <a:spLocks noChangeArrowheads="1"/>
              </p:cNvSpPr>
              <p:nvPr/>
            </p:nvSpPr>
            <p:spPr bwMode="auto">
              <a:xfrm>
                <a:off x="2424866" y="2451287"/>
                <a:ext cx="766155" cy="536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24866" y="2451287"/>
                <a:ext cx="766155" cy="536012"/>
              </a:xfrm>
              <a:prstGeom prst="rect">
                <a:avLst/>
              </a:prstGeom>
              <a:blipFill rotWithShape="1">
                <a:blip r:embed="rId3"/>
                <a:stretch>
                  <a:fillRect l="-57" t="-35" r="19" b="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6"/>
              <p:cNvSpPr>
                <a:spLocks noChangeArrowheads="1"/>
              </p:cNvSpPr>
              <p:nvPr/>
            </p:nvSpPr>
            <p:spPr bwMode="auto">
              <a:xfrm>
                <a:off x="2946584" y="2433259"/>
                <a:ext cx="898871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1×7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3×8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46584" y="2433259"/>
                <a:ext cx="898871" cy="540773"/>
              </a:xfrm>
              <a:prstGeom prst="rect">
                <a:avLst/>
              </a:prstGeom>
              <a:blipFill rotWithShape="1">
                <a:blip r:embed="rId4"/>
                <a:stretch>
                  <a:fillRect l="-20" t="-106" r="59" b="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645978" y="2403026"/>
                <a:ext cx="721196" cy="532934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978" y="2403026"/>
                <a:ext cx="721196" cy="532934"/>
              </a:xfrm>
              <a:prstGeom prst="rect">
                <a:avLst/>
              </a:prstGeom>
              <a:blipFill rotWithShape="1">
                <a:blip r:embed="rId5"/>
                <a:stretch>
                  <a:fillRect l="-61" t="-35" r="39" b="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732253" y="3149820"/>
                <a:ext cx="5541445" cy="123668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答：第二天卖出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。第一天卖出的多，因为</a:t>
                </a:r>
                <a:r>
                  <a:rPr lang="zh-CN" altLang="en-US" sz="2100" dirty="0">
                    <a:solidFill>
                      <a:prstClr val="black"/>
                    </a:solidFill>
                  </a:rPr>
                  <a:t>一个数（</a:t>
                </a:r>
                <a:r>
                  <a:rPr lang="en-US" altLang="zh-CN" sz="2100" dirty="0">
                    <a:solidFill>
                      <a:prstClr val="black"/>
                    </a:solidFill>
                  </a:rPr>
                  <a:t>0</a:t>
                </a:r>
                <a:r>
                  <a:rPr lang="zh-CN" altLang="en-US" sz="2100" dirty="0">
                    <a:solidFill>
                      <a:prstClr val="black"/>
                    </a:solidFill>
                  </a:rPr>
                  <a:t>除外），乘小于</a:t>
                </a:r>
                <a:r>
                  <a:rPr lang="en-US" altLang="zh-CN" sz="2100" dirty="0">
                    <a:solidFill>
                      <a:prstClr val="black"/>
                    </a:solidFill>
                  </a:rPr>
                  <a:t>1</a:t>
                </a:r>
                <a:r>
                  <a:rPr lang="zh-CN" altLang="en-US" sz="2100" dirty="0">
                    <a:solidFill>
                      <a:prstClr val="black"/>
                    </a:solidFill>
                  </a:rPr>
                  <a:t>的数，积小于这个数。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253" y="3149820"/>
                <a:ext cx="5541445" cy="1236685"/>
              </a:xfrm>
              <a:prstGeom prst="rect">
                <a:avLst/>
              </a:prstGeom>
              <a:blipFill rotWithShape="1">
                <a:blip r:embed="rId6"/>
                <a:stretch>
                  <a:fillRect l="-11" t="-18" r="-2846" b="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44387" y="523477"/>
            <a:ext cx="3377651" cy="360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2100" dirty="0">
                <a:latin typeface="+mn-ea"/>
                <a:ea typeface="+mn-ea"/>
              </a:rPr>
              <a:t>看谁算得又对又快。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6"/>
              <p:cNvSpPr>
                <a:spLocks noChangeArrowheads="1"/>
              </p:cNvSpPr>
              <p:nvPr/>
            </p:nvSpPr>
            <p:spPr bwMode="auto">
              <a:xfrm>
                <a:off x="958016" y="1346873"/>
                <a:ext cx="766155" cy="5277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1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8016" y="1346873"/>
                <a:ext cx="766155" cy="527709"/>
              </a:xfrm>
              <a:prstGeom prst="rect">
                <a:avLst/>
              </a:prstGeom>
              <a:blipFill rotWithShape="1">
                <a:blip r:embed="rId2"/>
                <a:stretch>
                  <a:fillRect l="-57" t="-7" r="19" b="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6"/>
              <p:cNvSpPr>
                <a:spLocks noChangeArrowheads="1"/>
              </p:cNvSpPr>
              <p:nvPr/>
            </p:nvSpPr>
            <p:spPr bwMode="auto">
              <a:xfrm>
                <a:off x="1537459" y="1350879"/>
                <a:ext cx="898871" cy="536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1×6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8×7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3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7459" y="1350879"/>
                <a:ext cx="898871" cy="536012"/>
              </a:xfrm>
              <a:prstGeom prst="rect">
                <a:avLst/>
              </a:prstGeom>
              <a:blipFill rotWithShape="1">
                <a:blip r:embed="rId3"/>
                <a:stretch>
                  <a:fillRect l="-14" t="-44" r="52" b="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/>
              <p:cNvSpPr/>
              <p:nvPr/>
            </p:nvSpPr>
            <p:spPr>
              <a:xfrm>
                <a:off x="2312872" y="1343217"/>
                <a:ext cx="643445" cy="53610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4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872" y="1343217"/>
                <a:ext cx="643445" cy="536108"/>
              </a:xfrm>
              <a:prstGeom prst="rect">
                <a:avLst/>
              </a:prstGeom>
              <a:blipFill rotWithShape="1">
                <a:blip r:embed="rId4"/>
                <a:stretch>
                  <a:fillRect l="-31" t="-36" r="-5860" b="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6"/>
              <p:cNvSpPr>
                <a:spLocks noChangeArrowheads="1"/>
              </p:cNvSpPr>
              <p:nvPr/>
            </p:nvSpPr>
            <p:spPr bwMode="auto">
              <a:xfrm>
                <a:off x="4487222" y="1297374"/>
                <a:ext cx="766155" cy="528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87222" y="1297374"/>
                <a:ext cx="766155" cy="528222"/>
              </a:xfrm>
              <a:prstGeom prst="rect">
                <a:avLst/>
              </a:prstGeom>
              <a:blipFill rotWithShape="1">
                <a:blip r:embed="rId5"/>
                <a:stretch>
                  <a:fillRect l="-41" t="-13" r="3" b="1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6"/>
              <p:cNvSpPr>
                <a:spLocks noChangeArrowheads="1"/>
              </p:cNvSpPr>
              <p:nvPr/>
            </p:nvSpPr>
            <p:spPr bwMode="auto">
              <a:xfrm>
                <a:off x="5109548" y="1322509"/>
                <a:ext cx="898871" cy="536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7×6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24×5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9548" y="1322509"/>
                <a:ext cx="898871" cy="536012"/>
              </a:xfrm>
              <a:prstGeom prst="rect">
                <a:avLst/>
              </a:prstGeom>
              <a:blipFill rotWithShape="1">
                <a:blip r:embed="rId6"/>
                <a:stretch>
                  <a:fillRect l="-38" t="-82" r="5" b="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5897425" y="1336888"/>
                <a:ext cx="643445" cy="5344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425" y="1336888"/>
                <a:ext cx="643445" cy="534473"/>
              </a:xfrm>
              <a:prstGeom prst="rect">
                <a:avLst/>
              </a:prstGeom>
              <a:blipFill rotWithShape="1">
                <a:blip r:embed="rId7"/>
                <a:stretch>
                  <a:fillRect l="-28" t="-40" r="-5864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6"/>
              <p:cNvSpPr>
                <a:spLocks noChangeArrowheads="1"/>
              </p:cNvSpPr>
              <p:nvPr/>
            </p:nvSpPr>
            <p:spPr bwMode="auto">
              <a:xfrm>
                <a:off x="1008975" y="2444578"/>
                <a:ext cx="766155" cy="5266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8975" y="2444578"/>
                <a:ext cx="766155" cy="526619"/>
              </a:xfrm>
              <a:prstGeom prst="rect">
                <a:avLst/>
              </a:prstGeom>
              <a:blipFill rotWithShape="1">
                <a:blip r:embed="rId8"/>
                <a:stretch>
                  <a:fillRect l="-78" t="-88" r="40" b="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矩形 38"/>
              <p:cNvSpPr/>
              <p:nvPr/>
            </p:nvSpPr>
            <p:spPr>
              <a:xfrm>
                <a:off x="2312872" y="2425523"/>
                <a:ext cx="643445" cy="53476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9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872" y="2425523"/>
                <a:ext cx="643445" cy="534762"/>
              </a:xfrm>
              <a:prstGeom prst="rect">
                <a:avLst/>
              </a:prstGeom>
              <a:blipFill rotWithShape="1">
                <a:blip r:embed="rId9"/>
                <a:stretch>
                  <a:fillRect l="-31" t="-86" r="-5860" b="1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1601550" y="2420281"/>
                <a:ext cx="898871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4×7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9×6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0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1550" y="2420281"/>
                <a:ext cx="898871" cy="540773"/>
              </a:xfrm>
              <a:prstGeom prst="rect">
                <a:avLst/>
              </a:prstGeom>
              <a:blipFill rotWithShape="1">
                <a:blip r:embed="rId10"/>
                <a:stretch>
                  <a:fillRect l="-9" t="-55" r="47" b="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36"/>
              <p:cNvSpPr>
                <a:spLocks noChangeArrowheads="1"/>
              </p:cNvSpPr>
              <p:nvPr/>
            </p:nvSpPr>
            <p:spPr bwMode="auto">
              <a:xfrm>
                <a:off x="4537394" y="2453331"/>
                <a:ext cx="766155" cy="539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5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37394" y="2453331"/>
                <a:ext cx="766155" cy="539234"/>
              </a:xfrm>
              <a:prstGeom prst="rect">
                <a:avLst/>
              </a:prstGeom>
              <a:blipFill rotWithShape="1">
                <a:blip r:embed="rId11"/>
                <a:stretch>
                  <a:fillRect l="-42" t="-60" r="4" b="-3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矩形 57"/>
              <p:cNvSpPr/>
              <p:nvPr/>
            </p:nvSpPr>
            <p:spPr>
              <a:xfrm>
                <a:off x="5897425" y="2494167"/>
                <a:ext cx="606176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8" name="矩形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425" y="2494167"/>
                <a:ext cx="606176" cy="536012"/>
              </a:xfrm>
              <a:prstGeom prst="rect">
                <a:avLst/>
              </a:prstGeom>
              <a:blipFill rotWithShape="1">
                <a:blip r:embed="rId12"/>
                <a:stretch>
                  <a:fillRect l="-30" t="-97" r="-7973" b="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36"/>
              <p:cNvSpPr>
                <a:spLocks noChangeArrowheads="1"/>
              </p:cNvSpPr>
              <p:nvPr/>
            </p:nvSpPr>
            <p:spPr bwMode="auto">
              <a:xfrm>
                <a:off x="5131269" y="2476926"/>
                <a:ext cx="898871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8×5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25×4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9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31269" y="2476926"/>
                <a:ext cx="898871" cy="540773"/>
              </a:xfrm>
              <a:prstGeom prst="rect">
                <a:avLst/>
              </a:prstGeom>
              <a:blipFill rotWithShape="1">
                <a:blip r:embed="rId13"/>
                <a:stretch>
                  <a:fillRect l="-52" t="-79" r="20" b="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圆角矩形标注 61"/>
          <p:cNvSpPr/>
          <p:nvPr/>
        </p:nvSpPr>
        <p:spPr>
          <a:xfrm>
            <a:off x="3160753" y="3512921"/>
            <a:ext cx="4796462" cy="1104163"/>
          </a:xfrm>
          <a:prstGeom prst="wedgeRoundRectCallout">
            <a:avLst>
              <a:gd name="adj1" fmla="val -56067"/>
              <a:gd name="adj2" fmla="val -4786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</a:rPr>
              <a:t>两个分数相乘，只要分子乘分子，分母乘分母就可以了。能约分的要约分。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/>
      <p:bldP spid="33" grpId="0"/>
      <p:bldP spid="34" grpId="0"/>
      <p:bldP spid="36" grpId="0"/>
      <p:bldP spid="37" grpId="0"/>
      <p:bldP spid="39" grpId="0"/>
      <p:bldP spid="40" grpId="0"/>
      <p:bldP spid="58" grpId="0"/>
      <p:bldP spid="59" grpId="0"/>
      <p:bldP spid="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3093" y="418765"/>
            <a:ext cx="8291741" cy="10387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+mn-ea"/>
              </a:rPr>
              <a:t>乐乐认为：一个数与分数相乘，积一定小于这个数。你同意吗？举例说明你的想法。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2126035" y="2426008"/>
                <a:ext cx="766155" cy="5278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2×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9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6035" y="2426008"/>
                <a:ext cx="766155" cy="527837"/>
              </a:xfrm>
              <a:prstGeom prst="rect">
                <a:avLst/>
              </a:prstGeom>
              <a:blipFill rotWithShape="1">
                <a:blip r:embed="rId2"/>
                <a:stretch>
                  <a:fillRect l="-7" t="-58" r="52" b="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3394803" y="2431251"/>
                <a:ext cx="525625" cy="53514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803" y="2431251"/>
                <a:ext cx="525625" cy="535147"/>
              </a:xfrm>
              <a:prstGeom prst="rect">
                <a:avLst/>
              </a:prstGeom>
              <a:blipFill rotWithShape="1">
                <a:blip r:embed="rId3"/>
                <a:stretch>
                  <a:fillRect l="-18" t="-88" r="-9556" b="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36"/>
              <p:cNvSpPr>
                <a:spLocks noChangeArrowheads="1"/>
              </p:cNvSpPr>
              <p:nvPr/>
            </p:nvSpPr>
            <p:spPr bwMode="auto">
              <a:xfrm>
                <a:off x="2683482" y="2426009"/>
                <a:ext cx="898871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2×2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83482" y="2426009"/>
                <a:ext cx="898871" cy="540773"/>
              </a:xfrm>
              <a:prstGeom prst="rect">
                <a:avLst/>
              </a:prstGeom>
              <a:blipFill rotWithShape="1">
                <a:blip r:embed="rId4"/>
                <a:stretch>
                  <a:fillRect l="-68" t="-57" r="35" b="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36"/>
              <p:cNvSpPr>
                <a:spLocks noChangeArrowheads="1"/>
              </p:cNvSpPr>
              <p:nvPr/>
            </p:nvSpPr>
            <p:spPr bwMode="auto">
              <a:xfrm>
                <a:off x="2138706" y="3212662"/>
                <a:ext cx="766155" cy="5264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2×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9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8706" y="3212662"/>
                <a:ext cx="766155" cy="526491"/>
              </a:xfrm>
              <a:prstGeom prst="rect">
                <a:avLst/>
              </a:prstGeom>
              <a:blipFill rotWithShape="1">
                <a:blip r:embed="rId5"/>
                <a:stretch>
                  <a:fillRect l="-3" t="-37" r="48" b="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3442602" y="3193608"/>
                <a:ext cx="525625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2602" y="3193608"/>
                <a:ext cx="525625" cy="536012"/>
              </a:xfrm>
              <a:prstGeom prst="rect">
                <a:avLst/>
              </a:prstGeom>
              <a:blipFill rotWithShape="1">
                <a:blip r:embed="rId6"/>
                <a:stretch>
                  <a:fillRect l="-51" t="-36" r="-9523" b="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6"/>
              <p:cNvSpPr>
                <a:spLocks noChangeArrowheads="1"/>
              </p:cNvSpPr>
              <p:nvPr/>
            </p:nvSpPr>
            <p:spPr bwMode="auto">
              <a:xfrm>
                <a:off x="2731281" y="3188365"/>
                <a:ext cx="898871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2×4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1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31281" y="3188365"/>
                <a:ext cx="898871" cy="540773"/>
              </a:xfrm>
              <a:prstGeom prst="rect">
                <a:avLst/>
              </a:prstGeom>
              <a:blipFill rotWithShape="1">
                <a:blip r:embed="rId7"/>
                <a:stretch>
                  <a:fillRect l="-16" t="-6" r="55" b="7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3814978" y="2484431"/>
            <a:ext cx="65426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＜ 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85243" y="3274503"/>
            <a:ext cx="57371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＞</a:t>
            </a:r>
            <a:r>
              <a:rPr lang="en-US" altLang="zh-CN" sz="2100" dirty="0">
                <a:solidFill>
                  <a:srgbClr val="FF0000"/>
                </a:solidFill>
                <a:latin typeface="+mn-ea"/>
              </a:rPr>
              <a:t>2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04090" y="1660699"/>
            <a:ext cx="14850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我不同意。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9" grpId="0"/>
      <p:bldP spid="20" grpId="0"/>
      <p:bldP spid="21" grpId="0"/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圆角矩形标注 35"/>
          <p:cNvSpPr/>
          <p:nvPr/>
        </p:nvSpPr>
        <p:spPr>
          <a:xfrm>
            <a:off x="5332224" y="2027778"/>
            <a:ext cx="3401840" cy="1636463"/>
          </a:xfrm>
          <a:prstGeom prst="wedgeRoundRectCallout">
            <a:avLst>
              <a:gd name="adj1" fmla="val 33377"/>
              <a:gd name="adj2" fmla="val 65290"/>
              <a:gd name="adj3" fmla="val 16667"/>
            </a:avLst>
          </a:prstGeom>
          <a:solidFill>
            <a:srgbClr val="CAD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+mn-ea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278660" y="1344982"/>
          <a:ext cx="3024188" cy="3238500"/>
        </p:xfrm>
        <a:graphic>
          <a:graphicData uri="http://schemas.openxmlformats.org/drawingml/2006/table">
            <a:tbl>
              <a:tblPr/>
              <a:tblGrid>
                <a:gridCol w="756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0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>
                      <a:noFill/>
                    </a:lnL>
                    <a:lnR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=</a:t>
                      </a: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 horzOverflow="overflow">
                    <a:lnL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34290" marB="34290" anchor="ctr" horzOverflow="overflow">
                    <a:lnL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9711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401748" y="512897"/>
            <a:ext cx="5383417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算一算，并观察这些算式，你发现了什么？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159404" y="2610617"/>
                <a:ext cx="625812" cy="52713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altLang="zh-CN" sz="21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404" y="2610617"/>
                <a:ext cx="625812" cy="527132"/>
              </a:xfrm>
              <a:prstGeom prst="rect">
                <a:avLst/>
              </a:prstGeom>
              <a:blipFill rotWithShape="1">
                <a:blip r:embed="rId2"/>
                <a:stretch>
                  <a:fillRect l="-85" t="-25" r="-14372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矩形 23"/>
              <p:cNvSpPr/>
              <p:nvPr/>
            </p:nvSpPr>
            <p:spPr>
              <a:xfrm>
                <a:off x="2227423" y="1327822"/>
                <a:ext cx="378950" cy="68124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423" y="1327822"/>
                <a:ext cx="378950" cy="681245"/>
              </a:xfrm>
              <a:prstGeom prst="rect">
                <a:avLst/>
              </a:prstGeom>
              <a:blipFill rotWithShape="1">
                <a:blip r:embed="rId3"/>
                <a:stretch>
                  <a:fillRect l="-126" t="-5" r="-4939" b="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/>
              <p:cNvSpPr/>
              <p:nvPr/>
            </p:nvSpPr>
            <p:spPr>
              <a:xfrm>
                <a:off x="2220278" y="1961483"/>
                <a:ext cx="36692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7" name="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278" y="1961483"/>
                <a:ext cx="366927" cy="675185"/>
              </a:xfrm>
              <a:prstGeom prst="rect">
                <a:avLst/>
              </a:prstGeom>
              <a:blipFill rotWithShape="1">
                <a:blip r:embed="rId4"/>
                <a:stretch>
                  <a:fillRect l="-87" t="-89" r="-6864" b="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2204212" y="2609862"/>
                <a:ext cx="366927" cy="67306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212" y="2609862"/>
                <a:ext cx="366927" cy="673069"/>
              </a:xfrm>
              <a:prstGeom prst="rect">
                <a:avLst/>
              </a:prstGeom>
              <a:blipFill rotWithShape="1">
                <a:blip r:embed="rId5"/>
                <a:stretch>
                  <a:fillRect l="-35" t="-2" r="-6916" b="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2194310" y="3271958"/>
                <a:ext cx="36692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4310" y="3271958"/>
                <a:ext cx="366927" cy="675185"/>
              </a:xfrm>
              <a:prstGeom prst="rect">
                <a:avLst/>
              </a:prstGeom>
              <a:blipFill rotWithShape="1">
                <a:blip r:embed="rId6"/>
                <a:stretch>
                  <a:fillRect l="-105" t="-65" r="-6846" b="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 29"/>
              <p:cNvSpPr/>
              <p:nvPr/>
            </p:nvSpPr>
            <p:spPr>
              <a:xfrm>
                <a:off x="2202102" y="3919658"/>
                <a:ext cx="36692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102" y="3919658"/>
                <a:ext cx="366927" cy="675185"/>
              </a:xfrm>
              <a:prstGeom prst="rect">
                <a:avLst/>
              </a:prstGeom>
              <a:blipFill rotWithShape="1">
                <a:blip r:embed="rId7"/>
                <a:stretch>
                  <a:fillRect l="-152" t="-65" r="-6799" b="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3616582" y="1333881"/>
                <a:ext cx="51600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582" y="1333881"/>
                <a:ext cx="516007" cy="675185"/>
              </a:xfrm>
              <a:prstGeom prst="rect">
                <a:avLst/>
              </a:prstGeom>
              <a:blipFill rotWithShape="1">
                <a:blip r:embed="rId8"/>
                <a:stretch>
                  <a:fillRect l="-50" t="-56" r="-4798" b="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3690652" y="2149145"/>
                <a:ext cx="366927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652" y="2149145"/>
                <a:ext cx="366927" cy="392415"/>
              </a:xfrm>
              <a:prstGeom prst="rect">
                <a:avLst/>
              </a:prstGeom>
              <a:blipFill rotWithShape="1">
                <a:blip r:embed="rId9"/>
                <a:stretch>
                  <a:fillRect l="-9" t="-78" r="-6942" b="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矩形 32"/>
              <p:cNvSpPr/>
              <p:nvPr/>
            </p:nvSpPr>
            <p:spPr>
              <a:xfrm>
                <a:off x="3616582" y="2610616"/>
                <a:ext cx="51600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3" name="矩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582" y="2610616"/>
                <a:ext cx="516007" cy="675185"/>
              </a:xfrm>
              <a:prstGeom prst="rect">
                <a:avLst/>
              </a:prstGeom>
              <a:blipFill rotWithShape="1">
                <a:blip r:embed="rId10"/>
                <a:stretch>
                  <a:fillRect l="-50" t="-19" r="-4798" b="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/>
              <p:cNvSpPr/>
              <p:nvPr/>
            </p:nvSpPr>
            <p:spPr>
              <a:xfrm>
                <a:off x="3616582" y="3285969"/>
                <a:ext cx="51600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4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582" y="3285969"/>
                <a:ext cx="516007" cy="675185"/>
              </a:xfrm>
              <a:prstGeom prst="rect">
                <a:avLst/>
              </a:prstGeom>
              <a:blipFill rotWithShape="1">
                <a:blip r:embed="rId11"/>
                <a:stretch>
                  <a:fillRect l="-50" t="-71" r="-4798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矩形 34"/>
              <p:cNvSpPr/>
              <p:nvPr/>
            </p:nvSpPr>
            <p:spPr>
              <a:xfrm>
                <a:off x="3690652" y="4095512"/>
                <a:ext cx="366927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5" name="矩形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652" y="4095512"/>
                <a:ext cx="366927" cy="392415"/>
              </a:xfrm>
              <a:prstGeom prst="rect">
                <a:avLst/>
              </a:prstGeom>
              <a:blipFill rotWithShape="1">
                <a:blip r:embed="rId12"/>
                <a:stretch>
                  <a:fillRect l="-9" t="-101" r="-6942" b="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 24"/>
          <p:cNvSpPr/>
          <p:nvPr/>
        </p:nvSpPr>
        <p:spPr>
          <a:xfrm>
            <a:off x="5418017" y="2009067"/>
            <a:ext cx="3230253" cy="15234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dirty="0">
                <a:latin typeface="+mn-ea"/>
              </a:rPr>
              <a:t>一个数（</a:t>
            </a:r>
            <a:r>
              <a:rPr lang="en-US" altLang="zh-CN" sz="2100" dirty="0">
                <a:latin typeface="+mn-ea"/>
              </a:rPr>
              <a:t>0</a:t>
            </a:r>
            <a:r>
              <a:rPr lang="zh-CN" altLang="en-US" sz="2100" dirty="0">
                <a:latin typeface="+mn-ea"/>
              </a:rPr>
              <a:t>除外），乘小于</a:t>
            </a:r>
            <a:r>
              <a:rPr lang="en-US" altLang="zh-CN" sz="2100" dirty="0">
                <a:latin typeface="+mn-ea"/>
              </a:rPr>
              <a:t>1</a:t>
            </a:r>
            <a:r>
              <a:rPr lang="zh-CN" altLang="en-US" sz="2100" dirty="0">
                <a:latin typeface="+mn-ea"/>
              </a:rPr>
              <a:t>的数，积小于这个数，乘大于</a:t>
            </a:r>
            <a:r>
              <a:rPr lang="en-US" altLang="zh-CN" sz="2100" dirty="0">
                <a:latin typeface="+mn-ea"/>
              </a:rPr>
              <a:t>1</a:t>
            </a:r>
            <a:r>
              <a:rPr lang="zh-CN" altLang="en-US" sz="2100" dirty="0">
                <a:latin typeface="+mn-ea"/>
              </a:rPr>
              <a:t>的数，积大于这个数。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1" grpId="0"/>
      <p:bldP spid="32" grpId="0"/>
      <p:bldP spid="33" grpId="0"/>
      <p:bldP spid="34" grpId="0"/>
      <p:bldP spid="35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图片 4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155837" y="3860036"/>
            <a:ext cx="1071799" cy="873986"/>
          </a:xfrm>
          <a:prstGeom prst="rect">
            <a:avLst/>
          </a:prstGeom>
        </p:spPr>
      </p:pic>
      <p:sp>
        <p:nvSpPr>
          <p:cNvPr id="46" name="圆角矩形标注 45"/>
          <p:cNvSpPr/>
          <p:nvPr/>
        </p:nvSpPr>
        <p:spPr>
          <a:xfrm>
            <a:off x="1110118" y="3738928"/>
            <a:ext cx="6992453" cy="1041711"/>
          </a:xfrm>
          <a:prstGeom prst="wedgeRoundRectCallout">
            <a:avLst>
              <a:gd name="adj1" fmla="val -52501"/>
              <a:gd name="adj2" fmla="val -10473"/>
              <a:gd name="adj3" fmla="val 16667"/>
            </a:avLst>
          </a:prstGeom>
          <a:solidFill>
            <a:srgbClr val="EA9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100">
              <a:latin typeface="+mn-ea"/>
            </a:endParaRPr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1478437" y="2066852"/>
            <a:ext cx="56971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＜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3913883" y="2047888"/>
            <a:ext cx="39231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＞</a:t>
            </a:r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6165351" y="2006837"/>
            <a:ext cx="49406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</a:p>
        </p:txBody>
      </p: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1495349" y="3006838"/>
            <a:ext cx="5405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＜</a:t>
            </a:r>
          </a:p>
        </p:txBody>
      </p:sp>
      <p:sp>
        <p:nvSpPr>
          <p:cNvPr id="24" name="TextBox 20"/>
          <p:cNvSpPr txBox="1">
            <a:spLocks noChangeArrowheads="1"/>
          </p:cNvSpPr>
          <p:nvPr/>
        </p:nvSpPr>
        <p:spPr bwMode="auto">
          <a:xfrm>
            <a:off x="3959508" y="2987627"/>
            <a:ext cx="53935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＜</a:t>
            </a: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6243889" y="3000203"/>
            <a:ext cx="39525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36"/>
              <p:cNvSpPr>
                <a:spLocks noChangeArrowheads="1"/>
              </p:cNvSpPr>
              <p:nvPr/>
            </p:nvSpPr>
            <p:spPr bwMode="auto">
              <a:xfrm>
                <a:off x="752741" y="1989480"/>
                <a:ext cx="766155" cy="536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2741" y="1989480"/>
                <a:ext cx="766155" cy="536012"/>
              </a:xfrm>
              <a:prstGeom prst="rect">
                <a:avLst/>
              </a:prstGeom>
              <a:blipFill rotWithShape="1">
                <a:blip r:embed="rId3"/>
                <a:stretch>
                  <a:fillRect l="-35" t="-5" r="80" b="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1963750" y="1846776"/>
                <a:ext cx="516007" cy="67422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750" y="1846776"/>
                <a:ext cx="516007" cy="674223"/>
              </a:xfrm>
              <a:prstGeom prst="rect">
                <a:avLst/>
              </a:prstGeom>
              <a:blipFill rotWithShape="1">
                <a:blip r:embed="rId4"/>
                <a:stretch>
                  <a:fillRect l="-64" t="-29" r="-4783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1193744" y="2055714"/>
            <a:ext cx="9945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36"/>
              <p:cNvSpPr>
                <a:spLocks noChangeArrowheads="1"/>
              </p:cNvSpPr>
              <p:nvPr/>
            </p:nvSpPr>
            <p:spPr bwMode="auto">
              <a:xfrm>
                <a:off x="3195842" y="1991942"/>
                <a:ext cx="766155" cy="5351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0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5842" y="1991942"/>
                <a:ext cx="766155" cy="535147"/>
              </a:xfrm>
              <a:prstGeom prst="rect">
                <a:avLst/>
              </a:prstGeom>
              <a:blipFill rotWithShape="1">
                <a:blip r:embed="rId5"/>
                <a:stretch>
                  <a:fillRect l="-68" t="-109" r="30" b="-27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4397536" y="1863577"/>
                <a:ext cx="36692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536" y="1863577"/>
                <a:ext cx="366927" cy="675185"/>
              </a:xfrm>
              <a:prstGeom prst="rect">
                <a:avLst/>
              </a:prstGeom>
              <a:blipFill rotWithShape="1">
                <a:blip r:embed="rId6"/>
                <a:stretch>
                  <a:fillRect l="-44" t="-72" r="-6907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矩形 31"/>
          <p:cNvSpPr/>
          <p:nvPr/>
        </p:nvSpPr>
        <p:spPr>
          <a:xfrm>
            <a:off x="3631381" y="2044911"/>
            <a:ext cx="9945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6"/>
              <p:cNvSpPr>
                <a:spLocks noChangeArrowheads="1"/>
              </p:cNvSpPr>
              <p:nvPr/>
            </p:nvSpPr>
            <p:spPr bwMode="auto">
              <a:xfrm>
                <a:off x="5457820" y="1917372"/>
                <a:ext cx="766155" cy="5351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r>
                      <a:rPr lang="en-US" altLang="zh-CN" sz="21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3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57820" y="1917372"/>
                <a:ext cx="766155" cy="535147"/>
              </a:xfrm>
              <a:prstGeom prst="rect">
                <a:avLst/>
              </a:prstGeom>
              <a:blipFill rotWithShape="1">
                <a:blip r:embed="rId7"/>
                <a:stretch>
                  <a:fillRect l="-82" t="-57" r="44" b="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/>
              <p:cNvSpPr/>
              <p:nvPr/>
            </p:nvSpPr>
            <p:spPr>
              <a:xfrm>
                <a:off x="6674537" y="1846320"/>
                <a:ext cx="366927" cy="67518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4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537" y="1846320"/>
                <a:ext cx="366927" cy="675185"/>
              </a:xfrm>
              <a:prstGeom prst="rect">
                <a:avLst/>
              </a:prstGeom>
              <a:blipFill rotWithShape="1">
                <a:blip r:embed="rId6"/>
                <a:stretch>
                  <a:fillRect l="-14" t="-56" r="-6936" b="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矩形 34"/>
          <p:cNvSpPr/>
          <p:nvPr/>
        </p:nvSpPr>
        <p:spPr>
          <a:xfrm>
            <a:off x="5872694" y="2023895"/>
            <a:ext cx="9945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6"/>
              <p:cNvSpPr>
                <a:spLocks noChangeArrowheads="1"/>
              </p:cNvSpPr>
              <p:nvPr/>
            </p:nvSpPr>
            <p:spPr bwMode="auto">
              <a:xfrm>
                <a:off x="778087" y="2953870"/>
                <a:ext cx="766155" cy="5344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8087" y="2953870"/>
                <a:ext cx="766155" cy="534473"/>
              </a:xfrm>
              <a:prstGeom prst="rect">
                <a:avLst/>
              </a:prstGeom>
              <a:blipFill rotWithShape="1">
                <a:blip r:embed="rId8"/>
                <a:stretch>
                  <a:fillRect l="-28" t="-91" r="73" b="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矩形 36"/>
              <p:cNvSpPr/>
              <p:nvPr/>
            </p:nvSpPr>
            <p:spPr>
              <a:xfrm>
                <a:off x="1950125" y="2832635"/>
                <a:ext cx="366927" cy="67422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7" name="矩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125" y="2832635"/>
                <a:ext cx="366927" cy="674223"/>
              </a:xfrm>
              <a:prstGeom prst="rect">
                <a:avLst/>
              </a:prstGeom>
              <a:blipFill rotWithShape="1">
                <a:blip r:embed="rId9"/>
                <a:stretch>
                  <a:fillRect l="-11" t="-79" r="-6940" b="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矩形 37"/>
          <p:cNvSpPr/>
          <p:nvPr/>
        </p:nvSpPr>
        <p:spPr>
          <a:xfrm>
            <a:off x="1213626" y="3006838"/>
            <a:ext cx="9945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>
                <a:off x="3296455" y="2927572"/>
                <a:ext cx="766155" cy="5392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9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6455" y="2927572"/>
                <a:ext cx="766155" cy="539234"/>
              </a:xfrm>
              <a:prstGeom prst="rect">
                <a:avLst/>
              </a:prstGeom>
              <a:blipFill rotWithShape="1">
                <a:blip r:embed="rId10"/>
                <a:stretch>
                  <a:fillRect l="-22" t="-41" r="67" b="-4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/>
              <p:cNvSpPr/>
              <p:nvPr/>
            </p:nvSpPr>
            <p:spPr>
              <a:xfrm>
                <a:off x="4422881" y="2805271"/>
                <a:ext cx="366927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40" name="矩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881" y="2805271"/>
                <a:ext cx="366927" cy="676339"/>
              </a:xfrm>
              <a:prstGeom prst="rect">
                <a:avLst/>
              </a:prstGeom>
              <a:blipFill rotWithShape="1">
                <a:blip r:embed="rId11"/>
                <a:stretch>
                  <a:fillRect l="-29" t="-70" r="-6922" b="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矩形 40"/>
          <p:cNvSpPr/>
          <p:nvPr/>
        </p:nvSpPr>
        <p:spPr>
          <a:xfrm>
            <a:off x="3732706" y="2966337"/>
            <a:ext cx="774611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36"/>
              <p:cNvSpPr>
                <a:spLocks noChangeArrowheads="1"/>
              </p:cNvSpPr>
              <p:nvPr/>
            </p:nvSpPr>
            <p:spPr bwMode="auto">
              <a:xfrm>
                <a:off x="5555450" y="2947234"/>
                <a:ext cx="766155" cy="536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42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55450" y="2947234"/>
                <a:ext cx="766155" cy="536012"/>
              </a:xfrm>
              <a:prstGeom prst="rect">
                <a:avLst/>
              </a:prstGeom>
              <a:blipFill rotWithShape="1">
                <a:blip r:embed="rId12"/>
                <a:stretch>
                  <a:fillRect l="-61" t="-37" r="23" b="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矩形 42"/>
              <p:cNvSpPr/>
              <p:nvPr/>
            </p:nvSpPr>
            <p:spPr>
              <a:xfrm>
                <a:off x="6704237" y="2827533"/>
                <a:ext cx="366927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43" name="矩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237" y="2827533"/>
                <a:ext cx="366927" cy="676339"/>
              </a:xfrm>
              <a:prstGeom prst="rect">
                <a:avLst/>
              </a:prstGeom>
              <a:blipFill rotWithShape="1">
                <a:blip r:embed="rId13"/>
                <a:stretch>
                  <a:fillRect l="-148" t="-76" r="-6803" b="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矩形 43"/>
          <p:cNvSpPr/>
          <p:nvPr/>
        </p:nvSpPr>
        <p:spPr>
          <a:xfrm>
            <a:off x="5972545" y="3006838"/>
            <a:ext cx="91515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）</a:t>
            </a:r>
          </a:p>
        </p:txBody>
      </p:sp>
      <p:sp>
        <p:nvSpPr>
          <p:cNvPr id="3" name="矩形 2"/>
          <p:cNvSpPr/>
          <p:nvPr/>
        </p:nvSpPr>
        <p:spPr>
          <a:xfrm>
            <a:off x="1212052" y="3757038"/>
            <a:ext cx="6992453" cy="1038746"/>
          </a:xfrm>
          <a:prstGeom prst="rect">
            <a:avLst/>
          </a:prstGeom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+mn-ea"/>
              </a:rPr>
              <a:t>一个数（</a:t>
            </a:r>
            <a:r>
              <a:rPr lang="en-US" altLang="zh-CN" sz="2100" dirty="0">
                <a:latin typeface="+mn-ea"/>
              </a:rPr>
              <a:t>0</a:t>
            </a:r>
            <a:r>
              <a:rPr lang="zh-CN" altLang="en-US" sz="2100" dirty="0">
                <a:latin typeface="+mn-ea"/>
              </a:rPr>
              <a:t>除外），乘小于</a:t>
            </a:r>
            <a:r>
              <a:rPr lang="en-US" altLang="zh-CN" sz="2100" dirty="0">
                <a:latin typeface="+mn-ea"/>
              </a:rPr>
              <a:t>1</a:t>
            </a:r>
            <a:r>
              <a:rPr lang="zh-CN" altLang="en-US" sz="2100" dirty="0">
                <a:latin typeface="+mn-ea"/>
              </a:rPr>
              <a:t>的数，积小于这个数；乘大于</a:t>
            </a:r>
            <a:r>
              <a:rPr lang="en-US" altLang="zh-CN" sz="2100" dirty="0">
                <a:latin typeface="+mn-ea"/>
              </a:rPr>
              <a:t>1</a:t>
            </a:r>
            <a:r>
              <a:rPr lang="zh-CN" altLang="en-US" sz="2100" dirty="0">
                <a:latin typeface="+mn-ea"/>
              </a:rPr>
              <a:t>的数，积大于这个数；乘等于</a:t>
            </a:r>
            <a:r>
              <a:rPr lang="en-US" altLang="zh-CN" sz="2100" dirty="0">
                <a:latin typeface="+mn-ea"/>
              </a:rPr>
              <a:t>1</a:t>
            </a:r>
            <a:r>
              <a:rPr lang="zh-CN" altLang="en-US" sz="2100" dirty="0">
                <a:latin typeface="+mn-ea"/>
              </a:rPr>
              <a:t>的数，积就等于</a:t>
            </a:r>
            <a:r>
              <a:rPr lang="en-US" altLang="zh-CN" sz="2100" dirty="0">
                <a:latin typeface="+mn-ea"/>
              </a:rPr>
              <a:t>1</a:t>
            </a:r>
            <a:r>
              <a:rPr lang="zh-CN" altLang="en-US" sz="2100" dirty="0">
                <a:latin typeface="+mn-ea"/>
              </a:rPr>
              <a:t>。</a:t>
            </a:r>
          </a:p>
        </p:txBody>
      </p:sp>
      <p:sp>
        <p:nvSpPr>
          <p:cNvPr id="47" name="TextBox 9"/>
          <p:cNvSpPr txBox="1">
            <a:spLocks noChangeArrowheads="1"/>
          </p:cNvSpPr>
          <p:nvPr/>
        </p:nvSpPr>
        <p:spPr bwMode="auto">
          <a:xfrm>
            <a:off x="395385" y="575872"/>
            <a:ext cx="7744372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+mn-ea"/>
                <a:ea typeface="+mn-ea"/>
              </a:rPr>
              <a:t>不计算，在（ ）里填上“＞”“＜”或“＝”，并说一说你是怎样想的。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0" grpId="0"/>
      <p:bldP spid="21" grpId="0"/>
      <p:bldP spid="22" grpId="0"/>
      <p:bldP spid="23" grpId="0"/>
      <p:bldP spid="24" grpId="0"/>
      <p:bldP spid="2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395385" y="575872"/>
            <a:ext cx="7744372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+mn-ea"/>
                <a:ea typeface="+mn-ea"/>
              </a:rPr>
              <a:t>不计算，在（ ）里填上“＞”“＜”或“＝”，并说一说你是怎样想的。  </a:t>
            </a:r>
          </a:p>
        </p:txBody>
      </p:sp>
      <p:sp>
        <p:nvSpPr>
          <p:cNvPr id="18" name="TextBox 16"/>
          <p:cNvSpPr txBox="1">
            <a:spLocks noChangeArrowheads="1"/>
          </p:cNvSpPr>
          <p:nvPr/>
        </p:nvSpPr>
        <p:spPr bwMode="auto">
          <a:xfrm>
            <a:off x="1570028" y="1703346"/>
            <a:ext cx="3699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＜</a:t>
            </a: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3999416" y="1767220"/>
            <a:ext cx="39231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＞</a:t>
            </a:r>
          </a:p>
        </p:txBody>
      </p: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6278072" y="1688954"/>
            <a:ext cx="49406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</a:p>
        </p:txBody>
      </p: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1643857" y="2702552"/>
            <a:ext cx="5405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4074940" y="2675283"/>
            <a:ext cx="53935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＜</a:t>
            </a: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6359321" y="2687859"/>
            <a:ext cx="39525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36"/>
              <p:cNvSpPr>
                <a:spLocks noChangeArrowheads="1"/>
              </p:cNvSpPr>
              <p:nvPr/>
            </p:nvSpPr>
            <p:spPr bwMode="auto">
              <a:xfrm>
                <a:off x="844625" y="1678252"/>
                <a:ext cx="766155" cy="536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4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4625" y="1678252"/>
                <a:ext cx="766155" cy="536012"/>
              </a:xfrm>
              <a:prstGeom prst="rect">
                <a:avLst/>
              </a:prstGeom>
              <a:blipFill rotWithShape="1">
                <a:blip r:embed="rId2"/>
                <a:stretch>
                  <a:fillRect l="-10" t="-109" r="55" b="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2096418" y="1552834"/>
                <a:ext cx="366927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6418" y="1552834"/>
                <a:ext cx="366927" cy="676339"/>
              </a:xfrm>
              <a:prstGeom prst="rect">
                <a:avLst/>
              </a:prstGeom>
              <a:blipFill rotWithShape="1">
                <a:blip r:embed="rId3"/>
                <a:stretch>
                  <a:fillRect l="-77" t="-38" r="-6873" b="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矩形 25"/>
          <p:cNvSpPr/>
          <p:nvPr/>
        </p:nvSpPr>
        <p:spPr>
          <a:xfrm>
            <a:off x="1295639" y="1699317"/>
            <a:ext cx="860422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6"/>
              <p:cNvSpPr>
                <a:spLocks noChangeArrowheads="1"/>
              </p:cNvSpPr>
              <p:nvPr/>
            </p:nvSpPr>
            <p:spPr bwMode="auto">
              <a:xfrm>
                <a:off x="3268832" y="1699317"/>
                <a:ext cx="766155" cy="5266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68832" y="1699317"/>
                <a:ext cx="766155" cy="526683"/>
              </a:xfrm>
              <a:prstGeom prst="rect">
                <a:avLst/>
              </a:prstGeom>
              <a:blipFill rotWithShape="1">
                <a:blip r:embed="rId4"/>
                <a:stretch>
                  <a:fillRect l="-64" t="-11" r="26" b="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4474938" y="1589273"/>
                <a:ext cx="516007" cy="67422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938" y="1589273"/>
                <a:ext cx="516007" cy="674223"/>
              </a:xfrm>
              <a:prstGeom prst="rect">
                <a:avLst/>
              </a:prstGeom>
              <a:blipFill rotWithShape="1">
                <a:blip r:embed="rId5"/>
                <a:stretch>
                  <a:fillRect l="-18" t="-75" r="-4829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矩形 28"/>
          <p:cNvSpPr/>
          <p:nvPr/>
        </p:nvSpPr>
        <p:spPr>
          <a:xfrm>
            <a:off x="3678632" y="1769014"/>
            <a:ext cx="1033880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36"/>
              <p:cNvSpPr>
                <a:spLocks noChangeArrowheads="1"/>
              </p:cNvSpPr>
              <p:nvPr/>
            </p:nvSpPr>
            <p:spPr bwMode="auto">
              <a:xfrm>
                <a:off x="5608263" y="1646135"/>
                <a:ext cx="766155" cy="5308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0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08263" y="1646135"/>
                <a:ext cx="766155" cy="530819"/>
              </a:xfrm>
              <a:prstGeom prst="rect">
                <a:avLst/>
              </a:prstGeom>
              <a:blipFill rotWithShape="1">
                <a:blip r:embed="rId6"/>
                <a:stretch>
                  <a:fillRect l="-75" t="-41" r="38" b="-200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矩形 30"/>
              <p:cNvSpPr/>
              <p:nvPr/>
            </p:nvSpPr>
            <p:spPr>
              <a:xfrm>
                <a:off x="6715817" y="1647104"/>
                <a:ext cx="627817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100" dirty="0">
                    <a:latin typeface="+mn-ea"/>
                  </a:rPr>
                  <a:t>5×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1" name="矩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817" y="1647104"/>
                <a:ext cx="627817" cy="536012"/>
              </a:xfrm>
              <a:prstGeom prst="rect">
                <a:avLst/>
              </a:prstGeom>
              <a:blipFill rotWithShape="1">
                <a:blip r:embed="rId7"/>
                <a:stretch>
                  <a:fillRect l="-9" t="-102" r="-5687" b="1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矩形 31"/>
          <p:cNvSpPr/>
          <p:nvPr/>
        </p:nvSpPr>
        <p:spPr>
          <a:xfrm>
            <a:off x="5995129" y="1708065"/>
            <a:ext cx="9945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6"/>
              <p:cNvSpPr>
                <a:spLocks noChangeArrowheads="1"/>
              </p:cNvSpPr>
              <p:nvPr/>
            </p:nvSpPr>
            <p:spPr bwMode="auto">
              <a:xfrm>
                <a:off x="893519" y="2641525"/>
                <a:ext cx="766155" cy="536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r>
                      <a:rPr lang="en-US" altLang="zh-CN" sz="2100" i="1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3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3519" y="2641525"/>
                <a:ext cx="766155" cy="536012"/>
              </a:xfrm>
              <a:prstGeom prst="rect">
                <a:avLst/>
              </a:prstGeom>
              <a:blipFill rotWithShape="1">
                <a:blip r:embed="rId8"/>
                <a:stretch>
                  <a:fillRect l="-10" t="-104" r="55" b="1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矩形 33"/>
          <p:cNvSpPr/>
          <p:nvPr/>
        </p:nvSpPr>
        <p:spPr>
          <a:xfrm>
            <a:off x="1329058" y="2694494"/>
            <a:ext cx="9945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6"/>
              <p:cNvSpPr>
                <a:spLocks noChangeArrowheads="1"/>
              </p:cNvSpPr>
              <p:nvPr/>
            </p:nvSpPr>
            <p:spPr bwMode="auto">
              <a:xfrm>
                <a:off x="3411886" y="2615227"/>
                <a:ext cx="766155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1886" y="2615227"/>
                <a:ext cx="766155" cy="540773"/>
              </a:xfrm>
              <a:prstGeom prst="rect">
                <a:avLst/>
              </a:prstGeom>
              <a:blipFill rotWithShape="1">
                <a:blip r:embed="rId9"/>
                <a:stretch>
                  <a:fillRect l="-4" t="-55" r="49" b="-1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4538313" y="2492927"/>
                <a:ext cx="516007" cy="6808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313" y="2492927"/>
                <a:ext cx="516007" cy="680812"/>
              </a:xfrm>
              <a:prstGeom prst="rect">
                <a:avLst/>
              </a:prstGeom>
              <a:blipFill rotWithShape="1">
                <a:blip r:embed="rId10"/>
                <a:stretch>
                  <a:fillRect l="-117" t="-81" r="-4731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矩形 36"/>
          <p:cNvSpPr/>
          <p:nvPr/>
        </p:nvSpPr>
        <p:spPr>
          <a:xfrm>
            <a:off x="3848138" y="2653993"/>
            <a:ext cx="774611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6"/>
              <p:cNvSpPr>
                <a:spLocks noChangeArrowheads="1"/>
              </p:cNvSpPr>
              <p:nvPr/>
            </p:nvSpPr>
            <p:spPr bwMode="auto">
              <a:xfrm>
                <a:off x="5670881" y="2634890"/>
                <a:ext cx="766155" cy="5344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zh-CN" sz="21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3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70881" y="2634890"/>
                <a:ext cx="766155" cy="534473"/>
              </a:xfrm>
              <a:prstGeom prst="rect">
                <a:avLst/>
              </a:prstGeom>
              <a:blipFill rotWithShape="1">
                <a:blip r:embed="rId11"/>
                <a:stretch>
                  <a:fillRect l="-43" t="-51" r="5" b="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矩形 38"/>
          <p:cNvSpPr/>
          <p:nvPr/>
        </p:nvSpPr>
        <p:spPr>
          <a:xfrm>
            <a:off x="6096607" y="2694494"/>
            <a:ext cx="66392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 39"/>
              <p:cNvSpPr/>
              <p:nvPr/>
            </p:nvSpPr>
            <p:spPr>
              <a:xfrm>
                <a:off x="2073235" y="2634890"/>
                <a:ext cx="627817" cy="53610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latin typeface="+mn-ea"/>
                  </a:rPr>
                  <a:t>5×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40" name="矩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235" y="2634890"/>
                <a:ext cx="627817" cy="536108"/>
              </a:xfrm>
              <a:prstGeom prst="rect">
                <a:avLst/>
              </a:prstGeom>
              <a:blipFill rotWithShape="1">
                <a:blip r:embed="rId12"/>
                <a:stretch>
                  <a:fillRect l="-95" t="-51" r="-5601" b="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36"/>
              <p:cNvSpPr>
                <a:spLocks noChangeArrowheads="1"/>
              </p:cNvSpPr>
              <p:nvPr/>
            </p:nvSpPr>
            <p:spPr bwMode="auto">
              <a:xfrm>
                <a:off x="6496879" y="2534379"/>
                <a:ext cx="1330451" cy="674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1 −</m:t>
                      </m:r>
                      <m:r>
                        <a:rPr lang="en-US" altLang="zh-CN" sz="210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41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96879" y="2534379"/>
                <a:ext cx="1330451" cy="674223"/>
              </a:xfrm>
              <a:prstGeom prst="rect">
                <a:avLst/>
              </a:prstGeom>
              <a:blipFill rotWithShape="1">
                <a:blip r:embed="rId13"/>
                <a:stretch>
                  <a:fillRect l="-15" t="-14" r="24" b="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圆角矩形 3"/>
          <p:cNvSpPr/>
          <p:nvPr/>
        </p:nvSpPr>
        <p:spPr>
          <a:xfrm>
            <a:off x="920563" y="3619229"/>
            <a:ext cx="6629759" cy="1149251"/>
          </a:xfrm>
          <a:prstGeom prst="roundRect">
            <a:avLst/>
          </a:prstGeom>
          <a:solidFill>
            <a:srgbClr val="CAD97F"/>
          </a:solidFill>
        </p:spPr>
        <p:txBody>
          <a:bodyPr wrap="squar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</a:rPr>
              <a:t>一个数（</a:t>
            </a:r>
            <a:r>
              <a:rPr lang="en-US" altLang="zh-CN" sz="2100" dirty="0">
                <a:solidFill>
                  <a:prstClr val="black"/>
                </a:solidFill>
              </a:rPr>
              <a:t>0</a:t>
            </a:r>
            <a:r>
              <a:rPr lang="zh-CN" altLang="en-US" sz="2100" dirty="0">
                <a:solidFill>
                  <a:prstClr val="black"/>
                </a:solidFill>
              </a:rPr>
              <a:t>除外），乘小于</a:t>
            </a:r>
            <a:r>
              <a:rPr lang="en-US" altLang="zh-CN" sz="2100" dirty="0">
                <a:solidFill>
                  <a:prstClr val="black"/>
                </a:solidFill>
              </a:rPr>
              <a:t>1</a:t>
            </a:r>
            <a:r>
              <a:rPr lang="zh-CN" altLang="en-US" sz="2100" dirty="0">
                <a:solidFill>
                  <a:prstClr val="black"/>
                </a:solidFill>
              </a:rPr>
              <a:t>的数，积小于这个数；乘大于</a:t>
            </a:r>
            <a:r>
              <a:rPr lang="en-US" altLang="zh-CN" sz="2100" dirty="0">
                <a:solidFill>
                  <a:prstClr val="black"/>
                </a:solidFill>
              </a:rPr>
              <a:t>1</a:t>
            </a:r>
            <a:r>
              <a:rPr lang="zh-CN" altLang="en-US" sz="2100" dirty="0">
                <a:solidFill>
                  <a:prstClr val="black"/>
                </a:solidFill>
              </a:rPr>
              <a:t>的数，积大于这个数；乘等于</a:t>
            </a:r>
            <a:r>
              <a:rPr lang="en-US" altLang="zh-CN" sz="2100" dirty="0">
                <a:solidFill>
                  <a:prstClr val="black"/>
                </a:solidFill>
              </a:rPr>
              <a:t>1</a:t>
            </a:r>
            <a:r>
              <a:rPr lang="zh-CN" altLang="en-US" sz="2100" dirty="0">
                <a:solidFill>
                  <a:prstClr val="black"/>
                </a:solidFill>
              </a:rPr>
              <a:t>的数，积就等于</a:t>
            </a:r>
            <a:r>
              <a:rPr lang="en-US" altLang="zh-CN" sz="2100" dirty="0">
                <a:solidFill>
                  <a:prstClr val="black"/>
                </a:solidFill>
              </a:rPr>
              <a:t>1</a:t>
            </a:r>
            <a:r>
              <a:rPr lang="zh-CN" altLang="en-US" sz="2100" dirty="0">
                <a:solidFill>
                  <a:prstClr val="black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37302" y="552329"/>
            <a:ext cx="6270881" cy="47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+mn-ea"/>
                <a:ea typeface="+mn-ea"/>
              </a:rPr>
              <a:t>不计算，直接在（ ）里填上“＞”“＜”或“＝”。</a:t>
            </a:r>
            <a:endParaRPr lang="en-US" altLang="zh-CN" sz="2100" dirty="0">
              <a:latin typeface="+mn-ea"/>
              <a:ea typeface="+mn-ea"/>
            </a:endParaRPr>
          </a:p>
        </p:txBody>
      </p:sp>
      <p:sp>
        <p:nvSpPr>
          <p:cNvPr id="5" name="TextBox 16"/>
          <p:cNvSpPr txBox="1">
            <a:spLocks noChangeArrowheads="1"/>
          </p:cNvSpPr>
          <p:nvPr/>
        </p:nvSpPr>
        <p:spPr bwMode="auto">
          <a:xfrm>
            <a:off x="2198993" y="1866687"/>
            <a:ext cx="46936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endParaRPr lang="zh-CN" altLang="en-US" sz="21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4642469" y="1858387"/>
            <a:ext cx="39231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＞</a:t>
            </a:r>
          </a:p>
        </p:txBody>
      </p: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6891226" y="1811798"/>
            <a:ext cx="49406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＝</a:t>
            </a:r>
          </a:p>
        </p:txBody>
      </p:sp>
      <p:sp>
        <p:nvSpPr>
          <p:cNvPr id="8" name="TextBox 19"/>
          <p:cNvSpPr txBox="1">
            <a:spLocks noChangeArrowheads="1"/>
          </p:cNvSpPr>
          <p:nvPr/>
        </p:nvSpPr>
        <p:spPr bwMode="auto">
          <a:xfrm>
            <a:off x="2223935" y="2817338"/>
            <a:ext cx="5405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＜</a:t>
            </a: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4688094" y="2798126"/>
            <a:ext cx="53935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＜</a:t>
            </a: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6972475" y="2810702"/>
            <a:ext cx="39525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+mn-ea"/>
                <a:ea typeface="+mn-ea"/>
              </a:rPr>
              <a:t>＞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81327" y="1799979"/>
                <a:ext cx="766155" cy="5351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1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81327" y="1799979"/>
                <a:ext cx="766155" cy="535147"/>
              </a:xfrm>
              <a:prstGeom prst="rect">
                <a:avLst/>
              </a:prstGeom>
              <a:blipFill rotWithShape="1">
                <a:blip r:embed="rId2"/>
                <a:stretch>
                  <a:fillRect l="-66" t="-73" r="28" b="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2692336" y="1657275"/>
                <a:ext cx="516007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2336" y="1657275"/>
                <a:ext cx="516007" cy="676339"/>
              </a:xfrm>
              <a:prstGeom prst="rect">
                <a:avLst/>
              </a:prstGeom>
              <a:blipFill rotWithShape="1">
                <a:blip r:embed="rId3"/>
                <a:stretch>
                  <a:fillRect l="-111" t="-83" r="-4737" b="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矩形 12"/>
          <p:cNvSpPr/>
          <p:nvPr/>
        </p:nvSpPr>
        <p:spPr>
          <a:xfrm>
            <a:off x="1942212" y="1866687"/>
            <a:ext cx="91515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36"/>
              <p:cNvSpPr>
                <a:spLocks noChangeArrowheads="1"/>
              </p:cNvSpPr>
              <p:nvPr/>
            </p:nvSpPr>
            <p:spPr bwMode="auto">
              <a:xfrm>
                <a:off x="3924428" y="1802441"/>
                <a:ext cx="766155" cy="5407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4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4428" y="1802441"/>
                <a:ext cx="766155" cy="540773"/>
              </a:xfrm>
              <a:prstGeom prst="rect">
                <a:avLst/>
              </a:prstGeom>
              <a:blipFill rotWithShape="1">
                <a:blip r:embed="rId4"/>
                <a:stretch>
                  <a:fillRect l="-17" t="-58" r="62" b="1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5126122" y="1674076"/>
                <a:ext cx="366927" cy="67403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122" y="1674076"/>
                <a:ext cx="366927" cy="674031"/>
              </a:xfrm>
              <a:prstGeom prst="rect">
                <a:avLst/>
              </a:prstGeom>
              <a:blipFill rotWithShape="1">
                <a:blip r:embed="rId5"/>
                <a:stretch>
                  <a:fillRect l="-110" t="-32" r="-6841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矩形 15"/>
          <p:cNvSpPr/>
          <p:nvPr/>
        </p:nvSpPr>
        <p:spPr>
          <a:xfrm>
            <a:off x="4359967" y="1855410"/>
            <a:ext cx="9945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36"/>
              <p:cNvSpPr>
                <a:spLocks noChangeArrowheads="1"/>
              </p:cNvSpPr>
              <p:nvPr/>
            </p:nvSpPr>
            <p:spPr bwMode="auto">
              <a:xfrm>
                <a:off x="6150095" y="1789850"/>
                <a:ext cx="766155" cy="5344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r>
                      <a:rPr lang="en-US" altLang="zh-CN" sz="21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0095" y="1789850"/>
                <a:ext cx="766155" cy="534473"/>
              </a:xfrm>
              <a:prstGeom prst="rect">
                <a:avLst/>
              </a:prstGeom>
              <a:blipFill rotWithShape="1">
                <a:blip r:embed="rId6"/>
                <a:stretch>
                  <a:fillRect l="-16" t="-79" r="61" b="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7294857" y="1670375"/>
                <a:ext cx="516007" cy="67422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4857" y="1670375"/>
                <a:ext cx="516007" cy="674223"/>
              </a:xfrm>
              <a:prstGeom prst="rect">
                <a:avLst/>
              </a:prstGeom>
              <a:blipFill rotWithShape="1">
                <a:blip r:embed="rId7"/>
                <a:stretch>
                  <a:fillRect l="-119" t="-48" r="-4729" b="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矩形 18"/>
          <p:cNvSpPr/>
          <p:nvPr/>
        </p:nvSpPr>
        <p:spPr>
          <a:xfrm>
            <a:off x="6608362" y="1836689"/>
            <a:ext cx="9945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6"/>
              <p:cNvSpPr>
                <a:spLocks noChangeArrowheads="1"/>
              </p:cNvSpPr>
              <p:nvPr/>
            </p:nvSpPr>
            <p:spPr bwMode="auto">
              <a:xfrm>
                <a:off x="1506673" y="2764369"/>
                <a:ext cx="766155" cy="536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0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06673" y="2764369"/>
                <a:ext cx="766155" cy="536012"/>
              </a:xfrm>
              <a:prstGeom prst="rect">
                <a:avLst/>
              </a:prstGeom>
              <a:blipFill rotWithShape="1">
                <a:blip r:embed="rId8"/>
                <a:stretch>
                  <a:fillRect l="-59" t="-40" r="21" b="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2678711" y="2643134"/>
                <a:ext cx="366927" cy="67422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711" y="2643134"/>
                <a:ext cx="366927" cy="674223"/>
              </a:xfrm>
              <a:prstGeom prst="rect">
                <a:avLst/>
              </a:prstGeom>
              <a:blipFill rotWithShape="1">
                <a:blip r:embed="rId9"/>
                <a:stretch>
                  <a:fillRect l="-77" t="-39" r="-6874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矩形 22"/>
          <p:cNvSpPr/>
          <p:nvPr/>
        </p:nvSpPr>
        <p:spPr>
          <a:xfrm>
            <a:off x="1942212" y="2817338"/>
            <a:ext cx="99450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36"/>
              <p:cNvSpPr>
                <a:spLocks noChangeArrowheads="1"/>
              </p:cNvSpPr>
              <p:nvPr/>
            </p:nvSpPr>
            <p:spPr bwMode="auto">
              <a:xfrm>
                <a:off x="4025041" y="2738071"/>
                <a:ext cx="766155" cy="536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4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25041" y="2738071"/>
                <a:ext cx="766155" cy="536012"/>
              </a:xfrm>
              <a:prstGeom prst="rect">
                <a:avLst/>
              </a:prstGeom>
              <a:blipFill rotWithShape="1">
                <a:blip r:embed="rId10"/>
                <a:stretch>
                  <a:fillRect l="-54" t="-109" r="16" b="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矩形 25"/>
              <p:cNvSpPr/>
              <p:nvPr/>
            </p:nvSpPr>
            <p:spPr>
              <a:xfrm>
                <a:off x="5151467" y="2615770"/>
                <a:ext cx="366927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467" y="2615770"/>
                <a:ext cx="366927" cy="676339"/>
              </a:xfrm>
              <a:prstGeom prst="rect">
                <a:avLst/>
              </a:prstGeom>
              <a:blipFill rotWithShape="1">
                <a:blip r:embed="rId11"/>
                <a:stretch>
                  <a:fillRect l="-95" t="-30" r="-6856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矩形 26"/>
          <p:cNvSpPr/>
          <p:nvPr/>
        </p:nvSpPr>
        <p:spPr>
          <a:xfrm>
            <a:off x="4461292" y="2776836"/>
            <a:ext cx="774611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36"/>
              <p:cNvSpPr>
                <a:spLocks noChangeArrowheads="1"/>
              </p:cNvSpPr>
              <p:nvPr/>
            </p:nvSpPr>
            <p:spPr bwMode="auto">
              <a:xfrm>
                <a:off x="6284036" y="2757733"/>
                <a:ext cx="766155" cy="5360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altLang="zh-CN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4036" y="2757733"/>
                <a:ext cx="766155" cy="536012"/>
              </a:xfrm>
              <a:prstGeom prst="rect">
                <a:avLst/>
              </a:prstGeom>
              <a:blipFill rotWithShape="1">
                <a:blip r:embed="rId12"/>
                <a:stretch>
                  <a:fillRect l="-10" t="-105" r="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矩形 28"/>
              <p:cNvSpPr/>
              <p:nvPr/>
            </p:nvSpPr>
            <p:spPr>
              <a:xfrm>
                <a:off x="7432823" y="2638032"/>
                <a:ext cx="366927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9" name="矩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823" y="2638032"/>
                <a:ext cx="366927" cy="676339"/>
              </a:xfrm>
              <a:prstGeom prst="rect">
                <a:avLst/>
              </a:prstGeom>
              <a:blipFill rotWithShape="1">
                <a:blip r:embed="rId13"/>
                <a:stretch>
                  <a:fillRect l="-40" t="-36" r="-6910" b="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矩形 29"/>
          <p:cNvSpPr/>
          <p:nvPr/>
        </p:nvSpPr>
        <p:spPr>
          <a:xfrm>
            <a:off x="6719575" y="2810702"/>
            <a:ext cx="91515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（   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521136" y="354444"/>
                <a:ext cx="8225074" cy="1249669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zh-CN" altLang="zh-CN" sz="2100" kern="100" dirty="0">
                    <a:latin typeface="+mn-ea"/>
                  </a:rPr>
                  <a:t>修路队修路，上午修了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zh-CN" sz="2100" kern="100" dirty="0">
                    <a:latin typeface="+mn-ea"/>
                  </a:rPr>
                  <a:t>千米，下午修的是上午的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zh-CN" sz="2100" kern="100" dirty="0">
                    <a:latin typeface="+mn-ea"/>
                  </a:rPr>
                  <a:t> 。这一天共修了多少千米？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36" y="354444"/>
                <a:ext cx="8225074" cy="1249669"/>
              </a:xfrm>
              <a:prstGeom prst="rect">
                <a:avLst/>
              </a:prstGeom>
              <a:blipFill rotWithShape="1">
                <a:blip r:embed="rId2"/>
                <a:stretch>
                  <a:fillRect l="-5" t="-9" r="4" b="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2439777" y="1833871"/>
                <a:ext cx="1956860" cy="54077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8</m:t>
                        </m:r>
                      </m:den>
                    </m:f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/>
                      </a:rPr>
                      <m:t>×</m:t>
                    </m:r>
                    <m:f>
                      <m:fPr>
                        <m:ctrlPr>
                          <a:rPr lang="en-US" altLang="zh-CN" sz="21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 dirty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3</m:t>
                        </m:r>
                      </m:num>
                      <m:den>
                        <m:r>
                          <a:rPr lang="en-US" altLang="zh-CN" sz="2100" i="1" dirty="0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5×3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8×4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15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32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777" y="1833871"/>
                <a:ext cx="1956860" cy="540773"/>
              </a:xfrm>
              <a:prstGeom prst="rect">
                <a:avLst/>
              </a:prstGeom>
              <a:blipFill rotWithShape="1">
                <a:blip r:embed="rId3"/>
                <a:stretch>
                  <a:fillRect l="-5" t="-116" r="27" b="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378818" y="2610532"/>
                <a:ext cx="2659436" cy="54077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15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32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15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32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20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32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35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/>
                          </a:rPr>
                          <m:t>32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8818" y="2610532"/>
                <a:ext cx="2659436" cy="540773"/>
              </a:xfrm>
              <a:prstGeom prst="rect">
                <a:avLst/>
              </a:prstGeom>
              <a:blipFill rotWithShape="1">
                <a:blip r:embed="rId4"/>
                <a:stretch>
                  <a:fillRect l="-4" t="-9" r="6" b="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524748" y="3496012"/>
                <a:ext cx="3329277" cy="53245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kern="100" dirty="0">
                    <a:solidFill>
                      <a:prstClr val="black"/>
                    </a:solidFill>
                  </a:rPr>
                  <a:t>答：</a:t>
                </a:r>
                <a:r>
                  <a:rPr lang="zh-CN" altLang="zh-CN" sz="2100" kern="100" dirty="0">
                    <a:solidFill>
                      <a:prstClr val="black"/>
                    </a:solidFill>
                  </a:rPr>
                  <a:t>这一天共修了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zh-CN" altLang="zh-CN" sz="2100" kern="100" dirty="0">
                    <a:solidFill>
                      <a:prstClr val="black"/>
                    </a:solidFill>
                  </a:rPr>
                  <a:t>千米</a:t>
                </a:r>
                <a:r>
                  <a:rPr lang="zh-CN" altLang="en-US" sz="2100" kern="100" dirty="0">
                    <a:solidFill>
                      <a:prstClr val="black"/>
                    </a:solidFill>
                  </a:rPr>
                  <a:t>。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4748" y="3496012"/>
                <a:ext cx="3329277" cy="532454"/>
              </a:xfrm>
              <a:prstGeom prst="rect">
                <a:avLst/>
              </a:prstGeom>
              <a:blipFill rotWithShape="1">
                <a:blip r:embed="rId5"/>
                <a:stretch>
                  <a:fillRect l="-19" t="-63" r="18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4077222" y="1937227"/>
            <a:ext cx="82671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(</a:t>
            </a:r>
            <a:r>
              <a:rPr lang="zh-CN" altLang="en-US" sz="2100" dirty="0"/>
              <a:t>千米）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396636" y="2702390"/>
            <a:ext cx="82671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2100" dirty="0"/>
              <a:t>(</a:t>
            </a:r>
            <a:r>
              <a:rPr lang="zh-CN" altLang="en-US" sz="2100" dirty="0"/>
              <a:t>千米）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4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Microsoft Office PowerPoint</Application>
  <PresentationFormat>全屏显示(16:9)</PresentationFormat>
  <Paragraphs>233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楷体</vt:lpstr>
      <vt:lpstr>宋体</vt:lpstr>
      <vt:lpstr>微软雅黑</vt:lpstr>
      <vt:lpstr>Arial</vt:lpstr>
      <vt:lpstr>Calibri</vt:lpstr>
      <vt:lpstr>Cambria Math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2019-05-20T10:58:00Z</dcterms:created>
  <dcterms:modified xsi:type="dcterms:W3CDTF">2023-01-16T18:14:03Z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EE525F197C1D47C0A9020835B7CA74C4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