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784" r:id="rId2"/>
    <p:sldId id="652" r:id="rId3"/>
    <p:sldId id="427" r:id="rId4"/>
    <p:sldId id="744" r:id="rId5"/>
    <p:sldId id="747" r:id="rId6"/>
    <p:sldId id="392" r:id="rId7"/>
    <p:sldId id="588" r:id="rId8"/>
    <p:sldId id="746" r:id="rId9"/>
    <p:sldId id="748" r:id="rId10"/>
    <p:sldId id="701" r:id="rId11"/>
    <p:sldId id="778" r:id="rId12"/>
    <p:sldId id="779" r:id="rId13"/>
    <p:sldId id="783" r:id="rId14"/>
    <p:sldId id="782" r:id="rId15"/>
    <p:sldId id="700" r:id="rId16"/>
    <p:sldId id="749" r:id="rId17"/>
    <p:sldId id="621" r:id="rId18"/>
    <p:sldId id="716" r:id="rId19"/>
    <p:sldId id="780" r:id="rId20"/>
    <p:sldId id="781" r:id="rId21"/>
    <p:sldId id="699" r:id="rId22"/>
    <p:sldId id="703" r:id="rId23"/>
    <p:sldId id="726" r:id="rId24"/>
    <p:sldId id="705" r:id="rId25"/>
    <p:sldId id="725" r:id="rId26"/>
    <p:sldId id="679" r:id="rId27"/>
    <p:sldId id="655" r:id="rId28"/>
    <p:sldId id="654" r:id="rId29"/>
    <p:sldId id="722" r:id="rId30"/>
    <p:sldId id="724" r:id="rId31"/>
    <p:sldId id="717" r:id="rId32"/>
    <p:sldId id="718" r:id="rId33"/>
    <p:sldId id="719" r:id="rId34"/>
    <p:sldId id="538" r:id="rId35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7">
          <p15:clr>
            <a:srgbClr val="A4A3A4"/>
          </p15:clr>
        </p15:guide>
        <p15:guide id="2" pos="37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全品文教" initials="批注" lastIdx="0" clrIdx="0"/>
  <p:cmAuthor id="2" name="123456" initials="1" lastIdx="0" clrIdx="1"/>
  <p:cmAuthor id="3" name="Administrat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62" y="-96"/>
      </p:cViewPr>
      <p:guideLst>
        <p:guide orient="horz" pos="2397"/>
        <p:guide pos="372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6-21T22:43:25.455" idx="1">
    <p:pos x="10" y="10"/>
    <p:text>通过对现实生活中的事物和图片的观察、操作、研讨来认识轴对称及对称的广泛性，体会轴对称的应用和文化价值，在“感性认识——实践尝试——归纳概括”的活动过程中探究轴对称的性质.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2023-01-17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初中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3.xml"/><Relationship Id="rId50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4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2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6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7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8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9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0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5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comments" Target="../comments/comment1.xml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/>
          <p:nvPr/>
        </p:nvSpPr>
        <p:spPr>
          <a:xfrm>
            <a:off x="910" y="1019930"/>
            <a:ext cx="1219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第十六章</a:t>
            </a:r>
            <a:r>
              <a:rPr lang="en-US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轴对称和中心对称</a:t>
            </a:r>
            <a:endParaRPr lang="zh-CN" altLang="en-US" sz="3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0" y="2052805"/>
            <a:ext cx="12191090" cy="153683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342900" indent="-342900" algn="ctr" eaLnBrk="0" hangingPunct="0">
              <a:lnSpc>
                <a:spcPct val="130000"/>
              </a:lnSpc>
              <a:spcBef>
                <a:spcPct val="20000"/>
              </a:spcBef>
            </a:pPr>
            <a:r>
              <a:rPr lang="zh-CN" altLang="en-US" sz="8000" b="1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轴</a:t>
            </a:r>
            <a:r>
              <a:rPr lang="zh-CN" altLang="en-US" sz="80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对称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661669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箭头: V 形 8"/>
          <p:cNvSpPr/>
          <p:nvPr/>
        </p:nvSpPr>
        <p:spPr>
          <a:xfrm>
            <a:off x="3546129" y="2568117"/>
            <a:ext cx="376734" cy="677114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tx1"/>
              </a:solidFill>
              <a:cs typeface="+mn-lt"/>
            </a:endParaRPr>
          </a:p>
        </p:txBody>
      </p:sp>
      <p:sp>
        <p:nvSpPr>
          <p:cNvPr id="6" name="箭头: V 形 8"/>
          <p:cNvSpPr/>
          <p:nvPr/>
        </p:nvSpPr>
        <p:spPr>
          <a:xfrm>
            <a:off x="3031263" y="2573280"/>
            <a:ext cx="376734" cy="677114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tx1"/>
              </a:solidFill>
              <a:cs typeface="+mn-lt"/>
            </a:endParaRPr>
          </a:p>
        </p:txBody>
      </p:sp>
      <p:sp>
        <p:nvSpPr>
          <p:cNvPr id="7" name="箭头: V 形 8"/>
          <p:cNvSpPr/>
          <p:nvPr/>
        </p:nvSpPr>
        <p:spPr>
          <a:xfrm>
            <a:off x="3297081" y="2568117"/>
            <a:ext cx="376734" cy="677114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tx1"/>
              </a:solidFill>
              <a:cs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Box 3"/>
          <p:cNvSpPr txBox="1"/>
          <p:nvPr/>
        </p:nvSpPr>
        <p:spPr>
          <a:xfrm>
            <a:off x="353060" y="572770"/>
            <a:ext cx="1124839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轴对称：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一般地，如果两个图形沿某条直线对折后，这两个图形能够完全重合，那么我们就说这两个图形成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轴对称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，这条直线叫做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对称轴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9105" y="2359660"/>
            <a:ext cx="10139680" cy="1210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关于对称轴对称的点、对称的线段、对称的角分别叫做</a:t>
            </a:r>
            <a:r>
              <a:rPr lang="en-US" altLang="zh-CN" sz="28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对应点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对应线段、对应角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412" name="内容占位符 7"/>
          <p:cNvSpPr txBox="1"/>
          <p:nvPr/>
        </p:nvSpPr>
        <p:spPr>
          <a:xfrm>
            <a:off x="638175" y="3974465"/>
            <a:ext cx="10125710" cy="1900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轴对称的定义包含两层含义：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buFont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有两个图形，且形状、大小完全相同．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buFont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两个图形的位置必须满足沿一条直线对折后能完全重合．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charRg st="35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2">
                                            <p:txEl>
                                              <p:charRg st="35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/>
          <p:nvPr/>
        </p:nvSpPr>
        <p:spPr>
          <a:xfrm>
            <a:off x="2855912" y="3384550"/>
            <a:ext cx="7667625" cy="3716338"/>
          </a:xfrm>
          <a:prstGeom prst="rect">
            <a:avLst/>
          </a:prstGeom>
          <a:noFill/>
          <a:ln w="31750">
            <a:noFill/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>
                <a:srgbClr val="CC0066"/>
              </a:buClr>
              <a:buSzPct val="70000"/>
              <a:buFont typeface="Wingdings" panose="05000000000000000000" pitchFamily="2" charset="2"/>
            </a:pPr>
            <a:endParaRPr lang="zh-CN" altLang="zh-CN" sz="4000">
              <a:solidFill>
                <a:srgbClr val="00000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920230" y="-26670"/>
            <a:ext cx="5259705" cy="3258185"/>
            <a:chOff x="4456" y="4839"/>
            <a:chExt cx="8283" cy="5131"/>
          </a:xfrm>
        </p:grpSpPr>
        <p:grpSp>
          <p:nvGrpSpPr>
            <p:cNvPr id="11" name="组合 10"/>
            <p:cNvGrpSpPr/>
            <p:nvPr/>
          </p:nvGrpSpPr>
          <p:grpSpPr>
            <a:xfrm>
              <a:off x="5126" y="4839"/>
              <a:ext cx="6803" cy="4818"/>
              <a:chOff x="3799" y="3359"/>
              <a:chExt cx="6803" cy="4818"/>
            </a:xfrm>
          </p:grpSpPr>
          <p:cxnSp>
            <p:nvCxnSpPr>
              <p:cNvPr id="11274" name="直接连接符 3"/>
              <p:cNvCxnSpPr/>
              <p:nvPr/>
            </p:nvCxnSpPr>
            <p:spPr>
              <a:xfrm flipH="1">
                <a:off x="7198" y="3359"/>
                <a:ext cx="0" cy="4818"/>
              </a:xfrm>
              <a:prstGeom prst="line">
                <a:avLst/>
              </a:prstGeom>
              <a:ln w="31750" cap="flat" cmpd="sng">
                <a:solidFill>
                  <a:srgbClr val="0070C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5" name="直接连接符 4"/>
              <p:cNvCxnSpPr/>
              <p:nvPr/>
            </p:nvCxnSpPr>
            <p:spPr>
              <a:xfrm flipH="1" flipV="1">
                <a:off x="3799" y="5400"/>
                <a:ext cx="1134" cy="2268"/>
              </a:xfrm>
              <a:prstGeom prst="line">
                <a:avLst/>
              </a:prstGeom>
              <a:ln w="317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6" name="直接连接符 5"/>
              <p:cNvCxnSpPr/>
              <p:nvPr/>
            </p:nvCxnSpPr>
            <p:spPr>
              <a:xfrm flipH="1">
                <a:off x="4933" y="4257"/>
                <a:ext cx="1125" cy="3411"/>
              </a:xfrm>
              <a:prstGeom prst="line">
                <a:avLst/>
              </a:prstGeom>
              <a:ln w="317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7" name="直接连接符 6"/>
              <p:cNvCxnSpPr/>
              <p:nvPr/>
            </p:nvCxnSpPr>
            <p:spPr>
              <a:xfrm>
                <a:off x="8334" y="4266"/>
                <a:ext cx="2268" cy="1134"/>
              </a:xfrm>
              <a:prstGeom prst="line">
                <a:avLst/>
              </a:prstGeom>
              <a:ln w="317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8" name="直接连接符 7"/>
              <p:cNvCxnSpPr/>
              <p:nvPr/>
            </p:nvCxnSpPr>
            <p:spPr>
              <a:xfrm flipH="1">
                <a:off x="3799" y="4257"/>
                <a:ext cx="2259" cy="1143"/>
              </a:xfrm>
              <a:prstGeom prst="line">
                <a:avLst/>
              </a:prstGeom>
              <a:ln w="317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9" name="直接连接符 8"/>
              <p:cNvCxnSpPr/>
              <p:nvPr/>
            </p:nvCxnSpPr>
            <p:spPr>
              <a:xfrm flipH="1">
                <a:off x="9468" y="5400"/>
                <a:ext cx="1134" cy="2268"/>
              </a:xfrm>
              <a:prstGeom prst="line">
                <a:avLst/>
              </a:prstGeom>
              <a:ln w="317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0" name="直接连接符 9"/>
              <p:cNvCxnSpPr/>
              <p:nvPr/>
            </p:nvCxnSpPr>
            <p:spPr>
              <a:xfrm>
                <a:off x="8317" y="4257"/>
                <a:ext cx="1151" cy="3411"/>
              </a:xfrm>
              <a:prstGeom prst="line">
                <a:avLst/>
              </a:prstGeom>
              <a:ln w="317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" name="文本框 3"/>
            <p:cNvSpPr txBox="1"/>
            <p:nvPr/>
          </p:nvSpPr>
          <p:spPr>
            <a:xfrm>
              <a:off x="7209" y="4989"/>
              <a:ext cx="81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A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795" y="9035"/>
              <a:ext cx="81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C'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929" y="6316"/>
              <a:ext cx="81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B'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95" y="4989"/>
              <a:ext cx="81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A'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851" y="9148"/>
              <a:ext cx="81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C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56" y="6316"/>
              <a:ext cx="81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B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9750" y="1325880"/>
            <a:ext cx="622490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与点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点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与点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________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，点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与点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________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分别是对应点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53310" y="1433830"/>
            <a:ext cx="5667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A'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09540" y="1433830"/>
            <a:ext cx="5667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B'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352993" y="2035175"/>
            <a:ext cx="56673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C'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7700" y="3453130"/>
            <a:ext cx="1101788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线段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AB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线段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线段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C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与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线段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________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，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线段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CA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与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线段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________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分别是对应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线段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.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22600" y="3582988"/>
            <a:ext cx="8763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A'B'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174865" y="3517583"/>
            <a:ext cx="8905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B'C'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70890" y="4199890"/>
            <a:ext cx="9810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C'A'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39750" y="5580380"/>
            <a:ext cx="1044638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∠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en-US" altLang="zh-CN" sz="2800" b="1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∠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800" b="1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∠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与</a:t>
            </a:r>
            <a:r>
              <a:rPr lang="en-US" altLang="zh-CN" sz="2800" b="1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∠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________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，</a:t>
            </a:r>
            <a:r>
              <a:rPr lang="en-US" altLang="zh-CN" sz="2800" b="1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∠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C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与</a:t>
            </a:r>
            <a:r>
              <a:rPr lang="en-US" altLang="zh-CN" sz="2800" b="1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∠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________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分别是对应角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.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25345" y="5580380"/>
            <a:ext cx="5667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A'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29175" y="5682615"/>
            <a:ext cx="5651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B'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531100" y="5682615"/>
            <a:ext cx="5667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C'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内容占位符 7"/>
          <p:cNvSpPr txBox="1"/>
          <p:nvPr/>
        </p:nvSpPr>
        <p:spPr>
          <a:xfrm>
            <a:off x="345440" y="752475"/>
            <a:ext cx="11513820" cy="240220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5000"/>
              </a:lnSpc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分别观察图中的①～⑤中的两个图形，它们是轴对称的吗？有什么共同特点？</a:t>
            </a:r>
            <a:endParaRPr lang="en-US" altLang="zh-CN" sz="28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ctr" eaLnBrk="1" hangingPunct="1">
              <a:lnSpc>
                <a:spcPct val="135000"/>
              </a:lnSpc>
              <a:buNone/>
            </a:pPr>
            <a:endParaRPr lang="en-US" altLang="zh-CN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ctr" eaLnBrk="1" hangingPunct="1">
              <a:lnSpc>
                <a:spcPct val="135000"/>
              </a:lnSpc>
              <a:buNone/>
            </a:pPr>
            <a:endParaRPr lang="en-US" altLang="zh-CN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hangingPunct="1">
              <a:lnSpc>
                <a:spcPct val="135000"/>
              </a:lnSpc>
              <a:buNone/>
            </a:pPr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6335" name="Picture 16" descr="S7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5180" y="1934845"/>
            <a:ext cx="7576185" cy="1219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7"/>
          <p:cNvSpPr txBox="1"/>
          <p:nvPr/>
        </p:nvSpPr>
        <p:spPr>
          <a:xfrm>
            <a:off x="195580" y="3437255"/>
            <a:ext cx="11663680" cy="136588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5000"/>
              </a:lnSpc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分析：沿着一条直线对折，观察两个图形是否能够完全重合，并根据轴对称的定义判断．</a:t>
            </a:r>
          </a:p>
        </p:txBody>
      </p:sp>
      <p:sp>
        <p:nvSpPr>
          <p:cNvPr id="3" name="内容占位符 7"/>
          <p:cNvSpPr txBox="1"/>
          <p:nvPr/>
        </p:nvSpPr>
        <p:spPr>
          <a:xfrm>
            <a:off x="268605" y="4949825"/>
            <a:ext cx="11663680" cy="139573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5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解：它们都是轴对称的，每一组中都有两个图形，都可以沿某一条直线对折使两个图形完全重合在一起，所以每幅图中的两个图形成轴对称．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Box 3"/>
          <p:cNvSpPr txBox="1"/>
          <p:nvPr/>
        </p:nvSpPr>
        <p:spPr>
          <a:xfrm>
            <a:off x="911225" y="838835"/>
            <a:ext cx="705802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变式练习</a:t>
            </a:r>
            <a:r>
              <a:rPr lang="en-US" altLang="zh-CN" sz="2800" b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下列说法正确的是（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）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699770" y="2091055"/>
            <a:ext cx="887222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能够完全重合的两个图形成轴对称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全等的两个图形成轴对称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形状一样的两个图形成轴对称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沿着一条直线对折能够重合的两个图形成轴对称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86145" y="1098550"/>
            <a:ext cx="761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</a:t>
            </a:r>
            <a:endParaRPr lang="en-US" altLang="zh-CN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" grpId="1"/>
      <p:bldP spid="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矩形 1"/>
          <p:cNvSpPr/>
          <p:nvPr/>
        </p:nvSpPr>
        <p:spPr>
          <a:xfrm>
            <a:off x="448310" y="1627505"/>
            <a:ext cx="1083881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识别轴对称的方法：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判断两个图形是否关于某条直线成轴对称，先观察两个图形的形状、大小，如果形状、大小相同，再看能否找到一条直线且将两个图形沿这条直线对折，如果能够重合，则这两个图形成轴对称，否则不成轴对称．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8470" y="219710"/>
            <a:ext cx="1099820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/>
              <a:t>归纳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charRg st="1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30">
                                            <p:txEl>
                                              <p:charRg st="1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32740" y="170815"/>
            <a:ext cx="607377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轴对称图形与轴对称的区别与联系</a:t>
            </a:r>
          </a:p>
        </p:txBody>
      </p:sp>
      <p:graphicFrame>
        <p:nvGraphicFramePr>
          <p:cNvPr id="107613" name="Group 9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323850" y="968375"/>
          <a:ext cx="11174095" cy="5617845"/>
        </p:xfrm>
        <a:graphic>
          <a:graphicData uri="http://schemas.openxmlformats.org/drawingml/2006/table">
            <a:tbl>
              <a:tblPr/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3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8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轴对称图形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轴对称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25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区别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本质不同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具有特殊形状的图形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两个图形之间的对称关系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对象不同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一个图形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两个图形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对称轴的位置不同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过图形的某条直线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在两个图形之间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对称轴的数量不同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不一定只有一条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只有一条对称轴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42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联     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）沿对称轴折叠，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图形的两部分重合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）如果把轴对称图形对称轴两边的部分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看作两个图形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，那么这两个图形成轴对称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）沿对称轴折叠，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两个图形重合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）如果把成轴对称的两个图形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看成一个整体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，那么它就是一个轴对称图形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7584" name="Line 64"/>
          <p:cNvSpPr>
            <a:spLocks noChangeShapeType="1"/>
          </p:cNvSpPr>
          <p:nvPr/>
        </p:nvSpPr>
        <p:spPr bwMode="auto">
          <a:xfrm>
            <a:off x="323850" y="996633"/>
            <a:ext cx="28082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585" name="Text Box 65"/>
          <p:cNvSpPr txBox="1">
            <a:spLocks noChangeArrowheads="1"/>
          </p:cNvSpPr>
          <p:nvPr/>
        </p:nvSpPr>
        <p:spPr bwMode="auto">
          <a:xfrm>
            <a:off x="1979930" y="919163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名  称</a:t>
            </a:r>
          </a:p>
        </p:txBody>
      </p:sp>
      <p:sp>
        <p:nvSpPr>
          <p:cNvPr id="107586" name="Text Box 66"/>
          <p:cNvSpPr txBox="1">
            <a:spLocks noChangeArrowheads="1"/>
          </p:cNvSpPr>
          <p:nvPr/>
        </p:nvSpPr>
        <p:spPr bwMode="auto">
          <a:xfrm>
            <a:off x="323850" y="1023303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 系</a:t>
            </a:r>
          </a:p>
        </p:txBody>
      </p:sp>
      <p:pic>
        <p:nvPicPr>
          <p:cNvPr id="107615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909300" y="106045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/>
          <p:nvPr/>
        </p:nvSpPr>
        <p:spPr>
          <a:xfrm>
            <a:off x="2855912" y="3384550"/>
            <a:ext cx="7667625" cy="3716338"/>
          </a:xfrm>
          <a:prstGeom prst="rect">
            <a:avLst/>
          </a:prstGeom>
          <a:noFill/>
          <a:ln w="31750">
            <a:noFill/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>
                <a:srgbClr val="CC0066"/>
              </a:buClr>
              <a:buSzPct val="70000"/>
              <a:buFont typeface="Wingdings" panose="05000000000000000000" pitchFamily="2" charset="2"/>
            </a:pPr>
            <a:endParaRPr lang="zh-CN" altLang="zh-CN" sz="4000">
              <a:solidFill>
                <a:srgbClr val="000000"/>
              </a:solidFill>
            </a:endParaRPr>
          </a:p>
        </p:txBody>
      </p:sp>
      <p:pic>
        <p:nvPicPr>
          <p:cNvPr id="2" name="图片 1" descr="e3a13d3eb84dac251a97064dfa8ca7f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21205" y="2379980"/>
            <a:ext cx="4867910" cy="3108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890" y="162560"/>
            <a:ext cx="1031875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如图，当我们把两扇门看做一个图形的时候，整个图形是一个轴对称图形，当我们把两扇门看做两个图形的时候，这两个扇门关于中间的一条线成轴对称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730" y="317500"/>
            <a:ext cx="4565015" cy="777875"/>
            <a:chOff x="1214" y="1427"/>
            <a:chExt cx="7189" cy="1225"/>
          </a:xfrm>
        </p:grpSpPr>
        <p:sp>
          <p:nvSpPr>
            <p:cNvPr id="35" name="圆角矩形 31"/>
            <p:cNvSpPr/>
            <p:nvPr/>
          </p:nvSpPr>
          <p:spPr>
            <a:xfrm>
              <a:off x="1214" y="1628"/>
              <a:ext cx="2445" cy="930"/>
            </a:xfrm>
            <a:prstGeom prst="roundRect">
              <a:avLst>
                <a:gd name="adj" fmla="val 16667"/>
              </a:avLst>
            </a:prstGeom>
            <a:solidFill>
              <a:srgbClr val="FFFFD9"/>
            </a:solidFill>
            <a:ln w="254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</a:rPr>
                <a:t>知识点</a:t>
              </a:r>
            </a:p>
          </p:txBody>
        </p:sp>
        <p:sp>
          <p:nvSpPr>
            <p:cNvPr id="29703" name="文本框 28"/>
            <p:cNvSpPr txBox="1"/>
            <p:nvPr/>
          </p:nvSpPr>
          <p:spPr>
            <a:xfrm>
              <a:off x="4593" y="1628"/>
              <a:ext cx="381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轴对称的性质</a:t>
              </a:r>
            </a:p>
          </p:txBody>
        </p:sp>
        <p:sp>
          <p:nvSpPr>
            <p:cNvPr id="29701" name="AutoShape 11"/>
            <p:cNvSpPr/>
            <p:nvPr/>
          </p:nvSpPr>
          <p:spPr>
            <a:xfrm>
              <a:off x="3544" y="1427"/>
              <a:ext cx="1225" cy="1225"/>
            </a:xfrm>
            <a:prstGeom prst="diamond">
              <a:avLst/>
            </a:prstGeom>
            <a:solidFill>
              <a:srgbClr val="FF6600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ko-KR" sz="2800" b="1">
                  <a:solidFill>
                    <a:srgbClr val="FFFFFF"/>
                  </a:solidFill>
                  <a:latin typeface="Calibri" panose="020F0502020204030204"/>
                  <a:ea typeface="Gulim" panose="020B0600000101010101" pitchFamily="34" charset="-127"/>
                </a:rPr>
                <a:t>2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79730" y="1294130"/>
            <a:ext cx="10382250" cy="1770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如图，</a:t>
            </a:r>
            <a:r>
              <a:rPr lang="en-US" altLang="zh-CN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△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ABC</a:t>
            </a:r>
            <a:r>
              <a:rPr lang="zh-CN" altLang="en-US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和</a:t>
            </a:r>
            <a:r>
              <a:rPr lang="en-US" altLang="zh-CN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△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′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′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′关于直线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MN</a:t>
            </a:r>
            <a:r>
              <a:rPr lang="zh-CN" altLang="en-US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对称，点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′，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′，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′</a:t>
            </a:r>
            <a:r>
              <a:rPr lang="zh-CN" altLang="en-US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分别是点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，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的对称点</a:t>
            </a:r>
            <a:r>
              <a:rPr lang="en-US" altLang="zh-CN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(1)</a:t>
            </a:r>
            <a:r>
              <a:rPr lang="zh-CN" altLang="en-US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线段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AA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′，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BB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′，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CC</a:t>
            </a:r>
            <a:r>
              <a:rPr lang="zh-CN" altLang="en-US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′与直线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MN</a:t>
            </a:r>
            <a:r>
              <a:rPr lang="zh-CN" altLang="en-US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有什么位置关系？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655570" y="3481705"/>
            <a:ext cx="4826000" cy="3222625"/>
            <a:chOff x="3965" y="4010"/>
            <a:chExt cx="7600" cy="5075"/>
          </a:xfrm>
        </p:grpSpPr>
        <p:cxnSp>
          <p:nvCxnSpPr>
            <p:cNvPr id="8" name="直接连接符 1"/>
            <p:cNvCxnSpPr/>
            <p:nvPr/>
          </p:nvCxnSpPr>
          <p:spPr>
            <a:xfrm flipH="1">
              <a:off x="7186" y="4148"/>
              <a:ext cx="14" cy="4740"/>
            </a:xfrm>
            <a:prstGeom prst="line">
              <a:avLst/>
            </a:prstGeom>
            <a:ln w="317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" name="组合 11"/>
            <p:cNvGrpSpPr/>
            <p:nvPr/>
          </p:nvGrpSpPr>
          <p:grpSpPr>
            <a:xfrm>
              <a:off x="3965" y="4403"/>
              <a:ext cx="2103" cy="4347"/>
              <a:chOff x="964" y="2679"/>
              <a:chExt cx="2103" cy="4349"/>
            </a:xfrm>
          </p:grpSpPr>
          <p:grpSp>
            <p:nvGrpSpPr>
              <p:cNvPr id="10" name="组合 7"/>
              <p:cNvGrpSpPr/>
              <p:nvPr/>
            </p:nvGrpSpPr>
            <p:grpSpPr>
              <a:xfrm>
                <a:off x="1479" y="3331"/>
                <a:ext cx="1588" cy="3204"/>
                <a:chOff x="1304" y="3444"/>
                <a:chExt cx="1588" cy="3204"/>
              </a:xfrm>
            </p:grpSpPr>
            <p:cxnSp>
              <p:nvCxnSpPr>
                <p:cNvPr id="13" name="直接连接符 8"/>
                <p:cNvCxnSpPr/>
                <p:nvPr/>
              </p:nvCxnSpPr>
              <p:spPr>
                <a:xfrm flipH="1">
                  <a:off x="1304" y="3444"/>
                  <a:ext cx="733" cy="1843"/>
                </a:xfrm>
                <a:prstGeom prst="line">
                  <a:avLst/>
                </a:prstGeom>
                <a:ln w="31750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直接连接符 2"/>
                <p:cNvCxnSpPr/>
                <p:nvPr/>
              </p:nvCxnSpPr>
              <p:spPr>
                <a:xfrm flipH="1" flipV="1">
                  <a:off x="1304" y="5202"/>
                  <a:ext cx="1588" cy="1446"/>
                </a:xfrm>
                <a:prstGeom prst="line">
                  <a:avLst/>
                </a:prstGeom>
                <a:ln w="31750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" name="直接连接符 10"/>
                <p:cNvCxnSpPr/>
                <p:nvPr/>
              </p:nvCxnSpPr>
              <p:spPr>
                <a:xfrm>
                  <a:off x="2037" y="3472"/>
                  <a:ext cx="855" cy="3175"/>
                </a:xfrm>
                <a:prstGeom prst="line">
                  <a:avLst/>
                </a:prstGeom>
                <a:ln w="31750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6" name="Text Box 26"/>
              <p:cNvSpPr txBox="1"/>
              <p:nvPr/>
            </p:nvSpPr>
            <p:spPr>
              <a:xfrm>
                <a:off x="1871" y="2679"/>
                <a:ext cx="683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A</a:t>
                </a:r>
                <a:endPara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" name="Text Box 27"/>
              <p:cNvSpPr txBox="1"/>
              <p:nvPr/>
            </p:nvSpPr>
            <p:spPr>
              <a:xfrm>
                <a:off x="964" y="4833"/>
                <a:ext cx="682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B</a:t>
                </a:r>
                <a:endPara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Text Box 28"/>
              <p:cNvSpPr txBox="1"/>
              <p:nvPr/>
            </p:nvSpPr>
            <p:spPr>
              <a:xfrm>
                <a:off x="2213" y="6308"/>
                <a:ext cx="682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C</a:t>
                </a:r>
                <a:endPara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26" name="直接连接符 3"/>
            <p:cNvCxnSpPr/>
            <p:nvPr/>
          </p:nvCxnSpPr>
          <p:spPr>
            <a:xfrm>
              <a:off x="9128" y="5055"/>
              <a:ext cx="742" cy="1843"/>
            </a:xfrm>
            <a:prstGeom prst="line">
              <a:avLst/>
            </a:prstGeom>
            <a:ln w="317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直接连接符 4"/>
            <p:cNvCxnSpPr/>
            <p:nvPr/>
          </p:nvCxnSpPr>
          <p:spPr>
            <a:xfrm flipV="1">
              <a:off x="8355" y="6868"/>
              <a:ext cx="1475" cy="1382"/>
            </a:xfrm>
            <a:prstGeom prst="line">
              <a:avLst/>
            </a:prstGeom>
            <a:ln w="317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直接连接符 5"/>
            <p:cNvCxnSpPr>
              <a:stCxn id="16" idx="1"/>
              <a:endCxn id="16" idx="1"/>
            </p:cNvCxnSpPr>
            <p:nvPr/>
          </p:nvCxnSpPr>
          <p:spPr>
            <a:xfrm flipH="1">
              <a:off x="8355" y="5055"/>
              <a:ext cx="733" cy="3195"/>
            </a:xfrm>
            <a:prstGeom prst="line">
              <a:avLst/>
            </a:prstGeom>
            <a:ln w="317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" name="Text Box 25"/>
            <p:cNvSpPr txBox="1"/>
            <p:nvPr/>
          </p:nvSpPr>
          <p:spPr>
            <a:xfrm>
              <a:off x="9015" y="4260"/>
              <a:ext cx="1133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′</a:t>
              </a:r>
            </a:p>
          </p:txBody>
        </p:sp>
        <p:sp>
          <p:nvSpPr>
            <p:cNvPr id="30" name="Text Box 29"/>
            <p:cNvSpPr txBox="1"/>
            <p:nvPr/>
          </p:nvSpPr>
          <p:spPr>
            <a:xfrm>
              <a:off x="10375" y="6303"/>
              <a:ext cx="1190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B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′</a:t>
              </a:r>
            </a:p>
          </p:txBody>
        </p:sp>
        <p:sp>
          <p:nvSpPr>
            <p:cNvPr id="31" name="Text Box 30"/>
            <p:cNvSpPr txBox="1"/>
            <p:nvPr/>
          </p:nvSpPr>
          <p:spPr>
            <a:xfrm>
              <a:off x="8675" y="8003"/>
              <a:ext cx="1133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′</a:t>
              </a:r>
            </a:p>
          </p:txBody>
        </p:sp>
        <p:cxnSp>
          <p:nvCxnSpPr>
            <p:cNvPr id="32" name="直接连接符 31"/>
            <p:cNvCxnSpPr>
              <a:stCxn id="16" idx="1"/>
              <a:endCxn id="16" idx="1"/>
            </p:cNvCxnSpPr>
            <p:nvPr/>
          </p:nvCxnSpPr>
          <p:spPr>
            <a:xfrm>
              <a:off x="5200" y="5055"/>
              <a:ext cx="3855" cy="45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33" name="椭圆 14"/>
            <p:cNvSpPr/>
            <p:nvPr/>
          </p:nvSpPr>
          <p:spPr>
            <a:xfrm>
              <a:off x="9028" y="5035"/>
              <a:ext cx="140" cy="135"/>
            </a:xfrm>
            <a:prstGeom prst="ellipse">
              <a:avLst/>
            </a:prstGeom>
            <a:gradFill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/>
            </a:gradFill>
            <a:ln w="9525" cap="flat" cmpd="sng">
              <a:solidFill>
                <a:srgbClr val="EB2A0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40" tIns="45720" rIns="91440" bIns="45720" anchor="t"/>
            <a:lstStyle/>
            <a:p>
              <a:pPr defTabSz="914400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11" name="直接连接符 10"/>
            <p:cNvCxnSpPr>
              <a:stCxn id="16" idx="1"/>
              <a:endCxn id="16" idx="1"/>
            </p:cNvCxnSpPr>
            <p:nvPr/>
          </p:nvCxnSpPr>
          <p:spPr>
            <a:xfrm>
              <a:off x="4500" y="6850"/>
              <a:ext cx="5385" cy="0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2" name="椭圆 22"/>
            <p:cNvSpPr/>
            <p:nvPr/>
          </p:nvSpPr>
          <p:spPr>
            <a:xfrm>
              <a:off x="9768" y="6775"/>
              <a:ext cx="140" cy="138"/>
            </a:xfrm>
            <a:prstGeom prst="ellipse">
              <a:avLst/>
            </a:prstGeom>
            <a:gradFill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/>
            </a:gradFill>
            <a:ln w="9525" cap="flat" cmpd="sng">
              <a:solidFill>
                <a:srgbClr val="EB2A0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40" tIns="45720" rIns="91440" bIns="45720" anchor="t"/>
            <a:lstStyle/>
            <a:p>
              <a:pPr defTabSz="914400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14" name="直接连接符 13"/>
            <p:cNvCxnSpPr>
              <a:stCxn id="16" idx="1"/>
              <a:endCxn id="16" idx="1"/>
            </p:cNvCxnSpPr>
            <p:nvPr/>
          </p:nvCxnSpPr>
          <p:spPr>
            <a:xfrm>
              <a:off x="6065" y="8230"/>
              <a:ext cx="2270" cy="0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6" name="椭圆 24"/>
            <p:cNvSpPr/>
            <p:nvPr/>
          </p:nvSpPr>
          <p:spPr>
            <a:xfrm>
              <a:off x="8335" y="8230"/>
              <a:ext cx="138" cy="135"/>
            </a:xfrm>
            <a:prstGeom prst="ellipse">
              <a:avLst/>
            </a:prstGeom>
            <a:gradFill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/>
            </a:gradFill>
            <a:ln w="9525" cap="flat" cmpd="sng">
              <a:solidFill>
                <a:srgbClr val="EB2A0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40" tIns="45720" rIns="91440" bIns="45720" anchor="t"/>
            <a:lstStyle/>
            <a:p>
              <a:pPr defTabSz="914400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7" name="Text Box 26"/>
            <p:cNvSpPr txBox="1"/>
            <p:nvPr/>
          </p:nvSpPr>
          <p:spPr>
            <a:xfrm>
              <a:off x="7377" y="8365"/>
              <a:ext cx="683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</a:t>
              </a:r>
              <a:endPara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Text Box 26"/>
            <p:cNvSpPr txBox="1"/>
            <p:nvPr/>
          </p:nvSpPr>
          <p:spPr>
            <a:xfrm>
              <a:off x="7200" y="4010"/>
              <a:ext cx="683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M</a:t>
              </a:r>
              <a:endPara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805420" y="4097338"/>
            <a:ext cx="2099945" cy="20300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AA′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⊥MN，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BB′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⊥MN，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CC′⊥MN.</a:t>
            </a:r>
            <a:endParaRPr lang="en-US" altLang="zh-CN" sz="2400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Grp="1"/>
          </p:cNvSpPr>
          <p:nvPr/>
        </p:nvSpPr>
        <p:spPr>
          <a:xfrm>
            <a:off x="808355" y="463550"/>
            <a:ext cx="9654540" cy="9296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）线段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AB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A′B′,BC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B′C′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AC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A′C′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有什么数量关系？</a:t>
            </a:r>
          </a:p>
        </p:txBody>
      </p:sp>
      <p:sp>
        <p:nvSpPr>
          <p:cNvPr id="18" name="Rectangle 11"/>
          <p:cNvSpPr>
            <a:spLocks noGrp="1"/>
          </p:cNvSpPr>
          <p:nvPr/>
        </p:nvSpPr>
        <p:spPr>
          <a:xfrm>
            <a:off x="652145" y="2456180"/>
            <a:ext cx="8881110" cy="6477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）∠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与∠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A'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有什么关系？∠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与∠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'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呢？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∠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与∠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'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呢？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04" name="文本框 5"/>
          <p:cNvSpPr txBox="1"/>
          <p:nvPr/>
        </p:nvSpPr>
        <p:spPr>
          <a:xfrm>
            <a:off x="1768475" y="1393190"/>
            <a:ext cx="50272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AB =A′B′，BC=B′C′,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AC=A′C′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206" name="文本框 100"/>
          <p:cNvSpPr txBox="1"/>
          <p:nvPr/>
        </p:nvSpPr>
        <p:spPr>
          <a:xfrm>
            <a:off x="1768475" y="3273425"/>
            <a:ext cx="6012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∠A=∠A'，∠B=∠B'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，∠C=∠C'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366000" y="3185795"/>
            <a:ext cx="4826000" cy="3222625"/>
            <a:chOff x="3965" y="4010"/>
            <a:chExt cx="7600" cy="5075"/>
          </a:xfrm>
        </p:grpSpPr>
        <p:cxnSp>
          <p:nvCxnSpPr>
            <p:cNvPr id="8" name="直接连接符 1"/>
            <p:cNvCxnSpPr/>
            <p:nvPr/>
          </p:nvCxnSpPr>
          <p:spPr>
            <a:xfrm flipH="1">
              <a:off x="7186" y="4148"/>
              <a:ext cx="14" cy="4740"/>
            </a:xfrm>
            <a:prstGeom prst="line">
              <a:avLst/>
            </a:prstGeom>
            <a:ln w="317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" name="组合 11"/>
            <p:cNvGrpSpPr/>
            <p:nvPr/>
          </p:nvGrpSpPr>
          <p:grpSpPr>
            <a:xfrm>
              <a:off x="3965" y="4403"/>
              <a:ext cx="2103" cy="4347"/>
              <a:chOff x="964" y="2679"/>
              <a:chExt cx="2103" cy="4349"/>
            </a:xfrm>
          </p:grpSpPr>
          <p:grpSp>
            <p:nvGrpSpPr>
              <p:cNvPr id="10" name="组合 7"/>
              <p:cNvGrpSpPr/>
              <p:nvPr/>
            </p:nvGrpSpPr>
            <p:grpSpPr>
              <a:xfrm>
                <a:off x="1479" y="3331"/>
                <a:ext cx="1588" cy="3204"/>
                <a:chOff x="1304" y="3444"/>
                <a:chExt cx="1588" cy="3204"/>
              </a:xfrm>
            </p:grpSpPr>
            <p:cxnSp>
              <p:nvCxnSpPr>
                <p:cNvPr id="13" name="直接连接符 8"/>
                <p:cNvCxnSpPr/>
                <p:nvPr/>
              </p:nvCxnSpPr>
              <p:spPr>
                <a:xfrm flipH="1">
                  <a:off x="1304" y="3444"/>
                  <a:ext cx="733" cy="1843"/>
                </a:xfrm>
                <a:prstGeom prst="line">
                  <a:avLst/>
                </a:prstGeom>
                <a:ln w="31750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直接连接符 2"/>
                <p:cNvCxnSpPr/>
                <p:nvPr/>
              </p:nvCxnSpPr>
              <p:spPr>
                <a:xfrm flipH="1" flipV="1">
                  <a:off x="1304" y="5202"/>
                  <a:ext cx="1588" cy="1446"/>
                </a:xfrm>
                <a:prstGeom prst="line">
                  <a:avLst/>
                </a:prstGeom>
                <a:ln w="31750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" name="直接连接符 10"/>
                <p:cNvCxnSpPr/>
                <p:nvPr/>
              </p:nvCxnSpPr>
              <p:spPr>
                <a:xfrm>
                  <a:off x="2037" y="3472"/>
                  <a:ext cx="855" cy="3175"/>
                </a:xfrm>
                <a:prstGeom prst="line">
                  <a:avLst/>
                </a:prstGeom>
                <a:ln w="31750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6" name="Text Box 26"/>
              <p:cNvSpPr txBox="1"/>
              <p:nvPr/>
            </p:nvSpPr>
            <p:spPr>
              <a:xfrm>
                <a:off x="1871" y="2679"/>
                <a:ext cx="683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A</a:t>
                </a:r>
                <a:endPara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" name="Text Box 27"/>
              <p:cNvSpPr txBox="1"/>
              <p:nvPr/>
            </p:nvSpPr>
            <p:spPr>
              <a:xfrm>
                <a:off x="964" y="4833"/>
                <a:ext cx="682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B</a:t>
                </a:r>
                <a:endPara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Text Box 28"/>
              <p:cNvSpPr txBox="1"/>
              <p:nvPr/>
            </p:nvSpPr>
            <p:spPr>
              <a:xfrm>
                <a:off x="2213" y="6308"/>
                <a:ext cx="682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C</a:t>
                </a:r>
                <a:endPara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26" name="直接连接符 3"/>
            <p:cNvCxnSpPr/>
            <p:nvPr/>
          </p:nvCxnSpPr>
          <p:spPr>
            <a:xfrm>
              <a:off x="9128" y="5055"/>
              <a:ext cx="742" cy="1843"/>
            </a:xfrm>
            <a:prstGeom prst="line">
              <a:avLst/>
            </a:prstGeom>
            <a:ln w="317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直接连接符 4"/>
            <p:cNvCxnSpPr/>
            <p:nvPr/>
          </p:nvCxnSpPr>
          <p:spPr>
            <a:xfrm flipV="1">
              <a:off x="8355" y="6868"/>
              <a:ext cx="1475" cy="1382"/>
            </a:xfrm>
            <a:prstGeom prst="line">
              <a:avLst/>
            </a:prstGeom>
            <a:ln w="317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直接连接符 5"/>
            <p:cNvCxnSpPr>
              <a:stCxn id="16" idx="1"/>
              <a:endCxn id="16" idx="1"/>
            </p:cNvCxnSpPr>
            <p:nvPr/>
          </p:nvCxnSpPr>
          <p:spPr>
            <a:xfrm flipH="1">
              <a:off x="8355" y="5055"/>
              <a:ext cx="733" cy="3195"/>
            </a:xfrm>
            <a:prstGeom prst="line">
              <a:avLst/>
            </a:prstGeom>
            <a:ln w="31750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" name="Text Box 25"/>
            <p:cNvSpPr txBox="1"/>
            <p:nvPr/>
          </p:nvSpPr>
          <p:spPr>
            <a:xfrm>
              <a:off x="9015" y="4260"/>
              <a:ext cx="1133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′</a:t>
              </a:r>
            </a:p>
          </p:txBody>
        </p:sp>
        <p:sp>
          <p:nvSpPr>
            <p:cNvPr id="30" name="Text Box 29"/>
            <p:cNvSpPr txBox="1"/>
            <p:nvPr/>
          </p:nvSpPr>
          <p:spPr>
            <a:xfrm>
              <a:off x="10375" y="6303"/>
              <a:ext cx="1190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B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′</a:t>
              </a:r>
            </a:p>
          </p:txBody>
        </p:sp>
        <p:sp>
          <p:nvSpPr>
            <p:cNvPr id="31" name="Text Box 30"/>
            <p:cNvSpPr txBox="1"/>
            <p:nvPr/>
          </p:nvSpPr>
          <p:spPr>
            <a:xfrm>
              <a:off x="8675" y="8003"/>
              <a:ext cx="1133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′</a:t>
              </a:r>
            </a:p>
          </p:txBody>
        </p:sp>
        <p:cxnSp>
          <p:nvCxnSpPr>
            <p:cNvPr id="32" name="直接连接符 31"/>
            <p:cNvCxnSpPr>
              <a:stCxn id="16" idx="1"/>
              <a:endCxn id="16" idx="1"/>
            </p:cNvCxnSpPr>
            <p:nvPr/>
          </p:nvCxnSpPr>
          <p:spPr>
            <a:xfrm>
              <a:off x="5200" y="5055"/>
              <a:ext cx="3855" cy="45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33" name="椭圆 14"/>
            <p:cNvSpPr/>
            <p:nvPr/>
          </p:nvSpPr>
          <p:spPr>
            <a:xfrm>
              <a:off x="9028" y="5035"/>
              <a:ext cx="140" cy="135"/>
            </a:xfrm>
            <a:prstGeom prst="ellipse">
              <a:avLst/>
            </a:prstGeom>
            <a:gradFill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/>
            </a:gradFill>
            <a:ln w="9525" cap="flat" cmpd="sng">
              <a:solidFill>
                <a:srgbClr val="EB2A0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40" tIns="45720" rIns="91440" bIns="45720" anchor="t"/>
            <a:lstStyle/>
            <a:p>
              <a:pPr defTabSz="914400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11" name="直接连接符 10"/>
            <p:cNvCxnSpPr>
              <a:stCxn id="16" idx="1"/>
              <a:endCxn id="16" idx="1"/>
            </p:cNvCxnSpPr>
            <p:nvPr/>
          </p:nvCxnSpPr>
          <p:spPr>
            <a:xfrm>
              <a:off x="4500" y="6850"/>
              <a:ext cx="5385" cy="0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2" name="椭圆 22"/>
            <p:cNvSpPr/>
            <p:nvPr/>
          </p:nvSpPr>
          <p:spPr>
            <a:xfrm>
              <a:off x="9768" y="6775"/>
              <a:ext cx="140" cy="138"/>
            </a:xfrm>
            <a:prstGeom prst="ellipse">
              <a:avLst/>
            </a:prstGeom>
            <a:gradFill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/>
            </a:gradFill>
            <a:ln w="9525" cap="flat" cmpd="sng">
              <a:solidFill>
                <a:srgbClr val="EB2A0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40" tIns="45720" rIns="91440" bIns="45720" anchor="t"/>
            <a:lstStyle/>
            <a:p>
              <a:pPr defTabSz="914400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14" name="直接连接符 13"/>
            <p:cNvCxnSpPr>
              <a:stCxn id="16" idx="1"/>
              <a:endCxn id="16" idx="1"/>
            </p:cNvCxnSpPr>
            <p:nvPr/>
          </p:nvCxnSpPr>
          <p:spPr>
            <a:xfrm>
              <a:off x="6065" y="8230"/>
              <a:ext cx="2270" cy="0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6" name="椭圆 24"/>
            <p:cNvSpPr/>
            <p:nvPr/>
          </p:nvSpPr>
          <p:spPr>
            <a:xfrm>
              <a:off x="8335" y="8230"/>
              <a:ext cx="138" cy="135"/>
            </a:xfrm>
            <a:prstGeom prst="ellipse">
              <a:avLst/>
            </a:prstGeom>
            <a:gradFill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/>
            </a:gradFill>
            <a:ln w="9525" cap="flat" cmpd="sng">
              <a:solidFill>
                <a:srgbClr val="EB2A0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40" tIns="45720" rIns="91440" bIns="45720" anchor="t"/>
            <a:lstStyle/>
            <a:p>
              <a:pPr defTabSz="914400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" name="Text Box 26"/>
            <p:cNvSpPr txBox="1"/>
            <p:nvPr/>
          </p:nvSpPr>
          <p:spPr>
            <a:xfrm>
              <a:off x="7377" y="8365"/>
              <a:ext cx="683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</a:t>
              </a:r>
              <a:endPara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Text Box 26"/>
            <p:cNvSpPr txBox="1"/>
            <p:nvPr/>
          </p:nvSpPr>
          <p:spPr>
            <a:xfrm>
              <a:off x="7200" y="4010"/>
              <a:ext cx="683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M</a:t>
              </a:r>
              <a:endPara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01015" y="3869055"/>
            <a:ext cx="530733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8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4</a:t>
            </a:r>
            <a:r>
              <a:rPr lang="zh-CN" altLang="en-US" sz="28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）</a:t>
            </a:r>
            <a:r>
              <a:rPr lang="en-US" altLang="zh-CN" sz="28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△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ABC</a:t>
            </a:r>
            <a:r>
              <a:rPr lang="zh-CN" altLang="en-US" sz="28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和</a:t>
            </a:r>
            <a:r>
              <a:rPr lang="en-US" altLang="zh-CN" sz="28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△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′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′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′</a:t>
            </a:r>
            <a:r>
              <a:rPr lang="zh-CN" altLang="en-US" sz="28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全等吗？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42098" y="4965065"/>
            <a:ext cx="30499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△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ABC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≌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△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A'B'C'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8204" grpId="0"/>
      <p:bldP spid="8206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8470" y="219710"/>
            <a:ext cx="1099820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/>
              <a:t>归纳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8470" y="748665"/>
            <a:ext cx="10717530" cy="2719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如果两个图形关于某一条直线成轴对称，那么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这两个图形是全等形,它们的对应线段相等，对应角相等，对应点所连的线段被对称轴垂直平分.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en-US" altLang="zh-CN" sz="28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成轴对称图形的性质对于轴对称图形同样适用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56" name="TextBox 3"/>
          <p:cNvSpPr txBox="1"/>
          <p:nvPr/>
        </p:nvSpPr>
        <p:spPr>
          <a:xfrm>
            <a:off x="458470" y="4143375"/>
            <a:ext cx="107175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垂直且平分一条线段的直线，叫做这条线段的垂直平分线，简称中垂线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5640" y="5711825"/>
            <a:ext cx="93948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</a:rPr>
              <a:t>线段是轴对称图形，线段的中垂线是它的对称轴</a:t>
            </a:r>
            <a:r>
              <a:rPr lang="en-US" altLang="zh-CN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8" name="圆角矩形 31"/>
          <p:cNvSpPr/>
          <p:nvPr/>
        </p:nvSpPr>
        <p:spPr>
          <a:xfrm>
            <a:off x="0" y="3441700"/>
            <a:ext cx="1797685" cy="645795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概念学习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56" grpId="0"/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86410" y="168275"/>
            <a:ext cx="2185035" cy="583565"/>
            <a:chOff x="752" y="266"/>
            <a:chExt cx="3441" cy="919"/>
          </a:xfrm>
        </p:grpSpPr>
        <p:sp>
          <p:nvSpPr>
            <p:cNvPr id="9" name="文本框 3">
              <a:hlinkClick r:id="" action="ppaction://noaction"/>
            </p:cNvPr>
            <p:cNvSpPr txBox="1"/>
            <p:nvPr/>
          </p:nvSpPr>
          <p:spPr>
            <a:xfrm>
              <a:off x="1345" y="266"/>
              <a:ext cx="284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知识回顾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7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8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3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  <p:sp>
        <p:nvSpPr>
          <p:cNvPr id="11" name="Text Box 2"/>
          <p:cNvSpPr txBox="1"/>
          <p:nvPr/>
        </p:nvSpPr>
        <p:spPr>
          <a:xfrm>
            <a:off x="486410" y="1069975"/>
            <a:ext cx="1114234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1.</a:t>
            </a:r>
            <a:r>
              <a:rPr lang="zh-CN" altLang="en-US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如图，把一张纸对折，根据自己的喜好剪出图案（折痕处不要完全剪断），打开这张纸，得到一个美丽的窗花，多做几个这样的窗花，你能发现这些窗花有什么共同特点吗？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8015" y="5207000"/>
            <a:ext cx="60629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能够完全重合的两个图形叫做图形</a:t>
            </a:r>
            <a:r>
              <a:rPr lang="en-US" altLang="zh-CN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6690995" y="3175000"/>
            <a:ext cx="2310130" cy="17513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9124315" y="3217545"/>
            <a:ext cx="2218055" cy="18237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28015" y="3364230"/>
            <a:ext cx="2676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它们是全等图形</a:t>
            </a:r>
            <a:r>
              <a:rPr lang="en-US" altLang="zh-CN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2"/>
          <p:cNvSpPr txBox="1"/>
          <p:nvPr/>
        </p:nvSpPr>
        <p:spPr>
          <a:xfrm>
            <a:off x="486410" y="4404360"/>
            <a:ext cx="34480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宋体" panose="02010600030101010101" pitchFamily="2" charset="-122"/>
              </a:rPr>
              <a:t>2.</a:t>
            </a:r>
            <a:r>
              <a:rPr lang="zh-CN" altLang="en-US" sz="2800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宋体" panose="02010600030101010101" pitchFamily="2" charset="-122"/>
              </a:rPr>
              <a:t>什么叫做全等形？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9" name="Text Box 3"/>
          <p:cNvSpPr txBox="1"/>
          <p:nvPr/>
        </p:nvSpPr>
        <p:spPr>
          <a:xfrm>
            <a:off x="674370" y="662305"/>
            <a:ext cx="1173988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例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如图是轴对称图形，图中直线</a:t>
            </a:r>
            <a:r>
              <a:rPr lang="en-US" altLang="zh-CN" sz="28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是它的对称轴．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(1)∠3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和∠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有什么关系？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AB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A′B′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呢？为什么？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(2)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DD′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与直线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有什么关系？为什么？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(3)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写出图中其他相等关系．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不少于三对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  </a:t>
            </a:r>
          </a:p>
        </p:txBody>
      </p:sp>
      <p:pic>
        <p:nvPicPr>
          <p:cNvPr id="63501" name="Picture 15" descr="S8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51680" y="4241800"/>
            <a:ext cx="2468880" cy="2414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1"/>
          <p:cNvSpPr txBox="1"/>
          <p:nvPr/>
        </p:nvSpPr>
        <p:spPr>
          <a:xfrm>
            <a:off x="1104900" y="1490980"/>
            <a:ext cx="1031430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解：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(1)∠3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＝∠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AB＝A′B′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，因为轴对称图形中对应角相等，对应线段相等．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(2)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直线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DD′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的垂直平分线，因为轴对称图形的对称轴是任何一对对应点所连线段的垂直平分线．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(3)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AD＝A′D′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，∠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＝∠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DC＝D′C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′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等．</a:t>
            </a:r>
          </a:p>
        </p:txBody>
      </p:sp>
      <p:pic>
        <p:nvPicPr>
          <p:cNvPr id="63501" name="Picture 15" descr="S8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519795" y="3714115"/>
            <a:ext cx="2468880" cy="2414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56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354">
                                            <p:txEl>
                                              <p:charRg st="56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132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354">
                                            <p:txEl>
                                              <p:charRg st="132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1838" y="368779"/>
            <a:ext cx="11807836" cy="1296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40000"/>
              </a:lnSpc>
              <a:defRPr/>
            </a:pPr>
            <a:r>
              <a:rPr lang="zh-CN" altLang="en-US" sz="2800" b="1" noProof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变式练习</a:t>
            </a:r>
            <a:r>
              <a:rPr lang="en-US" altLang="zh-CN" sz="2800" b="1" noProof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8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如图，正方形</a:t>
            </a:r>
            <a:r>
              <a:rPr lang="en-US" altLang="zh-CN" sz="2800" i="1" noProof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ABCD</a:t>
            </a:r>
            <a:r>
              <a:rPr lang="zh-CN" altLang="en-US" sz="28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的边长为</a:t>
            </a:r>
            <a:r>
              <a:rPr lang="en-US" altLang="zh-CN" sz="2800" i="1" noProof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4cm</a:t>
            </a:r>
            <a:r>
              <a:rPr lang="zh-CN" altLang="en-US" sz="28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，则图中阴影部分</a:t>
            </a:r>
          </a:p>
          <a:p>
            <a:pPr indent="266700">
              <a:lnSpc>
                <a:spcPct val="140000"/>
              </a:lnSpc>
              <a:defRPr/>
            </a:pPr>
            <a:r>
              <a:rPr lang="zh-CN" altLang="en-US" sz="28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的面积为</a:t>
            </a:r>
            <a:r>
              <a:rPr lang="en-US" altLang="zh-CN" sz="28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</a:t>
            </a:r>
            <a:r>
              <a:rPr lang="zh-CN" altLang="en-US" sz="28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lang="en-US" altLang="zh-CN" sz="28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zh-CN" altLang="en-US" sz="28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100"/>
          <p:cNvSpPr txBox="1">
            <a:spLocks noChangeArrowheads="1"/>
          </p:cNvSpPr>
          <p:nvPr/>
        </p:nvSpPr>
        <p:spPr bwMode="auto">
          <a:xfrm>
            <a:off x="997985" y="1658804"/>
            <a:ext cx="5080000" cy="12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A．4cm2              B．8cm2</a:t>
            </a:r>
          </a:p>
          <a:p>
            <a:pPr>
              <a:lnSpc>
                <a:spcPct val="130000"/>
              </a:lnSpc>
            </a:pP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C．12cm2           D．16cm2</a:t>
            </a:r>
          </a:p>
        </p:txBody>
      </p:sp>
      <p:pic>
        <p:nvPicPr>
          <p:cNvPr id="4" name="图片 3" descr="LBJM323QQT1K$$6T7JPMY2V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685680" y="1481373"/>
            <a:ext cx="2390449" cy="230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35915" y="3695065"/>
            <a:ext cx="11620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解析：根据正方形的轴对称性可得，阴影部分的面积等于正方形</a:t>
            </a:r>
            <a:r>
              <a:rPr lang="en-US" altLang="zh-CN" sz="2800" i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ABCD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面积的一半，</a:t>
            </a:r>
            <a:r>
              <a:rPr lang="en-US" altLang="zh-CN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∵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正方形</a:t>
            </a:r>
            <a:r>
              <a:rPr lang="en-US" altLang="zh-CN" sz="2800" i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ABCD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的边长为</a:t>
            </a:r>
            <a:r>
              <a:rPr lang="en-US" altLang="zh-CN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4cm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∴</a:t>
            </a:r>
            <a:r>
              <a:rPr lang="en-US" altLang="zh-CN" sz="2800" i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altLang="en-US" sz="2800" baseline="-25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阴影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sz="2800" baseline="30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÷</a:t>
            </a:r>
            <a:r>
              <a:rPr lang="en-US" altLang="zh-CN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altLang="zh-CN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8(cm</a:t>
            </a:r>
            <a:r>
              <a:rPr lang="en-US" altLang="zh-CN" sz="2800" baseline="30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).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285203" y="1136960"/>
            <a:ext cx="42608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5447" y="5267339"/>
            <a:ext cx="11720635" cy="12966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noFill/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8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名师点睛</a:t>
            </a:r>
            <a:r>
              <a:rPr lang="en-US" altLang="zh-CN" sz="28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28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正方形是轴对称图形，在轴对称图形中求不规则的阴影部分的面积时，一般可以利用轴对称变换，将其转换为规则图形后再进行计算</a:t>
            </a:r>
            <a:r>
              <a:rPr lang="en-US" altLang="zh-CN" sz="28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 sz="2800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8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63195" y="137160"/>
            <a:ext cx="4277360" cy="777875"/>
            <a:chOff x="1214" y="1427"/>
            <a:chExt cx="6736" cy="1225"/>
          </a:xfrm>
        </p:grpSpPr>
        <p:sp>
          <p:nvSpPr>
            <p:cNvPr id="35" name="圆角矩形 31"/>
            <p:cNvSpPr/>
            <p:nvPr/>
          </p:nvSpPr>
          <p:spPr>
            <a:xfrm>
              <a:off x="1214" y="1628"/>
              <a:ext cx="2445" cy="930"/>
            </a:xfrm>
            <a:prstGeom prst="roundRect">
              <a:avLst>
                <a:gd name="adj" fmla="val 16667"/>
              </a:avLst>
            </a:prstGeom>
            <a:solidFill>
              <a:srgbClr val="FFFFD9"/>
            </a:solidFill>
            <a:ln w="254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</a:rPr>
                <a:t>知识点</a:t>
              </a:r>
            </a:p>
          </p:txBody>
        </p:sp>
        <p:sp>
          <p:nvSpPr>
            <p:cNvPr id="29703" name="文本框 28"/>
            <p:cNvSpPr txBox="1"/>
            <p:nvPr/>
          </p:nvSpPr>
          <p:spPr>
            <a:xfrm>
              <a:off x="4593" y="1628"/>
              <a:ext cx="335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轴对称作图</a:t>
              </a:r>
            </a:p>
          </p:txBody>
        </p:sp>
        <p:sp>
          <p:nvSpPr>
            <p:cNvPr id="29701" name="AutoShape 11"/>
            <p:cNvSpPr/>
            <p:nvPr/>
          </p:nvSpPr>
          <p:spPr>
            <a:xfrm>
              <a:off x="3544" y="1427"/>
              <a:ext cx="1225" cy="1225"/>
            </a:xfrm>
            <a:prstGeom prst="diamond">
              <a:avLst/>
            </a:prstGeom>
            <a:solidFill>
              <a:srgbClr val="FF6600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ko-KR" sz="2800" b="1">
                  <a:solidFill>
                    <a:srgbClr val="FFFFFF"/>
                  </a:solidFill>
                  <a:latin typeface="Calibri" panose="020F0502020204030204"/>
                  <a:ea typeface="Gulim" panose="020B0600000101010101" pitchFamily="34" charset="-127"/>
                </a:rPr>
                <a:t>3</a:t>
              </a:r>
            </a:p>
          </p:txBody>
        </p:sp>
      </p:grpSp>
      <p:sp>
        <p:nvSpPr>
          <p:cNvPr id="68624" name="Text Box 3"/>
          <p:cNvSpPr txBox="1"/>
          <p:nvPr/>
        </p:nvSpPr>
        <p:spPr>
          <a:xfrm>
            <a:off x="163195" y="1395095"/>
            <a:ext cx="80143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如图，已知线段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AB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和直线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l，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画出线段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AB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关于直线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的对称线段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</p:txBody>
      </p:sp>
      <p:pic>
        <p:nvPicPr>
          <p:cNvPr id="68626" name="图片 27" descr="C:\Users\ADMINI~1\AppData\Local\Temp\FineReader12.00\media\image94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088765" y="3549015"/>
            <a:ext cx="2035175" cy="2270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3"/>
          <p:cNvSpPr txBox="1"/>
          <p:nvPr/>
        </p:nvSpPr>
        <p:spPr>
          <a:xfrm>
            <a:off x="419735" y="284480"/>
            <a:ext cx="1118425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解：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分别过点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和点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画直线</a:t>
            </a: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的垂线段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AO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BO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′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，垂足分别为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O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′ .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分别延长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AO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到点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A′，BO′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到点B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′，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使AO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′= AO，B′O′=BO′.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(3)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连接A′B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′.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线段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A′B′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即为所求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</p:txBody>
      </p:sp>
      <p:pic>
        <p:nvPicPr>
          <p:cNvPr id="33" name="图片 32" descr="C:\Users\ADMINI~1\AppData\Local\Temp\FineReader12.00\media\image94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459788" y="2197418"/>
            <a:ext cx="2667000" cy="227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7" name="Rectangle 1"/>
          <p:cNvSpPr/>
          <p:nvPr/>
        </p:nvSpPr>
        <p:spPr>
          <a:xfrm>
            <a:off x="644525" y="5025390"/>
            <a:ext cx="1062164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作一个图形的对称图形就是作各个顶点关于对称轴的对称点，把作对称图形的问题可以转化为作点的对称点的问题．</a:t>
            </a:r>
            <a:endParaRPr lang="en-US" altLang="zh-CN"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4525" y="4197350"/>
            <a:ext cx="1099820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/>
              <a:t>归纳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charRg st="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charRg st="5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charRg st="4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charRg st="49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charRg st="103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charRg st="103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charRg st="114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charRg st="114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57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0530" y="790575"/>
            <a:ext cx="11845925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0" hangingPunct="0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defRPr/>
            </a:pPr>
            <a:r>
              <a:rPr lang="zh-CN" altLang="en-US" sz="2800" b="1" noProof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变式练习</a:t>
            </a:r>
            <a:r>
              <a:rPr lang="en-US" altLang="zh-CN" sz="2800" b="1" noProof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4 </a:t>
            </a:r>
            <a:r>
              <a:rPr lang="en-US" altLang="zh-CN" sz="2800" noProof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2800" noProof="0">
                <a:solidFill>
                  <a:srgbClr val="11111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如图，已知</a:t>
            </a:r>
            <a:r>
              <a:rPr lang="zh-CN" altLang="en-US" sz="2800" b="1" noProof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宋体" panose="02010600030101010101" pitchFamily="2" charset="-122"/>
              </a:rPr>
              <a:t>△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ABC</a:t>
            </a:r>
            <a:r>
              <a:rPr lang="zh-CN" altLang="en-US" sz="2800" noProof="0">
                <a:solidFill>
                  <a:srgbClr val="11111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和直线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l</a:t>
            </a:r>
            <a:r>
              <a:rPr lang="zh-CN" altLang="en-US" sz="2800" noProof="0">
                <a:solidFill>
                  <a:srgbClr val="11111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，作出与</a:t>
            </a:r>
            <a:r>
              <a:rPr lang="zh-CN" altLang="en-US" sz="2800" b="1" noProof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宋体" panose="02010600030101010101" pitchFamily="2" charset="-122"/>
              </a:rPr>
              <a:t>△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ABC</a:t>
            </a:r>
            <a:r>
              <a:rPr lang="zh-CN" altLang="en-US" sz="2800" noProof="0">
                <a:solidFill>
                  <a:srgbClr val="11111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关于直线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l</a:t>
            </a:r>
            <a:r>
              <a:rPr lang="zh-CN" altLang="en-US" sz="2800" noProof="0">
                <a:solidFill>
                  <a:srgbClr val="11111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对称的图形</a:t>
            </a:r>
            <a:r>
              <a:rPr lang="en-US" altLang="zh-CN" sz="2800" noProof="0">
                <a:solidFill>
                  <a:srgbClr val="11111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Line 3"/>
          <p:cNvSpPr/>
          <p:nvPr/>
        </p:nvSpPr>
        <p:spPr>
          <a:xfrm>
            <a:off x="3862290" y="4748519"/>
            <a:ext cx="3455450" cy="0"/>
          </a:xfrm>
          <a:prstGeom prst="line">
            <a:avLst/>
          </a:prstGeom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3545743" y="4619625"/>
          <a:ext cx="601345" cy="34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3" imgW="2133600" imgH="4267200" progId="Equation.3">
                  <p:embed/>
                </p:oleObj>
              </mc:Choice>
              <mc:Fallback>
                <p:oleObj r:id="rId3" imgW="2133600" imgH="4267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5743" y="4619625"/>
                        <a:ext cx="601345" cy="3422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任意多边形 81"/>
          <p:cNvSpPr/>
          <p:nvPr/>
        </p:nvSpPr>
        <p:spPr>
          <a:xfrm>
            <a:off x="4578492" y="3462972"/>
            <a:ext cx="1857326" cy="914205"/>
          </a:xfrm>
          <a:custGeom>
            <a:avLst/>
            <a:gdLst/>
            <a:ahLst/>
            <a:cxnLst>
              <a:cxn ang="0">
                <a:pos x="522514" y="0"/>
              </a:cxn>
              <a:cxn ang="0">
                <a:pos x="0" y="914400"/>
              </a:cxn>
              <a:cxn ang="0">
                <a:pos x="1857828" y="348342"/>
              </a:cxn>
              <a:cxn ang="0">
                <a:pos x="522514" y="0"/>
              </a:cxn>
            </a:cxnLst>
            <a:rect l="0" t="0" r="0" b="0"/>
            <a:pathLst>
              <a:path w="1857828" h="914400">
                <a:moveTo>
                  <a:pt x="522514" y="0"/>
                </a:moveTo>
                <a:lnTo>
                  <a:pt x="0" y="914400"/>
                </a:lnTo>
                <a:lnTo>
                  <a:pt x="1857828" y="348342"/>
                </a:lnTo>
                <a:lnTo>
                  <a:pt x="522514" y="0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82"/>
          <p:cNvSpPr txBox="1"/>
          <p:nvPr/>
        </p:nvSpPr>
        <p:spPr>
          <a:xfrm>
            <a:off x="4126687" y="4158066"/>
            <a:ext cx="40005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TextBox 83"/>
          <p:cNvSpPr txBox="1"/>
          <p:nvPr/>
        </p:nvSpPr>
        <p:spPr>
          <a:xfrm>
            <a:off x="4871130" y="3020695"/>
            <a:ext cx="40005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TextBox 84"/>
          <p:cNvSpPr txBox="1"/>
          <p:nvPr/>
        </p:nvSpPr>
        <p:spPr>
          <a:xfrm>
            <a:off x="6382889" y="3510133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直接连接符 7"/>
          <p:cNvSpPr>
            <a:spLocks noChangeShapeType="1"/>
          </p:cNvSpPr>
          <p:nvPr userDrawn="1"/>
        </p:nvSpPr>
        <p:spPr bwMode="auto">
          <a:xfrm>
            <a:off x="1969135" y="385763"/>
            <a:ext cx="3511550" cy="1587"/>
          </a:xfrm>
          <a:prstGeom prst="line">
            <a:avLst/>
          </a:prstGeom>
          <a:noFill/>
          <a:ln w="9525" cap="flat" cmpd="sng">
            <a:solidFill>
              <a:schemeClr val="bg2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745" y="828675"/>
            <a:ext cx="10923270" cy="4097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作法：（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）过点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画直线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的垂线，垂足为点</a:t>
            </a:r>
          </a:p>
          <a:p>
            <a:pPr eaLnBrk="0" hangingPunct="0">
              <a:lnSpc>
                <a:spcPct val="16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，在垂线上截取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OA′=OA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′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就是点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关于</a:t>
            </a:r>
          </a:p>
          <a:p>
            <a:pPr eaLnBrk="0" hangingPunct="0">
              <a:lnSpc>
                <a:spcPct val="16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直线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的对称点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）同理，分别画出点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关于直线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的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对称点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B′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C′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.</a:t>
            </a:r>
            <a:endParaRPr lang="en-US" altLang="zh-CN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）连接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A′B′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B′C′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C′A′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得到△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A′B′C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′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即为所求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</a:p>
        </p:txBody>
      </p:sp>
      <p:grpSp>
        <p:nvGrpSpPr>
          <p:cNvPr id="15364" name="组合 26"/>
          <p:cNvGrpSpPr/>
          <p:nvPr/>
        </p:nvGrpSpPr>
        <p:grpSpPr>
          <a:xfrm>
            <a:off x="7781608" y="386080"/>
            <a:ext cx="3810000" cy="1929130"/>
            <a:chOff x="496814" y="2939458"/>
            <a:chExt cx="3810718" cy="1929225"/>
          </a:xfrm>
        </p:grpSpPr>
        <p:sp>
          <p:nvSpPr>
            <p:cNvPr id="15365" name="Line 3"/>
            <p:cNvSpPr/>
            <p:nvPr/>
          </p:nvSpPr>
          <p:spPr>
            <a:xfrm>
              <a:off x="851148" y="4667650"/>
              <a:ext cx="3456384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5366" name="Object 6"/>
            <p:cNvGraphicFramePr>
              <a:graphicFrameLocks noChangeAspect="1"/>
            </p:cNvGraphicFramePr>
            <p:nvPr/>
          </p:nvGraphicFramePr>
          <p:xfrm>
            <a:off x="496814" y="4372089"/>
            <a:ext cx="714510" cy="496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r:id="rId3" imgW="2133600" imgH="4267200" progId="Equation.3">
                    <p:embed/>
                  </p:oleObj>
                </mc:Choice>
                <mc:Fallback>
                  <p:oleObj r:id="rId3" imgW="2133600" imgH="42672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96814" y="4372089"/>
                          <a:ext cx="714510" cy="4965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7" name="任意多边形 29"/>
            <p:cNvSpPr/>
            <p:nvPr/>
          </p:nvSpPr>
          <p:spPr>
            <a:xfrm>
              <a:off x="1567543" y="3381829"/>
              <a:ext cx="1857828" cy="914400"/>
            </a:xfrm>
            <a:custGeom>
              <a:avLst/>
              <a:gdLst/>
              <a:ahLst/>
              <a:cxnLst>
                <a:cxn ang="0">
                  <a:pos x="522514" y="0"/>
                </a:cxn>
                <a:cxn ang="0">
                  <a:pos x="0" y="914400"/>
                </a:cxn>
                <a:cxn ang="0">
                  <a:pos x="1857828" y="348342"/>
                </a:cxn>
                <a:cxn ang="0">
                  <a:pos x="522514" y="0"/>
                </a:cxn>
              </a:cxnLst>
              <a:rect l="0" t="0" r="0" b="0"/>
              <a:pathLst>
                <a:path w="1857828" h="914400">
                  <a:moveTo>
                    <a:pt x="522514" y="0"/>
                  </a:moveTo>
                  <a:lnTo>
                    <a:pt x="0" y="914400"/>
                  </a:lnTo>
                  <a:lnTo>
                    <a:pt x="1857828" y="348342"/>
                  </a:lnTo>
                  <a:lnTo>
                    <a:pt x="522514" y="0"/>
                  </a:lnTo>
                  <a:close/>
                </a:path>
              </a:pathLst>
            </a:custGeom>
            <a:noFill/>
            <a:ln w="25400" cap="flat" cmpd="sng">
              <a:solidFill>
                <a:srgbClr val="4F81BD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68" name="TextBox 30"/>
            <p:cNvSpPr txBox="1"/>
            <p:nvPr/>
          </p:nvSpPr>
          <p:spPr>
            <a:xfrm>
              <a:off x="1115616" y="4077072"/>
              <a:ext cx="433152" cy="5219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i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A</a:t>
              </a:r>
            </a:p>
          </p:txBody>
        </p:sp>
        <p:sp>
          <p:nvSpPr>
            <p:cNvPr id="15369" name="TextBox 31"/>
            <p:cNvSpPr txBox="1"/>
            <p:nvPr/>
          </p:nvSpPr>
          <p:spPr>
            <a:xfrm>
              <a:off x="1860260" y="2939458"/>
              <a:ext cx="405841" cy="5219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i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B</a:t>
              </a:r>
            </a:p>
          </p:txBody>
        </p:sp>
        <p:sp>
          <p:nvSpPr>
            <p:cNvPr id="15370" name="TextBox 32"/>
            <p:cNvSpPr txBox="1"/>
            <p:nvPr/>
          </p:nvSpPr>
          <p:spPr>
            <a:xfrm>
              <a:off x="3372428" y="3429000"/>
              <a:ext cx="421084" cy="5219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i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C</a:t>
              </a: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8851583" y="1741805"/>
            <a:ext cx="4762" cy="803275"/>
          </a:xfrm>
          <a:prstGeom prst="line">
            <a:avLst/>
          </a:prstGeom>
          <a:ln w="254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39" name="直接连接符 38"/>
          <p:cNvCxnSpPr/>
          <p:nvPr/>
        </p:nvCxnSpPr>
        <p:spPr>
          <a:xfrm flipH="1">
            <a:off x="9402445" y="817880"/>
            <a:ext cx="0" cy="2592388"/>
          </a:xfrm>
          <a:prstGeom prst="line">
            <a:avLst/>
          </a:prstGeom>
          <a:ln w="254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46" name="直接连接符 45"/>
          <p:cNvCxnSpPr/>
          <p:nvPr/>
        </p:nvCxnSpPr>
        <p:spPr>
          <a:xfrm flipH="1">
            <a:off x="10713720" y="1162368"/>
            <a:ext cx="0" cy="18161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</p:cxnSp>
      <p:grpSp>
        <p:nvGrpSpPr>
          <p:cNvPr id="8" name="组合 76"/>
          <p:cNvGrpSpPr/>
          <p:nvPr/>
        </p:nvGrpSpPr>
        <p:grpSpPr>
          <a:xfrm>
            <a:off x="8351520" y="2443480"/>
            <a:ext cx="547688" cy="521970"/>
            <a:chOff x="5579550" y="3615407"/>
            <a:chExt cx="547598" cy="521633"/>
          </a:xfrm>
        </p:grpSpPr>
        <p:sp>
          <p:nvSpPr>
            <p:cNvPr id="15375" name="椭圆 35"/>
            <p:cNvSpPr/>
            <p:nvPr/>
          </p:nvSpPr>
          <p:spPr>
            <a:xfrm>
              <a:off x="6055140" y="3645024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952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76" name="TextBox 75"/>
            <p:cNvSpPr txBox="1"/>
            <p:nvPr/>
          </p:nvSpPr>
          <p:spPr>
            <a:xfrm>
              <a:off x="5579550" y="3615407"/>
              <a:ext cx="523789" cy="521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i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A′</a:t>
              </a:r>
            </a:p>
          </p:txBody>
        </p:sp>
      </p:grpSp>
      <p:grpSp>
        <p:nvGrpSpPr>
          <p:cNvPr id="9" name="组合 79"/>
          <p:cNvGrpSpPr/>
          <p:nvPr/>
        </p:nvGrpSpPr>
        <p:grpSpPr>
          <a:xfrm>
            <a:off x="10199053" y="3337243"/>
            <a:ext cx="509270" cy="521970"/>
            <a:chOff x="6166186" y="4509120"/>
            <a:chExt cx="509122" cy="521634"/>
          </a:xfrm>
        </p:grpSpPr>
        <p:sp>
          <p:nvSpPr>
            <p:cNvPr id="15378" name="椭圆 43"/>
            <p:cNvSpPr/>
            <p:nvPr/>
          </p:nvSpPr>
          <p:spPr>
            <a:xfrm>
              <a:off x="6603300" y="4509120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952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79" name="TextBox 77"/>
            <p:cNvSpPr txBox="1"/>
            <p:nvPr/>
          </p:nvSpPr>
          <p:spPr>
            <a:xfrm>
              <a:off x="6166186" y="4509120"/>
              <a:ext cx="496117" cy="5216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i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B</a:t>
              </a:r>
              <a:r>
                <a:rPr lang="en-US" altLang="zh-CN"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′</a:t>
              </a:r>
            </a:p>
          </p:txBody>
        </p:sp>
      </p:grpSp>
      <p:grpSp>
        <p:nvGrpSpPr>
          <p:cNvPr id="10" name="组合 80"/>
          <p:cNvGrpSpPr/>
          <p:nvPr/>
        </p:nvGrpSpPr>
        <p:grpSpPr>
          <a:xfrm>
            <a:off x="10429558" y="2905443"/>
            <a:ext cx="511810" cy="564426"/>
            <a:chOff x="7653830" y="4077072"/>
            <a:chExt cx="510515" cy="563566"/>
          </a:xfrm>
        </p:grpSpPr>
        <p:sp>
          <p:nvSpPr>
            <p:cNvPr id="15381" name="椭圆 74"/>
            <p:cNvSpPr/>
            <p:nvPr/>
          </p:nvSpPr>
          <p:spPr>
            <a:xfrm>
              <a:off x="7927348" y="4077072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952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82" name="TextBox 78"/>
            <p:cNvSpPr txBox="1"/>
            <p:nvPr/>
          </p:nvSpPr>
          <p:spPr>
            <a:xfrm>
              <a:off x="7653830" y="4119463"/>
              <a:ext cx="510515" cy="5211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i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C</a:t>
              </a:r>
              <a:r>
                <a:rPr lang="en-US" altLang="zh-CN"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′</a:t>
              </a:r>
            </a:p>
          </p:txBody>
        </p:sp>
      </p:grpSp>
      <p:sp>
        <p:nvSpPr>
          <p:cNvPr id="82" name="任意多边形 81"/>
          <p:cNvSpPr/>
          <p:nvPr/>
        </p:nvSpPr>
        <p:spPr>
          <a:xfrm>
            <a:off x="8620443" y="2514918"/>
            <a:ext cx="1857375" cy="885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6505" y="887188"/>
              </a:cxn>
              <a:cxn ang="0">
                <a:pos x="1856013" y="421778"/>
              </a:cxn>
              <a:cxn ang="0">
                <a:pos x="0" y="0"/>
              </a:cxn>
            </a:cxnLst>
            <a:rect l="0" t="0" r="0" b="0"/>
            <a:pathLst>
              <a:path w="1857829" h="885370">
                <a:moveTo>
                  <a:pt x="0" y="0"/>
                </a:moveTo>
                <a:lnTo>
                  <a:pt x="537029" y="885371"/>
                </a:lnTo>
                <a:lnTo>
                  <a:pt x="1857829" y="420914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54758" y="1897380"/>
            <a:ext cx="217487" cy="215900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/>
          <a:p>
            <a:pPr defTabSz="914400"/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8422958" y="2041843"/>
            <a:ext cx="4365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O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5790" y="5367020"/>
            <a:ext cx="10647680" cy="629920"/>
          </a:xfrm>
          <a:prstGeom prst="rect">
            <a:avLst/>
          </a:prstGeom>
          <a:noFill/>
          <a:ln w="28575" cmpd="thickThin">
            <a:noFill/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试一试：画好后，用折叠的办法验证一下你的结果</a:t>
            </a:r>
            <a:r>
              <a:rPr lang="en-US" altLang="zh-CN" sz="28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7520" y="222250"/>
            <a:ext cx="2247900" cy="583565"/>
            <a:chOff x="752" y="350"/>
            <a:chExt cx="3540" cy="919"/>
          </a:xfrm>
        </p:grpSpPr>
        <p:sp>
          <p:nvSpPr>
            <p:cNvPr id="3" name="文本框 3">
              <a:hlinkClick r:id="" action="ppaction://noaction"/>
            </p:cNvPr>
            <p:cNvSpPr txBox="1"/>
            <p:nvPr/>
          </p:nvSpPr>
          <p:spPr>
            <a:xfrm>
              <a:off x="1444" y="350"/>
              <a:ext cx="284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随堂演练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5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6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3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  <p:sp>
        <p:nvSpPr>
          <p:cNvPr id="59404" name="内容占位符 7"/>
          <p:cNvSpPr txBox="1"/>
          <p:nvPr/>
        </p:nvSpPr>
        <p:spPr>
          <a:xfrm>
            <a:off x="313055" y="3834765"/>
            <a:ext cx="11878945" cy="268859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下列各组图形：①任意两个半径相等的圆；②正方形的一条对角线把一个正方形分成的两个三角形；③长方形的一条对角线把长方形分成的两个三角形；④两个全等的三角形．其中，一定成轴对称的图形有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       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B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  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C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           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</a:t>
            </a:r>
          </a:p>
        </p:txBody>
      </p:sp>
      <p:sp>
        <p:nvSpPr>
          <p:cNvPr id="25" name="矩形 24"/>
          <p:cNvSpPr/>
          <p:nvPr/>
        </p:nvSpPr>
        <p:spPr>
          <a:xfrm>
            <a:off x="10064750" y="5415915"/>
            <a:ext cx="4927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1204" name="内容占位符 7"/>
          <p:cNvSpPr txBox="1"/>
          <p:nvPr/>
        </p:nvSpPr>
        <p:spPr>
          <a:xfrm>
            <a:off x="477520" y="805815"/>
            <a:ext cx="10965815" cy="1470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 eaLnBrk="1" hangingPunct="1">
              <a:lnSpc>
                <a:spcPct val="160000"/>
              </a:lnSpc>
              <a:buFont typeface="Arial" panose="020B0604020202020204" pitchFamily="34" charset="0"/>
              <a:buAutoNum type="arabicPlain"/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在下列“禁毒”、“和平”、“志愿者”、“节水”这四个标志中，属于轴对称图形的是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</a:p>
        </p:txBody>
      </p:sp>
      <p:sp>
        <p:nvSpPr>
          <p:cNvPr id="9" name="矩形 8"/>
          <p:cNvSpPr/>
          <p:nvPr/>
        </p:nvSpPr>
        <p:spPr>
          <a:xfrm>
            <a:off x="4375150" y="1753553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5" name="Picture 16" descr="LL-3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3200" y="2543175"/>
            <a:ext cx="5999480" cy="1336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1" name="内容占位符 7"/>
          <p:cNvSpPr txBox="1"/>
          <p:nvPr/>
        </p:nvSpPr>
        <p:spPr>
          <a:xfrm>
            <a:off x="514350" y="361315"/>
            <a:ext cx="111639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把一张正方形纸片如图①、图②对折两次后，再如图③挖去一个三角形小孔，则展开后的图形是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42255" y="1208405"/>
            <a:ext cx="6248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71694" name="Picture 2" descr="HH8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35175" y="1910715"/>
            <a:ext cx="5307013" cy="2754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内容占位符 7"/>
          <p:cNvSpPr txBox="1">
            <a:spLocks noChangeArrowheads="1"/>
          </p:cNvSpPr>
          <p:nvPr/>
        </p:nvSpPr>
        <p:spPr bwMode="auto">
          <a:xfrm>
            <a:off x="229235" y="589915"/>
            <a:ext cx="11962130" cy="4253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R="0" defTabSz="4572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4.</a:t>
            </a:r>
            <a:r>
              <a:rPr kumimoji="0" lang="zh-CN" altLang="en-US" sz="2800" kern="1200" cap="none" spc="0" normalizeH="0" baseline="0" noProof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如图，</a:t>
            </a:r>
            <a:r>
              <a:rPr kumimoji="0" lang="zh-CN" altLang="en-US" sz="2800" kern="1200" cap="none" spc="0" normalizeH="0" baseline="0" noProof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△</a:t>
            </a:r>
            <a:r>
              <a:rPr kumimoji="0" lang="en-US" altLang="zh-CN" sz="2800" i="1" kern="1200" cap="none" spc="0" normalizeH="0" baseline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ABC</a:t>
            </a:r>
            <a:r>
              <a:rPr kumimoji="0" lang="zh-CN" altLang="en-US" sz="2800" kern="1200" cap="none" spc="0" normalizeH="0" baseline="0" noProof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kumimoji="0" lang="zh-CN" altLang="en-US" sz="2800" kern="1200" cap="none" spc="0" normalizeH="0" baseline="0" noProof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△</a:t>
            </a:r>
            <a:r>
              <a:rPr kumimoji="0" lang="en-US" altLang="zh-CN" sz="2800" i="1" kern="1200" cap="none" spc="0" normalizeH="0" baseline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DEF</a:t>
            </a:r>
            <a:r>
              <a:rPr kumimoji="0" lang="zh-CN" altLang="en-US" sz="2800" kern="1200" cap="none" spc="0" normalizeH="0" baseline="0" noProof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关于直线</a:t>
            </a:r>
            <a:r>
              <a:rPr kumimoji="0" lang="en-US" altLang="zh-CN" sz="2800" i="1" kern="1200" cap="none" spc="0" normalizeH="0" baseline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</a:t>
            </a:r>
            <a:r>
              <a:rPr kumimoji="0" lang="zh-CN" altLang="en-US" sz="2800" kern="1200" cap="none" spc="0" normalizeH="0" baseline="0" noProof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对称，则以下结论中错误的是</a:t>
            </a:r>
            <a:r>
              <a:rPr kumimoji="0" lang="en-US" altLang="zh-CN" sz="2800" kern="1200" cap="none" spc="0" normalizeH="0" baseline="0" noProof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0" lang="zh-CN" altLang="en-US" sz="2800" kern="1200" cap="none" spc="0" normalizeH="0" baseline="0" noProof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kumimoji="0" lang="en-US" altLang="zh-CN" sz="2800" kern="1200" cap="none" spc="0" normalizeH="0" baseline="0" noProof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)</a:t>
            </a:r>
          </a:p>
          <a:p>
            <a:pPr marR="0" defTabSz="4572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kumimoji="0" lang="en-US" altLang="zh-CN" sz="2800" i="1" kern="1200" cap="none" spc="0" normalizeH="0" baseline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A．AB∥DF  　</a:t>
            </a:r>
          </a:p>
          <a:p>
            <a:pPr marR="0" defTabSz="4572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800" i="1" kern="1200" cap="none" spc="0" normalizeH="0" baseline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B．∠B＝∠E</a:t>
            </a:r>
          </a:p>
          <a:p>
            <a:pPr marR="0" defTabSz="4572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800" i="1" kern="1200" cap="none" spc="0" normalizeH="0" baseline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C．AB＝DE  </a:t>
            </a:r>
          </a:p>
          <a:p>
            <a:pPr marR="0" defTabSz="4572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800" i="1" kern="1200" cap="none" spc="0" normalizeH="0" baseline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D．AD</a:t>
            </a:r>
            <a:r>
              <a:rPr kumimoji="0" lang="zh-CN" altLang="en-US" sz="2800" kern="1200" cap="none" spc="0" normalizeH="0" baseline="0" noProof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的连线被</a:t>
            </a:r>
            <a:r>
              <a:rPr kumimoji="0" lang="en-US" altLang="zh-CN" sz="2800" i="1" kern="1200" cap="none" spc="0" normalizeH="0" baseline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</a:t>
            </a:r>
            <a:r>
              <a:rPr kumimoji="0" lang="zh-CN" altLang="en-US" sz="2800" kern="1200" cap="none" spc="0" normalizeH="0" baseline="0" noProof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垂直平分</a:t>
            </a:r>
          </a:p>
          <a:p>
            <a:pPr marL="457200" marR="0" indent="-457200" defTabSz="457200">
              <a:lnSpc>
                <a:spcPct val="150000"/>
              </a:lnSpc>
              <a:buClrTx/>
              <a:buSzTx/>
              <a:buFontTx/>
              <a:buAutoNum type="arabicPlain" startAt="2"/>
              <a:defRPr/>
            </a:pPr>
            <a:endParaRPr kumimoji="0" lang="en-US" altLang="zh-CN" sz="2800" kern="1200" cap="none" spc="0" normalizeH="0" baseline="0" noProof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7598" name="Picture 15" descr="ZC7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383905" y="3030855"/>
            <a:ext cx="2813050" cy="2122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矩形 21"/>
          <p:cNvSpPr/>
          <p:nvPr/>
        </p:nvSpPr>
        <p:spPr>
          <a:xfrm>
            <a:off x="11087100" y="683260"/>
            <a:ext cx="480695" cy="681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87045" y="213360"/>
            <a:ext cx="2247900" cy="583565"/>
            <a:chOff x="752" y="350"/>
            <a:chExt cx="3540" cy="919"/>
          </a:xfrm>
        </p:grpSpPr>
        <p:sp>
          <p:nvSpPr>
            <p:cNvPr id="32" name="文本框 3">
              <a:hlinkClick r:id="" action="ppaction://noaction"/>
            </p:cNvPr>
            <p:cNvSpPr txBox="1"/>
            <p:nvPr/>
          </p:nvSpPr>
          <p:spPr>
            <a:xfrm>
              <a:off x="1444" y="350"/>
              <a:ext cx="284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情景导入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34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35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36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  <p:pic>
        <p:nvPicPr>
          <p:cNvPr id="2" name="Picture 4" descr="002a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3102" y="1424458"/>
            <a:ext cx="1371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005a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71427" y="1398430"/>
            <a:ext cx="144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1a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102917" y="346249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05a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014777" y="1500347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012a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081202" y="1500347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17a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230937" y="346249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18a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287202" y="3462490"/>
            <a:ext cx="14430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 flipH="1">
            <a:off x="628650" y="916305"/>
            <a:ext cx="1946910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图片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欣赏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056005" y="5614035"/>
            <a:ext cx="49669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这些图形有什么共同的特点？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00"/>
          <p:cNvSpPr txBox="1">
            <a:spLocks noChangeArrowheads="1"/>
          </p:cNvSpPr>
          <p:nvPr/>
        </p:nvSpPr>
        <p:spPr bwMode="auto">
          <a:xfrm>
            <a:off x="185192" y="856209"/>
            <a:ext cx="12006808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如图，将长方形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ABCD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沿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DE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折叠，使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点落在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BC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上的</a:t>
            </a:r>
            <a:r>
              <a:rPr lang="en-US" altLang="zh-CN" sz="28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处，若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∠</a:t>
            </a:r>
            <a:r>
              <a:rPr lang="en-US" altLang="zh-CN" sz="28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EFB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50°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∠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CFD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的度数为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8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78" name="文本框 101"/>
          <p:cNvSpPr txBox="1">
            <a:spLocks noChangeArrowheads="1"/>
          </p:cNvSpPr>
          <p:nvPr/>
        </p:nvSpPr>
        <p:spPr bwMode="auto">
          <a:xfrm>
            <a:off x="548234" y="2174581"/>
            <a:ext cx="50800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A</a:t>
            </a:r>
            <a:r>
              <a:rPr lang="zh-CN" altLang="en-US" sz="2800">
                <a:latin typeface="Times New Roman" panose="02020603050405020304" pitchFamily="18" charset="0"/>
              </a:rPr>
              <a:t>．</a:t>
            </a:r>
            <a:r>
              <a:rPr lang="en-US" altLang="zh-CN" sz="2800">
                <a:latin typeface="Times New Roman" panose="02020603050405020304" pitchFamily="18" charset="0"/>
              </a:rPr>
              <a:t>20° 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B</a:t>
            </a:r>
            <a:r>
              <a:rPr lang="zh-CN" altLang="en-US" sz="2800">
                <a:latin typeface="Times New Roman" panose="02020603050405020304" pitchFamily="18" charset="0"/>
              </a:rPr>
              <a:t>．</a:t>
            </a:r>
            <a:r>
              <a:rPr lang="en-US" altLang="zh-CN" sz="2800">
                <a:latin typeface="Times New Roman" panose="02020603050405020304" pitchFamily="18" charset="0"/>
              </a:rPr>
              <a:t>30°  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C</a:t>
            </a:r>
            <a:r>
              <a:rPr lang="zh-CN" altLang="en-US" sz="2800">
                <a:latin typeface="Times New Roman" panose="02020603050405020304" pitchFamily="18" charset="0"/>
              </a:rPr>
              <a:t>．</a:t>
            </a:r>
            <a:r>
              <a:rPr lang="en-US" altLang="zh-CN" sz="2800">
                <a:latin typeface="Times New Roman" panose="02020603050405020304" pitchFamily="18" charset="0"/>
              </a:rPr>
              <a:t>40°  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D</a:t>
            </a:r>
            <a:r>
              <a:rPr lang="zh-CN" altLang="en-US" sz="2800">
                <a:latin typeface="Times New Roman" panose="02020603050405020304" pitchFamily="18" charset="0"/>
              </a:rPr>
              <a:t>．</a:t>
            </a:r>
            <a:r>
              <a:rPr lang="en-US" altLang="zh-CN" sz="2800">
                <a:latin typeface="Times New Roman" panose="02020603050405020304" pitchFamily="18" charset="0"/>
              </a:rPr>
              <a:t>50°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pic>
        <p:nvPicPr>
          <p:cNvPr id="24579" name="图片 2" descr="RH0HNN88J(DLFLPT%FDL}[T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105749" y="2276951"/>
            <a:ext cx="3061923" cy="21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3"/>
          <p:cNvSpPr txBox="1">
            <a:spLocks noChangeArrowheads="1"/>
          </p:cNvSpPr>
          <p:nvPr/>
        </p:nvSpPr>
        <p:spPr bwMode="auto">
          <a:xfrm>
            <a:off x="3489325" y="1781810"/>
            <a:ext cx="4552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85192" y="4977671"/>
            <a:ext cx="11806939" cy="12966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  <a:prstDash val="dash"/>
            <a:rou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名师点睛</a:t>
            </a:r>
            <a:r>
              <a:rPr lang="en-US" altLang="zh-CN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r>
              <a:rPr lang="zh-CN" altLang="en-US" sz="2800" smtClean="0">
                <a:latin typeface="Times New Roman" panose="02020603050405020304" pitchFamily="18" charset="0"/>
                <a:ea typeface="黑体" panose="02010609060101010101" pitchFamily="49" charset="-122"/>
              </a:rPr>
              <a:t>折叠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是一种轴对称变换，折叠前后的图形形状和大小不变，对应边和对应角相等．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5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28125" y="2467612"/>
            <a:ext cx="65360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7.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如图，画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△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ABC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关于直线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的对称图形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 flipH="1">
            <a:off x="8121877" y="3385185"/>
            <a:ext cx="0" cy="295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66339" y="3242311"/>
            <a:ext cx="423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</a:rPr>
              <a:t>m</a:t>
            </a:r>
            <a:endParaRPr lang="zh-CN" alt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任意多边形 5"/>
          <p:cNvSpPr>
            <a:spLocks noChangeArrowheads="1"/>
          </p:cNvSpPr>
          <p:nvPr/>
        </p:nvSpPr>
        <p:spPr bwMode="auto">
          <a:xfrm>
            <a:off x="7256690" y="3963036"/>
            <a:ext cx="1712913" cy="1844675"/>
          </a:xfrm>
          <a:custGeom>
            <a:avLst/>
            <a:gdLst>
              <a:gd name="T0" fmla="*/ 870857 w 1712685"/>
              <a:gd name="T1" fmla="*/ 0 h 1843314"/>
              <a:gd name="T2" fmla="*/ 0 w 1712685"/>
              <a:gd name="T3" fmla="*/ 1843314 h 1843314"/>
              <a:gd name="T4" fmla="*/ 1712685 w 1712685"/>
              <a:gd name="T5" fmla="*/ 711200 h 1843314"/>
              <a:gd name="T6" fmla="*/ 870857 w 1712685"/>
              <a:gd name="T7" fmla="*/ 0 h 1843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2685" h="1843314">
                <a:moveTo>
                  <a:pt x="870857" y="0"/>
                </a:moveTo>
                <a:lnTo>
                  <a:pt x="0" y="1843314"/>
                </a:lnTo>
                <a:lnTo>
                  <a:pt x="1712685" y="711200"/>
                </a:lnTo>
                <a:lnTo>
                  <a:pt x="870857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21877" y="3601086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endParaRPr lang="zh-CN" alt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897914" y="5660073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B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937852" y="4393248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</a:rPr>
              <a:t>C</a:t>
            </a:r>
            <a:endParaRPr lang="zh-CN" alt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 flipH="1" flipV="1">
            <a:off x="7232877" y="4652011"/>
            <a:ext cx="1752600" cy="158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 bwMode="auto">
          <a:xfrm flipH="1" flipV="1">
            <a:off x="7258277" y="5761673"/>
            <a:ext cx="1752600" cy="158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</p:cxnSp>
      <p:grpSp>
        <p:nvGrpSpPr>
          <p:cNvPr id="13" name="组合 18"/>
          <p:cNvGrpSpPr/>
          <p:nvPr/>
        </p:nvGrpSpPr>
        <p:grpSpPr>
          <a:xfrm>
            <a:off x="6713765" y="3601085"/>
            <a:ext cx="2919413" cy="2520950"/>
            <a:chOff x="3956834" y="1916832"/>
            <a:chExt cx="2919422" cy="2520280"/>
          </a:xfrm>
        </p:grpSpPr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4644008" y="1916832"/>
              <a:ext cx="7591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Times New Roman" panose="02020603050405020304" pitchFamily="18" charset="0"/>
                </a:rPr>
                <a:t>(</a:t>
              </a:r>
              <a:r>
                <a:rPr lang="en-US" altLang="zh-CN" sz="2400" b="1" i="1">
                  <a:latin typeface="Times New Roman" panose="02020603050405020304" pitchFamily="18" charset="0"/>
                </a:rPr>
                <a:t>A</a:t>
              </a:r>
              <a:r>
                <a:rPr lang="en-US" altLang="zh-CN" sz="2400" b="1">
                  <a:latin typeface="Times New Roman" panose="02020603050405020304" pitchFamily="18" charset="0"/>
                </a:rPr>
                <a:t> ′)</a:t>
              </a:r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任意多边形 14"/>
            <p:cNvSpPr>
              <a:spLocks noChangeArrowheads="1"/>
            </p:cNvSpPr>
            <p:nvPr/>
          </p:nvSpPr>
          <p:spPr bwMode="auto">
            <a:xfrm>
              <a:off x="4484914" y="2307771"/>
              <a:ext cx="1727200" cy="1785258"/>
            </a:xfrm>
            <a:custGeom>
              <a:avLst/>
              <a:gdLst>
                <a:gd name="T0" fmla="*/ 899886 w 1727200"/>
                <a:gd name="T1" fmla="*/ 0 h 1785258"/>
                <a:gd name="T2" fmla="*/ 0 w 1727200"/>
                <a:gd name="T3" fmla="*/ 667658 h 1785258"/>
                <a:gd name="T4" fmla="*/ 1727200 w 1727200"/>
                <a:gd name="T5" fmla="*/ 1785258 h 1785258"/>
                <a:gd name="T6" fmla="*/ 899886 w 1727200"/>
                <a:gd name="T7" fmla="*/ 0 h 1785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7200" h="1785258">
                  <a:moveTo>
                    <a:pt x="899886" y="0"/>
                  </a:moveTo>
                  <a:lnTo>
                    <a:pt x="0" y="667658"/>
                  </a:lnTo>
                  <a:lnTo>
                    <a:pt x="1727200" y="1785258"/>
                  </a:lnTo>
                  <a:lnTo>
                    <a:pt x="899886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956834" y="2679303"/>
              <a:ext cx="5709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</a:rPr>
                <a:t>C</a:t>
              </a:r>
              <a:r>
                <a:rPr lang="en-US" altLang="zh-CN" sz="2400" b="1">
                  <a:latin typeface="Times New Roman" panose="02020603050405020304" pitchFamily="18" charset="0"/>
                </a:rPr>
                <a:t> ′</a:t>
              </a:r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6245955" y="3975447"/>
              <a:ext cx="6303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</a:rPr>
                <a:t>B</a:t>
              </a:r>
              <a:r>
                <a:rPr lang="en-US" altLang="zh-CN" sz="2400" b="1">
                  <a:latin typeface="Times New Roman" panose="02020603050405020304" pitchFamily="18" charset="0"/>
                </a:rPr>
                <a:t> ′ </a:t>
              </a:r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27965" y="662305"/>
            <a:ext cx="1095565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73355" indent="-173355">
              <a:lnSpc>
                <a:spcPct val="150000"/>
              </a:lnSpc>
            </a:pPr>
            <a:r>
              <a:rPr lang="en-US" altLang="zh-CN" sz="2800" b="0">
                <a:latin typeface="微软雅黑" panose="020B0503020204020204" charset="-122"/>
                <a:ea typeface="微软雅黑" panose="020B0503020204020204" charset="-122"/>
              </a:rPr>
              <a:t>6.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一辆汽车的车牌号在水中的倒影是：</a:t>
            </a:r>
            <a:r>
              <a:rPr lang="en-US" altLang="zh-CN" sz="2800" b="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2800" b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那么它的实际车牌号</a:t>
            </a:r>
          </a:p>
          <a:p>
            <a:pPr marL="173355" indent="-173355">
              <a:lnSpc>
                <a:spcPct val="150000"/>
              </a:lnSpc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是：</a:t>
            </a:r>
            <a:r>
              <a:rPr lang="zh-CN" sz="2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</a:t>
            </a:r>
            <a:r>
              <a:rPr lang="en-US" altLang="zh-CN" sz="2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</a:t>
            </a:r>
            <a:r>
              <a:rPr lang="en-US" sz="2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2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/>
          <p:nvPr/>
        </p:nvPicPr>
        <p:blipFill>
          <a:blip r:embed="rId2"/>
          <a:stretch>
            <a:fillRect/>
          </a:stretch>
        </p:blipFill>
        <p:spPr>
          <a:xfrm>
            <a:off x="6341110" y="939165"/>
            <a:ext cx="891540" cy="419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文本框 20"/>
          <p:cNvSpPr txBox="1"/>
          <p:nvPr/>
        </p:nvSpPr>
        <p:spPr>
          <a:xfrm>
            <a:off x="1226820" y="1358900"/>
            <a:ext cx="15322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</a:rPr>
              <a:t>K62897</a:t>
            </a:r>
            <a:endParaRPr lang="en-US" altLang="en-US" sz="2800" b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1800" y="3242310"/>
            <a:ext cx="19227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</a:rPr>
              <a:t>解：如图</a:t>
            </a:r>
            <a:r>
              <a:rPr lang="en-US" altLang="zh-CN" sz="2800" b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/>
          <p:nvPr/>
        </p:nvSpPr>
        <p:spPr bwMode="auto">
          <a:xfrm>
            <a:off x="5435600" y="2349500"/>
            <a:ext cx="1657350" cy="2054225"/>
          </a:xfrm>
          <a:custGeom>
            <a:avLst/>
            <a:gdLst>
              <a:gd name="T0" fmla="*/ 1044 w 1044"/>
              <a:gd name="T1" fmla="*/ 0 h 1294"/>
              <a:gd name="T2" fmla="*/ 533 w 1044"/>
              <a:gd name="T3" fmla="*/ 0 h 1294"/>
              <a:gd name="T4" fmla="*/ 326 w 1044"/>
              <a:gd name="T5" fmla="*/ 250 h 1294"/>
              <a:gd name="T6" fmla="*/ 533 w 1044"/>
              <a:gd name="T7" fmla="*/ 250 h 1294"/>
              <a:gd name="T8" fmla="*/ 533 w 1044"/>
              <a:gd name="T9" fmla="*/ 1174 h 1294"/>
              <a:gd name="T10" fmla="*/ 0 w 1044"/>
              <a:gd name="T11" fmla="*/ 1174 h 1294"/>
              <a:gd name="T12" fmla="*/ 0 w 1044"/>
              <a:gd name="T13" fmla="*/ 1294 h 1294"/>
              <a:gd name="T14" fmla="*/ 1044 w 1044"/>
              <a:gd name="T15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44" h="1294">
                <a:moveTo>
                  <a:pt x="1044" y="0"/>
                </a:moveTo>
                <a:lnTo>
                  <a:pt x="533" y="0"/>
                </a:lnTo>
                <a:lnTo>
                  <a:pt x="326" y="250"/>
                </a:lnTo>
                <a:lnTo>
                  <a:pt x="533" y="250"/>
                </a:lnTo>
                <a:lnTo>
                  <a:pt x="533" y="1174"/>
                </a:lnTo>
                <a:lnTo>
                  <a:pt x="0" y="1174"/>
                </a:lnTo>
                <a:lnTo>
                  <a:pt x="0" y="1294"/>
                </a:lnTo>
                <a:lnTo>
                  <a:pt x="1044" y="129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3" name="Line 3">
            <a:hlinkClick r:id=""/>
          </p:cNvPr>
          <p:cNvSpPr>
            <a:spLocks noChangeShapeType="1"/>
          </p:cNvSpPr>
          <p:nvPr/>
        </p:nvSpPr>
        <p:spPr bwMode="auto">
          <a:xfrm flipH="1">
            <a:off x="7072313" y="1598613"/>
            <a:ext cx="0" cy="3467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5604" name="Group 4"/>
          <p:cNvGrpSpPr/>
          <p:nvPr/>
        </p:nvGrpSpPr>
        <p:grpSpPr>
          <a:xfrm>
            <a:off x="5435600" y="2276475"/>
            <a:ext cx="3365500" cy="2157413"/>
            <a:chOff x="2771" y="999"/>
            <a:chExt cx="2120" cy="1359"/>
          </a:xfrm>
        </p:grpSpPr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>
              <a:off x="2771" y="2206"/>
              <a:ext cx="10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5606" name="Group 6"/>
            <p:cNvGrpSpPr/>
            <p:nvPr/>
          </p:nvGrpSpPr>
          <p:grpSpPr>
            <a:xfrm>
              <a:off x="3117" y="999"/>
              <a:ext cx="1774" cy="1359"/>
              <a:chOff x="3117" y="999"/>
              <a:chExt cx="1774" cy="1359"/>
            </a:xfrm>
          </p:grpSpPr>
          <p:sp>
            <p:nvSpPr>
              <p:cNvPr id="25607" name="Line 7"/>
              <p:cNvSpPr>
                <a:spLocks noChangeShapeType="1"/>
              </p:cNvSpPr>
              <p:nvPr/>
            </p:nvSpPr>
            <p:spPr bwMode="auto">
              <a:xfrm>
                <a:off x="3810" y="1032"/>
                <a:ext cx="5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08" name="Oval 8"/>
              <p:cNvSpPr>
                <a:spLocks noChangeArrowheads="1"/>
              </p:cNvSpPr>
              <p:nvPr/>
            </p:nvSpPr>
            <p:spPr bwMode="auto">
              <a:xfrm>
                <a:off x="4272" y="999"/>
                <a:ext cx="65" cy="6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09" name="Line 9"/>
              <p:cNvSpPr>
                <a:spLocks noChangeShapeType="1"/>
              </p:cNvSpPr>
              <p:nvPr/>
            </p:nvSpPr>
            <p:spPr bwMode="auto">
              <a:xfrm>
                <a:off x="3812" y="1282"/>
                <a:ext cx="70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10" name="Line 10"/>
              <p:cNvSpPr>
                <a:spLocks noChangeShapeType="1"/>
              </p:cNvSpPr>
              <p:nvPr/>
            </p:nvSpPr>
            <p:spPr bwMode="auto">
              <a:xfrm>
                <a:off x="3117" y="1282"/>
                <a:ext cx="70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11" name="Oval 11"/>
              <p:cNvSpPr>
                <a:spLocks noChangeArrowheads="1"/>
              </p:cNvSpPr>
              <p:nvPr/>
            </p:nvSpPr>
            <p:spPr bwMode="auto">
              <a:xfrm>
                <a:off x="4272" y="1239"/>
                <a:ext cx="65" cy="6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12" name="Oval 12"/>
              <p:cNvSpPr>
                <a:spLocks noChangeArrowheads="1"/>
              </p:cNvSpPr>
              <p:nvPr/>
            </p:nvSpPr>
            <p:spPr bwMode="auto">
              <a:xfrm>
                <a:off x="4489" y="1238"/>
                <a:ext cx="65" cy="6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13" name="Line 13"/>
              <p:cNvSpPr>
                <a:spLocks noChangeShapeType="1"/>
              </p:cNvSpPr>
              <p:nvPr/>
            </p:nvSpPr>
            <p:spPr bwMode="auto">
              <a:xfrm>
                <a:off x="3819" y="2198"/>
                <a:ext cx="10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14" name="Oval 14"/>
              <p:cNvSpPr>
                <a:spLocks noChangeArrowheads="1"/>
              </p:cNvSpPr>
              <p:nvPr/>
            </p:nvSpPr>
            <p:spPr bwMode="auto">
              <a:xfrm>
                <a:off x="4826" y="2162"/>
                <a:ext cx="65" cy="6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15" name="Oval 15"/>
              <p:cNvSpPr>
                <a:spLocks noChangeArrowheads="1"/>
              </p:cNvSpPr>
              <p:nvPr/>
            </p:nvSpPr>
            <p:spPr bwMode="auto">
              <a:xfrm>
                <a:off x="4293" y="2162"/>
                <a:ext cx="65" cy="6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16" name="Line 16"/>
              <p:cNvSpPr>
                <a:spLocks noChangeShapeType="1"/>
              </p:cNvSpPr>
              <p:nvPr/>
            </p:nvSpPr>
            <p:spPr bwMode="auto">
              <a:xfrm>
                <a:off x="3819" y="2329"/>
                <a:ext cx="10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17" name="Oval 17"/>
              <p:cNvSpPr>
                <a:spLocks noChangeArrowheads="1"/>
              </p:cNvSpPr>
              <p:nvPr/>
            </p:nvSpPr>
            <p:spPr bwMode="auto">
              <a:xfrm>
                <a:off x="4826" y="2293"/>
                <a:ext cx="65" cy="6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5618" name="Group 18"/>
          <p:cNvGrpSpPr/>
          <p:nvPr/>
        </p:nvGrpSpPr>
        <p:grpSpPr>
          <a:xfrm>
            <a:off x="5364163" y="2276475"/>
            <a:ext cx="1760537" cy="2157413"/>
            <a:chOff x="2739" y="999"/>
            <a:chExt cx="1109" cy="1359"/>
          </a:xfrm>
        </p:grpSpPr>
        <p:sp>
          <p:nvSpPr>
            <p:cNvPr id="25619" name="Oval 19"/>
            <p:cNvSpPr>
              <a:spLocks noChangeArrowheads="1"/>
            </p:cNvSpPr>
            <p:nvPr/>
          </p:nvSpPr>
          <p:spPr bwMode="auto">
            <a:xfrm>
              <a:off x="3783" y="1010"/>
              <a:ext cx="65" cy="6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0" name="Oval 20"/>
            <p:cNvSpPr>
              <a:spLocks noChangeArrowheads="1"/>
            </p:cNvSpPr>
            <p:nvPr/>
          </p:nvSpPr>
          <p:spPr bwMode="auto">
            <a:xfrm>
              <a:off x="3076" y="1238"/>
              <a:ext cx="65" cy="6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1" name="Oval 21"/>
            <p:cNvSpPr>
              <a:spLocks noChangeArrowheads="1"/>
            </p:cNvSpPr>
            <p:nvPr/>
          </p:nvSpPr>
          <p:spPr bwMode="auto">
            <a:xfrm>
              <a:off x="3262" y="999"/>
              <a:ext cx="65" cy="6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2" name="Oval 22"/>
            <p:cNvSpPr>
              <a:spLocks noChangeArrowheads="1"/>
            </p:cNvSpPr>
            <p:nvPr/>
          </p:nvSpPr>
          <p:spPr bwMode="auto">
            <a:xfrm>
              <a:off x="3271" y="1249"/>
              <a:ext cx="65" cy="6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3" name="Oval 23"/>
            <p:cNvSpPr>
              <a:spLocks noChangeArrowheads="1"/>
            </p:cNvSpPr>
            <p:nvPr/>
          </p:nvSpPr>
          <p:spPr bwMode="auto">
            <a:xfrm>
              <a:off x="3272" y="2173"/>
              <a:ext cx="65" cy="6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4" name="Oval 24"/>
            <p:cNvSpPr>
              <a:spLocks noChangeArrowheads="1"/>
            </p:cNvSpPr>
            <p:nvPr/>
          </p:nvSpPr>
          <p:spPr bwMode="auto">
            <a:xfrm>
              <a:off x="2739" y="2173"/>
              <a:ext cx="65" cy="6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5" name="Oval 25"/>
            <p:cNvSpPr>
              <a:spLocks noChangeArrowheads="1"/>
            </p:cNvSpPr>
            <p:nvPr/>
          </p:nvSpPr>
          <p:spPr bwMode="auto">
            <a:xfrm>
              <a:off x="2739" y="2293"/>
              <a:ext cx="65" cy="6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6" name="Oval 26"/>
            <p:cNvSpPr>
              <a:spLocks noChangeArrowheads="1"/>
            </p:cNvSpPr>
            <p:nvPr/>
          </p:nvSpPr>
          <p:spPr bwMode="auto">
            <a:xfrm>
              <a:off x="3783" y="2293"/>
              <a:ext cx="65" cy="6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627" name="Freeform 27"/>
          <p:cNvSpPr/>
          <p:nvPr/>
        </p:nvSpPr>
        <p:spPr bwMode="auto">
          <a:xfrm>
            <a:off x="7092950" y="2349500"/>
            <a:ext cx="1638300" cy="2054225"/>
          </a:xfrm>
          <a:custGeom>
            <a:avLst/>
            <a:gdLst>
              <a:gd name="T0" fmla="*/ 0 w 1032"/>
              <a:gd name="T1" fmla="*/ 0 h 1294"/>
              <a:gd name="T2" fmla="*/ 489 w 1032"/>
              <a:gd name="T3" fmla="*/ 0 h 1294"/>
              <a:gd name="T4" fmla="*/ 706 w 1032"/>
              <a:gd name="T5" fmla="*/ 240 h 1294"/>
              <a:gd name="T6" fmla="*/ 489 w 1032"/>
              <a:gd name="T7" fmla="*/ 240 h 1294"/>
              <a:gd name="T8" fmla="*/ 489 w 1032"/>
              <a:gd name="T9" fmla="*/ 1163 h 1294"/>
              <a:gd name="T10" fmla="*/ 1032 w 1032"/>
              <a:gd name="T11" fmla="*/ 1163 h 1294"/>
              <a:gd name="T12" fmla="*/ 1032 w 1032"/>
              <a:gd name="T13" fmla="*/ 1294 h 1294"/>
              <a:gd name="T14" fmla="*/ 0 w 1032"/>
              <a:gd name="T15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2" h="1294">
                <a:moveTo>
                  <a:pt x="0" y="0"/>
                </a:moveTo>
                <a:lnTo>
                  <a:pt x="489" y="0"/>
                </a:lnTo>
                <a:lnTo>
                  <a:pt x="706" y="240"/>
                </a:lnTo>
                <a:lnTo>
                  <a:pt x="489" y="240"/>
                </a:lnTo>
                <a:lnTo>
                  <a:pt x="489" y="1163"/>
                </a:lnTo>
                <a:lnTo>
                  <a:pt x="1032" y="1163"/>
                </a:lnTo>
                <a:lnTo>
                  <a:pt x="1032" y="1294"/>
                </a:lnTo>
                <a:lnTo>
                  <a:pt x="0" y="129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5628" name="Object 28"/>
          <p:cNvGraphicFramePr>
            <a:graphicFrameLocks noChangeAspect="1"/>
          </p:cNvGraphicFramePr>
          <p:nvPr/>
        </p:nvGraphicFramePr>
        <p:xfrm>
          <a:off x="6858000" y="1520825"/>
          <a:ext cx="4714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公式" r:id="rId3" imgW="88900" imgH="177165" progId="Equation.3">
                  <p:embed/>
                </p:oleObj>
              </mc:Choice>
              <mc:Fallback>
                <p:oleObj name="公式" r:id="rId3" imgW="88900" imgH="17716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858000" y="1520825"/>
                        <a:ext cx="47148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323850" y="1628775"/>
            <a:ext cx="4608513" cy="353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如图给出了一个图案的一半，其中的虚线</a:t>
            </a:r>
            <a:r>
              <a:rPr lang="zh-CN" altLang="en-US" sz="28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 </a:t>
            </a:r>
            <a:r>
              <a:rPr lang="en-US" altLang="zh-CN" sz="28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是这个图案的对称轴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整个图案是个什么形状？请准确地画出它的另一半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6011863" y="1916113"/>
            <a:ext cx="792162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6732588" y="1916113"/>
            <a:ext cx="792162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endParaRPr lang="en-US" altLang="zh-CN" sz="2400" b="1">
              <a:solidFill>
                <a:srgbClr val="000000"/>
              </a:solidFill>
            </a:endParaRP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5606415" y="2465070"/>
            <a:ext cx="79216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endParaRPr lang="en-US" altLang="zh-CN" sz="2400" b="1">
              <a:solidFill>
                <a:srgbClr val="000000"/>
              </a:solidFill>
            </a:endParaRP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5940425" y="2781300"/>
            <a:ext cx="79216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5940425" y="3789363"/>
            <a:ext cx="79216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5219700" y="3789363"/>
            <a:ext cx="79216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5219700" y="4437063"/>
            <a:ext cx="79216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6732588" y="4437063"/>
            <a:ext cx="792162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endParaRPr lang="en-US" altLang="zh-CN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Rot="1" noChangeArrowheads="1"/>
          </p:cNvSpPr>
          <p:nvPr/>
        </p:nvSpPr>
        <p:spPr bwMode="auto">
          <a:xfrm>
            <a:off x="0" y="621030"/>
            <a:ext cx="11423015" cy="1628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defTabSz="914400">
              <a:lnSpc>
                <a:spcPct val="150000"/>
              </a:lnSpc>
              <a:spcBef>
                <a:spcPct val="0"/>
              </a:spcBef>
              <a:buClr>
                <a:srgbClr val="DC5900"/>
              </a:buClr>
              <a:buSzPct val="75000"/>
              <a:buFont typeface="Wingdings" panose="05000000000000000000" pitchFamily="2" charset="2"/>
              <a:defRPr/>
            </a:pPr>
            <a:r>
              <a:rPr kumimoji="0" lang="en-US" altLang="zh-CN" sz="2800" kern="0" cap="none" spc="0" normalizeH="0" baseline="0" noProof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kumimoji="0" lang="en-US" altLang="zh-CN" sz="2800" b="1" kern="0" cap="none" spc="0" normalizeH="0" baseline="0" noProof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kumimoji="1" lang="zh-CN" altLang="en-US" sz="2800" kern="0" cap="none" spc="0" normalizeH="0" baseline="0" noProof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请你</a:t>
            </a:r>
            <a:r>
              <a:rPr kumimoji="1" lang="zh-CN" altLang="en-US" sz="2800" kern="0" cap="none" spc="0" normalizeH="0" baseline="0" noProof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利用一个等腰三角形、两个长方形、三个圆，设计一些具有轴对称特征的图案</a:t>
            </a:r>
            <a:r>
              <a:rPr kumimoji="1" lang="en-US" altLang="zh-CN" sz="2800" kern="0" cap="none" spc="0" normalizeH="0" baseline="0" noProof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kumimoji="1" lang="zh-CN" altLang="en-US" sz="2800" kern="0" cap="none" spc="0" normalizeH="0" baseline="0" noProof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并用简练的文字说明你的创意</a:t>
            </a:r>
            <a:r>
              <a:rPr kumimoji="1" lang="en-US" altLang="zh-CN" sz="2800" kern="0" cap="none" spc="0" normalizeH="0" baseline="0" noProof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  <a:p>
            <a:pPr marL="342900" marR="0" indent="-342900" defTabSz="914400">
              <a:spcBef>
                <a:spcPct val="20000"/>
              </a:spcBef>
              <a:buClr>
                <a:srgbClr val="DC5900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kumimoji="0" lang="en-US" altLang="zh-CN" sz="2800" kern="0" cap="none" spc="0" normalizeH="0" baseline="0" noProof="0">
              <a:solidFill>
                <a:srgbClr val="007A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indent="-342900" defTabSz="914400">
              <a:spcBef>
                <a:spcPct val="20000"/>
              </a:spcBef>
              <a:buClr>
                <a:srgbClr val="DC5900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kumimoji="0" lang="en-US" altLang="zh-CN" sz="2800" kern="0" cap="none" spc="0" normalizeH="0" baseline="0" noProof="0">
              <a:solidFill>
                <a:srgbClr val="007A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871538" y="2252980"/>
            <a:ext cx="1223962" cy="3024188"/>
            <a:chOff x="657" y="2024"/>
            <a:chExt cx="771" cy="1905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1020" y="2205"/>
              <a:ext cx="46" cy="1724"/>
            </a:xfrm>
            <a:prstGeom prst="rect">
              <a:avLst/>
            </a:prstGeom>
            <a:solidFill>
              <a:srgbClr val="EBF7FF"/>
            </a:solidFill>
            <a:ln w="9525">
              <a:solidFill>
                <a:srgbClr val="007A77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508" name="AutoShape 6"/>
            <p:cNvSpPr/>
            <p:nvPr/>
          </p:nvSpPr>
          <p:spPr>
            <a:xfrm flipH="1" flipV="1">
              <a:off x="793" y="2613"/>
              <a:ext cx="499" cy="136"/>
            </a:xfrm>
            <a:prstGeom prst="triangle">
              <a:avLst>
                <a:gd name="adj" fmla="val 50000"/>
              </a:avLst>
            </a:prstGeom>
            <a:solidFill>
              <a:srgbClr val="003399"/>
            </a:solidFill>
            <a:ln w="9525" cap="flat" cmpd="sng">
              <a:solidFill>
                <a:srgbClr val="007A7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 anchorCtr="0"/>
            <a:lstStyle/>
            <a:p>
              <a:pPr algn="ctr"/>
              <a:endParaRPr lang="zh-CN" altLang="zh-CN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657" y="2432"/>
              <a:ext cx="181" cy="181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007A77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1247" y="2432"/>
              <a:ext cx="181" cy="181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007A77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945" y="2024"/>
              <a:ext cx="181" cy="181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007A77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4976813" y="2181543"/>
            <a:ext cx="1295400" cy="3167062"/>
            <a:chOff x="3878" y="1979"/>
            <a:chExt cx="816" cy="1995"/>
          </a:xfrm>
        </p:grpSpPr>
        <p:sp>
          <p:nvSpPr>
            <p:cNvPr id="26" name="Oval 11"/>
            <p:cNvSpPr>
              <a:spLocks noChangeArrowheads="1"/>
            </p:cNvSpPr>
            <p:nvPr/>
          </p:nvSpPr>
          <p:spPr bwMode="auto">
            <a:xfrm>
              <a:off x="4014" y="1979"/>
              <a:ext cx="544" cy="544"/>
            </a:xfrm>
            <a:prstGeom prst="ellipse">
              <a:avLst/>
            </a:prstGeom>
            <a:solidFill>
              <a:srgbClr val="EBF7FF"/>
            </a:solidFill>
            <a:ln w="9525">
              <a:solidFill>
                <a:srgbClr val="007A77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3878" y="2341"/>
              <a:ext cx="181" cy="18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7A77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4513" y="2341"/>
              <a:ext cx="181" cy="18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7A77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 flipH="1">
              <a:off x="3878" y="2568"/>
              <a:ext cx="771" cy="408"/>
            </a:xfrm>
            <a:prstGeom prst="triangle">
              <a:avLst>
                <a:gd name="adj" fmla="val 50000"/>
              </a:avLst>
            </a:prstGeom>
            <a:solidFill>
              <a:srgbClr val="003399"/>
            </a:solidFill>
            <a:ln w="9525">
              <a:solidFill>
                <a:srgbClr val="007A77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4059" y="2976"/>
              <a:ext cx="45" cy="998"/>
            </a:xfrm>
            <a:prstGeom prst="rect">
              <a:avLst/>
            </a:prstGeom>
            <a:solidFill>
              <a:srgbClr val="EBF7FF"/>
            </a:solidFill>
            <a:ln w="9525">
              <a:solidFill>
                <a:srgbClr val="007A77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4423" y="2976"/>
              <a:ext cx="45" cy="998"/>
            </a:xfrm>
            <a:prstGeom prst="rect">
              <a:avLst/>
            </a:prstGeom>
            <a:solidFill>
              <a:srgbClr val="EBF7FF"/>
            </a:solidFill>
            <a:ln w="9525">
              <a:solidFill>
                <a:srgbClr val="007A77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8437" name="WordArt 17"/>
          <p:cNvSpPr>
            <a:spLocks noTextEdit="1"/>
          </p:cNvSpPr>
          <p:nvPr/>
        </p:nvSpPr>
        <p:spPr>
          <a:xfrm rot="5400000">
            <a:off x="1985963" y="3508693"/>
            <a:ext cx="2663825" cy="86677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2800" i="1"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99"/>
                </a:solidFill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华灯初上</a:t>
            </a:r>
          </a:p>
        </p:txBody>
      </p:sp>
      <p:sp>
        <p:nvSpPr>
          <p:cNvPr id="18438" name="WordArt 18"/>
          <p:cNvSpPr>
            <a:spLocks noTextEdit="1"/>
          </p:cNvSpPr>
          <p:nvPr/>
        </p:nvSpPr>
        <p:spPr>
          <a:xfrm rot="5400000">
            <a:off x="6543675" y="3783330"/>
            <a:ext cx="2087563" cy="900113"/>
          </a:xfrm>
          <a:prstGeom prst="rect">
            <a:avLst/>
          </a:prstGeom>
        </p:spPr>
        <p:txBody>
          <a:bodyPr vert="eaVert" wrap="none" fromWordArt="1">
            <a:prstTxWarp prst="textWave4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280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小女孩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7520" y="168910"/>
            <a:ext cx="2424430" cy="645160"/>
            <a:chOff x="752" y="266"/>
            <a:chExt cx="3818" cy="1016"/>
          </a:xfrm>
        </p:grpSpPr>
        <p:sp>
          <p:nvSpPr>
            <p:cNvPr id="9" name="文本框 3">
              <a:hlinkClick r:id="" action="ppaction://noaction"/>
            </p:cNvPr>
            <p:cNvSpPr txBox="1"/>
            <p:nvPr/>
          </p:nvSpPr>
          <p:spPr>
            <a:xfrm>
              <a:off x="1402" y="266"/>
              <a:ext cx="316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课堂小结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7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8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5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  <p:sp>
        <p:nvSpPr>
          <p:cNvPr id="12292" name="Text Box 16"/>
          <p:cNvSpPr txBox="1"/>
          <p:nvPr/>
        </p:nvSpPr>
        <p:spPr>
          <a:xfrm>
            <a:off x="273050" y="1790700"/>
            <a:ext cx="564515" cy="310769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lang="zh-CN" altLang="en-US" sz="2800" noProof="0">
                <a:latin typeface="+mn-ea"/>
                <a:sym typeface="+mn-ea"/>
              </a:rPr>
              <a:t>沿直线对</a:t>
            </a:r>
            <a:endParaRPr kumimoji="0" lang="en-US" altLang="zh-CN" sz="2800" kern="1200" cap="none" spc="0" normalizeH="0" baseline="0" noProof="0">
              <a:latin typeface="+mn-ea"/>
              <a:ea typeface="+mn-ea"/>
              <a:cs typeface="+mn-cs"/>
            </a:endParaRPr>
          </a:p>
          <a:p>
            <a:pPr marR="0" defTabSz="457200">
              <a:buClrTx/>
              <a:buSzTx/>
              <a:buFontTx/>
              <a:buNone/>
              <a:defRPr/>
            </a:pPr>
            <a:r>
              <a:rPr lang="zh-CN" altLang="en-US" sz="2800" noProof="0">
                <a:latin typeface="+mn-ea"/>
                <a:sym typeface="+mn-ea"/>
              </a:rPr>
              <a:t>折重合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894715" y="1075690"/>
            <a:ext cx="219075" cy="4538663"/>
          </a:xfrm>
          <a:prstGeom prst="leftBrace">
            <a:avLst>
              <a:gd name="adj1" fmla="val 95942"/>
              <a:gd name="adj2" fmla="val 50000"/>
            </a:avLst>
          </a:prstGeom>
          <a:noFill/>
          <a:ln w="25400" cap="flat" cmpd="sng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/>
          <a:p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 Box 18"/>
          <p:cNvSpPr txBox="1"/>
          <p:nvPr/>
        </p:nvSpPr>
        <p:spPr>
          <a:xfrm>
            <a:off x="1129030" y="4898390"/>
            <a:ext cx="2356485" cy="953135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轴对称图形与</a:t>
            </a:r>
          </a:p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轴对称的联系</a:t>
            </a:r>
          </a:p>
        </p:txBody>
      </p:sp>
      <p:sp>
        <p:nvSpPr>
          <p:cNvPr id="10" name="Text Box 18"/>
          <p:cNvSpPr txBox="1"/>
          <p:nvPr/>
        </p:nvSpPr>
        <p:spPr>
          <a:xfrm>
            <a:off x="3907155" y="2534920"/>
            <a:ext cx="5610225" cy="1641475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一般地，如果两个图形沿某条直线对折后，这两个图形能完全重合，那么我们就说这两个图形成轴对称</a:t>
            </a:r>
          </a:p>
        </p:txBody>
      </p:sp>
      <p:sp>
        <p:nvSpPr>
          <p:cNvPr id="12" name="Text Box 18"/>
          <p:cNvSpPr txBox="1"/>
          <p:nvPr/>
        </p:nvSpPr>
        <p:spPr>
          <a:xfrm>
            <a:off x="1170940" y="1391920"/>
            <a:ext cx="2116455" cy="52197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en-US" sz="2800" noProof="0">
                <a:latin typeface="+mn-ea"/>
                <a:sym typeface="+mn-ea"/>
              </a:rPr>
              <a:t>轴对称图形</a:t>
            </a:r>
            <a:endParaRPr lang="zh-CN" altLang="en-US" sz="2800" noProof="0">
              <a:solidFill>
                <a:schemeClr val="tx1"/>
              </a:solidFill>
              <a:latin typeface="+mn-ea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Text Box 18"/>
          <p:cNvSpPr txBox="1"/>
          <p:nvPr/>
        </p:nvSpPr>
        <p:spPr>
          <a:xfrm>
            <a:off x="9767570" y="159385"/>
            <a:ext cx="2564130" cy="577596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如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果两个图形关于某一条直线成轴对称，那么这两个图形是全等图形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它们的对应线段相等，对应角相等，对应点所连的线段被对称轴垂直平分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</a:p>
        </p:txBody>
      </p:sp>
      <p:sp>
        <p:nvSpPr>
          <p:cNvPr id="14" name="Text Box 18"/>
          <p:cNvSpPr txBox="1"/>
          <p:nvPr/>
        </p:nvSpPr>
        <p:spPr>
          <a:xfrm>
            <a:off x="1263015" y="2965450"/>
            <a:ext cx="1336675" cy="52197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轴对称</a:t>
            </a:r>
          </a:p>
        </p:txBody>
      </p:sp>
      <p:sp>
        <p:nvSpPr>
          <p:cNvPr id="21" name="Text Box 18"/>
          <p:cNvSpPr txBox="1"/>
          <p:nvPr/>
        </p:nvSpPr>
        <p:spPr>
          <a:xfrm>
            <a:off x="3972560" y="4401820"/>
            <a:ext cx="5550535" cy="2158365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把成轴对称的两个图形看成一整体，它就是一个轴对称图形。把一个轴对称图形沿对称轴分成两个图形，这两个图形关于这条轴对称</a:t>
            </a:r>
          </a:p>
        </p:txBody>
      </p:sp>
      <p:sp>
        <p:nvSpPr>
          <p:cNvPr id="22" name="Text Box 18"/>
          <p:cNvSpPr txBox="1"/>
          <p:nvPr/>
        </p:nvSpPr>
        <p:spPr>
          <a:xfrm>
            <a:off x="3920490" y="567690"/>
            <a:ext cx="5602605" cy="181483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一般地，如果一个图形沿某条直线对折后，直线两旁的部分能够完全重合，那么这个图形就叫做轴对称图形</a:t>
            </a:r>
          </a:p>
        </p:txBody>
      </p:sp>
      <p:sp>
        <p:nvSpPr>
          <p:cNvPr id="24" name="右箭头 23"/>
          <p:cNvSpPr/>
          <p:nvPr/>
        </p:nvSpPr>
        <p:spPr>
          <a:xfrm>
            <a:off x="3312160" y="1539875"/>
            <a:ext cx="625475" cy="251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右箭头 25"/>
          <p:cNvSpPr/>
          <p:nvPr/>
        </p:nvSpPr>
        <p:spPr>
          <a:xfrm>
            <a:off x="2596515" y="3093720"/>
            <a:ext cx="1343660" cy="265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9487535" y="1373505"/>
            <a:ext cx="290195" cy="417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>
            <a:off x="3484880" y="5256530"/>
            <a:ext cx="455295" cy="236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29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706100" y="107696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8" grpId="0" animBg="1"/>
      <p:bldP spid="3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50045" y="3300730"/>
            <a:ext cx="2505075" cy="2131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news_2003916161524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818875" y="533456"/>
            <a:ext cx="241141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shuangxi6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10721" y="533148"/>
            <a:ext cx="2843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" descr="5FDYUWK]K}TM@E37DDWO4@O"/>
          <p:cNvPicPr>
            <a:picLocks noChangeAspect="1" noChangeArrowheads="1"/>
          </p:cNvPicPr>
          <p:nvPr/>
        </p:nvPicPr>
        <p:blipFill>
          <a:blip r:embed="rId5" cstate="email"/>
          <a:srcRect l="-32"/>
          <a:stretch>
            <a:fillRect/>
          </a:stretch>
        </p:blipFill>
        <p:spPr bwMode="auto">
          <a:xfrm>
            <a:off x="10615929" y="184045"/>
            <a:ext cx="1730375" cy="283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gg7"/>
          <p:cNvPicPr>
            <a:picLocks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323465" y="3275965"/>
            <a:ext cx="3321050" cy="214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3735" y="5777230"/>
            <a:ext cx="52057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这些图形有什么共同的特点？</a:t>
            </a:r>
          </a:p>
        </p:txBody>
      </p:sp>
      <p:sp>
        <p:nvSpPr>
          <p:cNvPr id="4" name="矩形 3"/>
          <p:cNvSpPr/>
          <p:nvPr/>
        </p:nvSpPr>
        <p:spPr>
          <a:xfrm flipH="1">
            <a:off x="439420" y="0"/>
            <a:ext cx="1884045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图片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欣赏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sym typeface="+mn-ea"/>
            </a:endParaRP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5776595" y="3300730"/>
            <a:ext cx="2921635" cy="2117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标题 18434" descr="fengjing308b"/>
          <p:cNvPicPr>
            <a:picLocks noGrp="1"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7633970" y="543560"/>
            <a:ext cx="2701925" cy="184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3" name="矩形 1"/>
          <p:cNvSpPr/>
          <p:nvPr/>
        </p:nvSpPr>
        <p:spPr>
          <a:xfrm>
            <a:off x="451485" y="821055"/>
            <a:ext cx="112458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观察</a:t>
            </a: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矩形 1"/>
          <p:cNvSpPr/>
          <p:nvPr/>
        </p:nvSpPr>
        <p:spPr>
          <a:xfrm>
            <a:off x="653415" y="5438775"/>
            <a:ext cx="10535285" cy="6724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每幅图形沿着虚线折叠，虚线两旁的部分能够完全重合． </a:t>
            </a:r>
          </a:p>
        </p:txBody>
      </p:sp>
      <p:pic>
        <p:nvPicPr>
          <p:cNvPr id="43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45" y="2538730"/>
            <a:ext cx="158115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745" y="2541905"/>
            <a:ext cx="3168650" cy="199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570" y="2406968"/>
            <a:ext cx="1549400" cy="235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645" y="2440305"/>
            <a:ext cx="1584325" cy="1160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645" y="3610293"/>
            <a:ext cx="1584325" cy="1160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645" y="2449830"/>
            <a:ext cx="1584325" cy="1160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" name="Line 8"/>
          <p:cNvSpPr/>
          <p:nvPr/>
        </p:nvSpPr>
        <p:spPr>
          <a:xfrm rot="-5400000" flipV="1">
            <a:off x="7786370" y="2314893"/>
            <a:ext cx="1588" cy="2592387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45" y="2543493"/>
            <a:ext cx="158115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1070" y="2541905"/>
            <a:ext cx="158115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4245" y="2543175"/>
            <a:ext cx="158115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" name="Line 18"/>
          <p:cNvSpPr/>
          <p:nvPr/>
        </p:nvSpPr>
        <p:spPr>
          <a:xfrm flipH="1" flipV="1">
            <a:off x="3481070" y="2035493"/>
            <a:ext cx="0" cy="3048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2770" y="3618230"/>
            <a:ext cx="1584325" cy="1160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" name="Text Box 25"/>
          <p:cNvSpPr txBox="1"/>
          <p:nvPr/>
        </p:nvSpPr>
        <p:spPr>
          <a:xfrm>
            <a:off x="3481070" y="2035493"/>
            <a:ext cx="433388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i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2400" b="1" i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Text Box 27"/>
          <p:cNvSpPr txBox="1"/>
          <p:nvPr/>
        </p:nvSpPr>
        <p:spPr>
          <a:xfrm>
            <a:off x="8794433" y="3114993"/>
            <a:ext cx="504825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i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endParaRPr lang="en-US" altLang="zh-CN" sz="2400" b="1" i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6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3195" y="102235"/>
            <a:ext cx="2247900" cy="583565"/>
            <a:chOff x="752" y="350"/>
            <a:chExt cx="3540" cy="919"/>
          </a:xfrm>
        </p:grpSpPr>
        <p:sp>
          <p:nvSpPr>
            <p:cNvPr id="3" name="文本框 3">
              <a:hlinkClick r:id="" action="ppaction://noaction"/>
            </p:cNvPr>
            <p:cNvSpPr txBox="1"/>
            <p:nvPr/>
          </p:nvSpPr>
          <p:spPr>
            <a:xfrm>
              <a:off x="1444" y="350"/>
              <a:ext cx="284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获取新知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5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6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7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  <p:sp>
        <p:nvSpPr>
          <p:cNvPr id="8" name="圆角矩形 31"/>
          <p:cNvSpPr/>
          <p:nvPr/>
        </p:nvSpPr>
        <p:spPr>
          <a:xfrm>
            <a:off x="318770" y="1784985"/>
            <a:ext cx="1797685" cy="645795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概念学习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04800" y="846455"/>
            <a:ext cx="5635625" cy="777875"/>
            <a:chOff x="1214" y="1427"/>
            <a:chExt cx="8875" cy="1225"/>
          </a:xfrm>
        </p:grpSpPr>
        <p:sp>
          <p:nvSpPr>
            <p:cNvPr id="35" name="圆角矩形 31"/>
            <p:cNvSpPr/>
            <p:nvPr/>
          </p:nvSpPr>
          <p:spPr>
            <a:xfrm>
              <a:off x="1214" y="1628"/>
              <a:ext cx="2445" cy="930"/>
            </a:xfrm>
            <a:prstGeom prst="roundRect">
              <a:avLst>
                <a:gd name="adj" fmla="val 16667"/>
              </a:avLst>
            </a:prstGeom>
            <a:solidFill>
              <a:srgbClr val="FFFFD9"/>
            </a:solidFill>
            <a:ln w="254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</a:rPr>
                <a:t>知识点</a:t>
              </a:r>
            </a:p>
          </p:txBody>
        </p:sp>
        <p:sp>
          <p:nvSpPr>
            <p:cNvPr id="29703" name="文本框 28"/>
            <p:cNvSpPr txBox="1"/>
            <p:nvPr/>
          </p:nvSpPr>
          <p:spPr>
            <a:xfrm>
              <a:off x="4593" y="1628"/>
              <a:ext cx="549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轴对称图形和轴对称</a:t>
              </a:r>
            </a:p>
          </p:txBody>
        </p:sp>
        <p:sp>
          <p:nvSpPr>
            <p:cNvPr id="29701" name="AutoShape 11"/>
            <p:cNvSpPr/>
            <p:nvPr/>
          </p:nvSpPr>
          <p:spPr>
            <a:xfrm>
              <a:off x="3544" y="1427"/>
              <a:ext cx="1225" cy="1225"/>
            </a:xfrm>
            <a:prstGeom prst="diamond">
              <a:avLst/>
            </a:prstGeom>
            <a:solidFill>
              <a:srgbClr val="FF6600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ko-KR" sz="2800" b="1">
                  <a:solidFill>
                    <a:srgbClr val="FFFFFF"/>
                  </a:solidFill>
                  <a:latin typeface="Calibri" panose="020F0502020204030204"/>
                  <a:ea typeface="Gulim" panose="020B0600000101010101" pitchFamily="34" charset="-127"/>
                </a:rPr>
                <a:t>1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18770" y="2591435"/>
            <a:ext cx="1104138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轴对称图形：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一般地，如果一个图形沿某条直线对折后，直线两旁的部分能够完全重合，那么这个图形就叫做轴对称图形，这条直线叫做对称轴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2459" y="4616982"/>
            <a:ext cx="1083627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defTabSz="4572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en-US" altLang="zh-CN" sz="2800" noProof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 noProof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轴对称给我们带来美的感受，对称现象无处不在，从自然景观到艺术品，从建筑到交通标志，从汉字到英语字母，还有生活用品，都可以找到轴对称的现象</a:t>
            </a:r>
            <a:r>
              <a:rPr lang="en-US" altLang="zh-CN" sz="2800" b="1" noProof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Box 3"/>
          <p:cNvSpPr txBox="1"/>
          <p:nvPr/>
        </p:nvSpPr>
        <p:spPr>
          <a:xfrm>
            <a:off x="439420" y="1237615"/>
            <a:ext cx="10466070" cy="1383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noProof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</a:t>
            </a:r>
            <a:r>
              <a:rPr lang="en-US" altLang="zh-CN" sz="2800" b="1" noProof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  </a:t>
            </a:r>
            <a:r>
              <a:rPr lang="zh-CN" altLang="en-US" sz="28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如图，观察这几张图片，它们是不是轴对称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图形</a:t>
            </a:r>
            <a:r>
              <a:rPr lang="zh-CN" altLang="en-US" sz="28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，可通过什么方法进行说明？</a:t>
            </a:r>
            <a:r>
              <a:rPr lang="en-US" altLang="zh-CN" sz="28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53453" y="2887663"/>
            <a:ext cx="2798762" cy="175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85590" y="2705100"/>
            <a:ext cx="1936750" cy="193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878" y="2620963"/>
            <a:ext cx="2295525" cy="2286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直接连接符 1"/>
          <p:cNvCxnSpPr/>
          <p:nvPr/>
        </p:nvCxnSpPr>
        <p:spPr>
          <a:xfrm>
            <a:off x="2345690" y="2314575"/>
            <a:ext cx="15875" cy="3221038"/>
          </a:xfrm>
          <a:prstGeom prst="line">
            <a:avLst/>
          </a:prstGeom>
          <a:ln w="285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直接连接符 2"/>
          <p:cNvCxnSpPr/>
          <p:nvPr/>
        </p:nvCxnSpPr>
        <p:spPr>
          <a:xfrm>
            <a:off x="5047615" y="2100263"/>
            <a:ext cx="14288" cy="3221037"/>
          </a:xfrm>
          <a:prstGeom prst="line">
            <a:avLst/>
          </a:prstGeom>
          <a:ln w="285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直接连接符 5"/>
          <p:cNvCxnSpPr/>
          <p:nvPr/>
        </p:nvCxnSpPr>
        <p:spPr>
          <a:xfrm flipH="1">
            <a:off x="6048375" y="2262505"/>
            <a:ext cx="2969895" cy="2985135"/>
          </a:xfrm>
          <a:prstGeom prst="line">
            <a:avLst/>
          </a:prstGeom>
          <a:ln w="285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/>
          <p:cNvSpPr txBox="1"/>
          <p:nvPr/>
        </p:nvSpPr>
        <p:spPr>
          <a:xfrm>
            <a:off x="2001203" y="5535613"/>
            <a:ext cx="704850" cy="822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01540" y="5535613"/>
            <a:ext cx="704850" cy="822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181215" y="5535613"/>
            <a:ext cx="7048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87045" y="177800"/>
            <a:ext cx="2194560" cy="583565"/>
            <a:chOff x="752" y="294"/>
            <a:chExt cx="3456" cy="919"/>
          </a:xfrm>
        </p:grpSpPr>
        <p:sp>
          <p:nvSpPr>
            <p:cNvPr id="14" name="文本框 3">
              <a:hlinkClick r:id="" action="ppaction://noaction"/>
            </p:cNvPr>
            <p:cNvSpPr txBox="1"/>
            <p:nvPr/>
          </p:nvSpPr>
          <p:spPr>
            <a:xfrm>
              <a:off x="1360" y="294"/>
              <a:ext cx="284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例题讲解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16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7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8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9"/>
          <p:cNvSpPr txBox="1"/>
          <p:nvPr/>
        </p:nvSpPr>
        <p:spPr>
          <a:xfrm>
            <a:off x="1103630" y="1767840"/>
            <a:ext cx="998410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判断轴对称图形的方法：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根据图形的特征，尝试找到一条直线，沿着这条直线对折，如果直线两边的部分能够重合，即可确定这个图形是轴对称图形，否则就不是轴对称图形．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注意：尝试多角度来观察图形和对折图形．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3385" y="596900"/>
            <a:ext cx="95567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归纳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12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charRg st="12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/>
          <p:nvPr/>
        </p:nvSpPr>
        <p:spPr>
          <a:xfrm>
            <a:off x="2855912" y="3384550"/>
            <a:ext cx="7667625" cy="3716338"/>
          </a:xfrm>
          <a:prstGeom prst="rect">
            <a:avLst/>
          </a:prstGeom>
          <a:noFill/>
          <a:ln w="31750">
            <a:noFill/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>
                <a:srgbClr val="CC0066"/>
              </a:buClr>
              <a:buSzPct val="70000"/>
              <a:buFont typeface="Wingdings" panose="05000000000000000000" pitchFamily="2" charset="2"/>
            </a:pPr>
            <a:endParaRPr lang="zh-CN" altLang="zh-CN" sz="400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5454" y="937260"/>
            <a:ext cx="1142174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 algn="l">
              <a:lnSpc>
                <a:spcPct val="140000"/>
              </a:lnSpc>
            </a:pPr>
            <a:r>
              <a:rPr lang="zh-CN" sz="2800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变式练习</a:t>
            </a:r>
            <a:r>
              <a:rPr lang="en-US" altLang="zh-CN" sz="2800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 </a:t>
            </a:r>
            <a:r>
              <a:rPr sz="2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汉字是世界上最古老的文字之一，字形结构体现人类追求均衡对称、和谐稳定的天性.在下列四个汉字中，不是轴对称图形的是</a:t>
            </a:r>
            <a:r>
              <a:rPr 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 </a:t>
            </a:r>
            <a:r>
              <a:rPr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98370" y="2836545"/>
            <a:ext cx="5590540" cy="15119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31850" y="2314575"/>
            <a:ext cx="5156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400"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69,&quot;width&quot;:4840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822,&quot;width&quot;:464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5ae88d2-c1fa-4709-b4f0-28af9a91d22f}"/>
  <p:tag name="TABLE_ENDDRAG_ORIGIN_RECT" val="879*420"/>
  <p:tag name="TABLE_ENDDRAG_RECT" val="25*106*879*4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803,&quot;width&quot;:388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2238</Words>
  <Application>Microsoft Office PowerPoint</Application>
  <PresentationFormat>宽屏</PresentationFormat>
  <Paragraphs>236</Paragraphs>
  <Slides>34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Gulim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Equation.3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2021-06-30T16:24:00Z</cp:lastPrinted>
  <dcterms:created xsi:type="dcterms:W3CDTF">2021-06-30T16:24:00Z</dcterms:created>
  <dcterms:modified xsi:type="dcterms:W3CDTF">2023-01-16T18:14:09Z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01C1F672C7B64D02893C8E15D854FE56</vt:lpwstr>
  </property>
  <property fmtid="{D5CDD505-2E9C-101B-9397-08002B2CF9AE}" pid="7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