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7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8" r:id="rId18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48">
          <p15:clr>
            <a:srgbClr val="A4A3A4"/>
          </p15:clr>
        </p15:guide>
        <p15:guide id="4" orient="horz" pos="7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CEFC"/>
    <a:srgbClr val="ABE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14"/>
      </p:cViewPr>
      <p:guideLst>
        <p:guide pos="416"/>
        <p:guide pos="7256"/>
        <p:guide orient="horz" pos="648"/>
        <p:guide orient="horz" pos="7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2FB9976-0288-432E-A469-1DBBF09C9963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43BE0F4-F33D-4906-914D-F4219F007C5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7BB57-A6CA-491C-ACEA-C13D3927C7D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10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11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12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13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14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15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16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7BB57-A6CA-491C-ACEA-C13D3927C7D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7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8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83C742A-C417-4B3D-8AF9-DC82C9E4C5E1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9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BD80-458D-41D4-A242-ED0B4416497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123B-AFAF-48DD-8EB9-A59BFA4910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48CEF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48CEF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7A4BD80-458D-41D4-A242-ED0B44164974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1A6123B-AFAF-48DD-8EB9-A59BFA4910F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8" t="1943" r="52990"/>
          <a:stretch>
            <a:fillRect/>
          </a:stretch>
        </p:blipFill>
        <p:spPr>
          <a:xfrm>
            <a:off x="-44167" y="-1"/>
            <a:ext cx="2193007" cy="6298239"/>
          </a:xfrm>
          <a:custGeom>
            <a:avLst/>
            <a:gdLst>
              <a:gd name="connsiteX0" fmla="*/ 0 w 2193007"/>
              <a:gd name="connsiteY0" fmla="*/ 0 h 6298239"/>
              <a:gd name="connsiteX1" fmla="*/ 2062112 w 2193007"/>
              <a:gd name="connsiteY1" fmla="*/ 2046042 h 6298239"/>
              <a:gd name="connsiteX2" fmla="*/ 2015747 w 2193007"/>
              <a:gd name="connsiteY2" fmla="*/ 2108634 h 6298239"/>
              <a:gd name="connsiteX3" fmla="*/ 1747364 w 2193007"/>
              <a:gd name="connsiteY3" fmla="*/ 2995625 h 6298239"/>
              <a:gd name="connsiteX4" fmla="*/ 2106213 w 2193007"/>
              <a:gd name="connsiteY4" fmla="*/ 4004744 h 6298239"/>
              <a:gd name="connsiteX5" fmla="*/ 2193007 w 2193007"/>
              <a:gd name="connsiteY5" fmla="*/ 4101151 h 6298239"/>
              <a:gd name="connsiteX6" fmla="*/ 53957 w 2193007"/>
              <a:gd name="connsiteY6" fmla="*/ 6298239 h 6298239"/>
              <a:gd name="connsiteX7" fmla="*/ 0 w 2193007"/>
              <a:gd name="connsiteY7" fmla="*/ 0 h 6298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3007" h="6298239">
                <a:moveTo>
                  <a:pt x="0" y="0"/>
                </a:moveTo>
                <a:lnTo>
                  <a:pt x="2062112" y="2046042"/>
                </a:lnTo>
                <a:lnTo>
                  <a:pt x="2015747" y="2108634"/>
                </a:lnTo>
                <a:cubicBezTo>
                  <a:pt x="1846305" y="2361831"/>
                  <a:pt x="1747364" y="2667064"/>
                  <a:pt x="1747364" y="2995625"/>
                </a:cubicBezTo>
                <a:cubicBezTo>
                  <a:pt x="1747364" y="3378946"/>
                  <a:pt x="1882033" y="3730514"/>
                  <a:pt x="2106213" y="4004744"/>
                </a:cubicBezTo>
                <a:lnTo>
                  <a:pt x="2193007" y="4101151"/>
                </a:lnTo>
                <a:lnTo>
                  <a:pt x="53957" y="629823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3" t="1943" r="15554" b="67939"/>
          <a:stretch>
            <a:fillRect/>
          </a:stretch>
        </p:blipFill>
        <p:spPr>
          <a:xfrm>
            <a:off x="202985" y="0"/>
            <a:ext cx="5552644" cy="1934458"/>
          </a:xfrm>
          <a:custGeom>
            <a:avLst/>
            <a:gdLst>
              <a:gd name="connsiteX0" fmla="*/ 5552644 w 5552644"/>
              <a:gd name="connsiteY0" fmla="*/ 0 h 1934458"/>
              <a:gd name="connsiteX1" fmla="*/ 4059301 w 5552644"/>
              <a:gd name="connsiteY1" fmla="*/ 1769243 h 1934458"/>
              <a:gd name="connsiteX2" fmla="*/ 3964983 w 5552644"/>
              <a:gd name="connsiteY2" fmla="*/ 1698054 h 1934458"/>
              <a:gd name="connsiteX3" fmla="*/ 3077993 w 5552644"/>
              <a:gd name="connsiteY3" fmla="*/ 1424583 h 1934458"/>
              <a:gd name="connsiteX4" fmla="*/ 1956215 w 5552644"/>
              <a:gd name="connsiteY4" fmla="*/ 1893583 h 1934458"/>
              <a:gd name="connsiteX5" fmla="*/ 1919410 w 5552644"/>
              <a:gd name="connsiteY5" fmla="*/ 1934458 h 1934458"/>
              <a:gd name="connsiteX6" fmla="*/ 0 w 5552644"/>
              <a:gd name="connsiteY6" fmla="*/ 4428 h 1934458"/>
              <a:gd name="connsiteX7" fmla="*/ 5552644 w 5552644"/>
              <a:gd name="connsiteY7" fmla="*/ 0 h 1934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52644" h="1934458">
                <a:moveTo>
                  <a:pt x="5552644" y="0"/>
                </a:moveTo>
                <a:lnTo>
                  <a:pt x="4059301" y="1769243"/>
                </a:lnTo>
                <a:lnTo>
                  <a:pt x="3964983" y="1698054"/>
                </a:lnTo>
                <a:cubicBezTo>
                  <a:pt x="3711787" y="1525399"/>
                  <a:pt x="3406555" y="1424583"/>
                  <a:pt x="3077993" y="1424583"/>
                </a:cubicBezTo>
                <a:cubicBezTo>
                  <a:pt x="2639912" y="1424583"/>
                  <a:pt x="2243304" y="1603811"/>
                  <a:pt x="1956215" y="1893583"/>
                </a:cubicBezTo>
                <a:lnTo>
                  <a:pt x="1919410" y="1934458"/>
                </a:lnTo>
                <a:lnTo>
                  <a:pt x="0" y="4428"/>
                </a:lnTo>
                <a:lnTo>
                  <a:pt x="5552644" y="0"/>
                </a:ln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3" t="26978" r="27163" b="29966"/>
          <a:stretch>
            <a:fillRect/>
          </a:stretch>
        </p:blipFill>
        <p:spPr>
          <a:xfrm>
            <a:off x="1871693" y="1607983"/>
            <a:ext cx="2765538" cy="2765538"/>
          </a:xfrm>
          <a:custGeom>
            <a:avLst/>
            <a:gdLst>
              <a:gd name="connsiteX0" fmla="*/ 1382769 w 2765538"/>
              <a:gd name="connsiteY0" fmla="*/ 0 h 2765538"/>
              <a:gd name="connsiteX1" fmla="*/ 2765538 w 2765538"/>
              <a:gd name="connsiteY1" fmla="*/ 1382769 h 2765538"/>
              <a:gd name="connsiteX2" fmla="*/ 1382769 w 2765538"/>
              <a:gd name="connsiteY2" fmla="*/ 2765538 h 2765538"/>
              <a:gd name="connsiteX3" fmla="*/ 0 w 2765538"/>
              <a:gd name="connsiteY3" fmla="*/ 1382769 h 2765538"/>
              <a:gd name="connsiteX4" fmla="*/ 1382769 w 2765538"/>
              <a:gd name="connsiteY4" fmla="*/ 0 h 2765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538" h="2765538">
                <a:moveTo>
                  <a:pt x="1382769" y="0"/>
                </a:moveTo>
                <a:cubicBezTo>
                  <a:pt x="2146451" y="0"/>
                  <a:pt x="2765538" y="619087"/>
                  <a:pt x="2765538" y="1382769"/>
                </a:cubicBezTo>
                <a:cubicBezTo>
                  <a:pt x="2765538" y="2146451"/>
                  <a:pt x="2146451" y="2765538"/>
                  <a:pt x="1382769" y="2765538"/>
                </a:cubicBezTo>
                <a:cubicBezTo>
                  <a:pt x="619087" y="2765538"/>
                  <a:pt x="0" y="2146451"/>
                  <a:pt x="0" y="1382769"/>
                </a:cubicBezTo>
                <a:cubicBezTo>
                  <a:pt x="0" y="619087"/>
                  <a:pt x="619087" y="0"/>
                  <a:pt x="1382769" y="0"/>
                </a:cubicBezTo>
                <a:close/>
              </a:path>
            </a:pathLst>
          </a:custGeom>
        </p:spPr>
      </p:pic>
      <p:grpSp>
        <p:nvGrpSpPr>
          <p:cNvPr id="17" name="组合 16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18" name="组合 17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20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82D8D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1" name="组合 20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22" name="文本框 21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3" name="直接连接符 22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4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5400" b="1" dirty="0">
                      <a:solidFill>
                        <a:srgbClr val="82D8D5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5.5</a:t>
                  </a:r>
                  <a:r>
                    <a:rPr lang="zh-CN" altLang="en-US" sz="5400" b="1" dirty="0">
                      <a:solidFill>
                        <a:srgbClr val="82D8D5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    加减混合</a:t>
                  </a:r>
                </a:p>
              </p:txBody>
            </p:sp>
          </p:grpSp>
        </p:grpSp>
        <p:sp>
          <p:nvSpPr>
            <p:cNvPr id="19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五单元</a:t>
              </a: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  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6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～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10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的认识和加减法</a:t>
              </a:r>
            </a:p>
          </p:txBody>
        </p:sp>
      </p:grpSp>
      <p:sp>
        <p:nvSpPr>
          <p:cNvPr id="25" name="矩形 24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82D8D5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人教版小学数学一年级上册</a:t>
            </a:r>
          </a:p>
        </p:txBody>
      </p:sp>
      <p:sp>
        <p:nvSpPr>
          <p:cNvPr id="26" name="椭圆 25"/>
          <p:cNvSpPr/>
          <p:nvPr/>
        </p:nvSpPr>
        <p:spPr>
          <a:xfrm>
            <a:off x="10440205" y="5113546"/>
            <a:ext cx="2191149" cy="2191149"/>
          </a:xfrm>
          <a:prstGeom prst="ellipse">
            <a:avLst/>
          </a:prstGeom>
          <a:solidFill>
            <a:srgbClr val="82D8D5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"/>
          <p:cNvSpPr txBox="1"/>
          <p:nvPr/>
        </p:nvSpPr>
        <p:spPr>
          <a:xfrm>
            <a:off x="4281402" y="5067726"/>
            <a:ext cx="301877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 – 3 –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</a:p>
        </p:txBody>
      </p:sp>
      <p:sp>
        <p:nvSpPr>
          <p:cNvPr id="36" name="矩形 35"/>
          <p:cNvSpPr/>
          <p:nvPr/>
        </p:nvSpPr>
        <p:spPr>
          <a:xfrm>
            <a:off x="6231493" y="5094352"/>
            <a:ext cx="632745" cy="632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440715" y="5067726"/>
            <a:ext cx="632745" cy="632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09606" y="5088621"/>
            <a:ext cx="6204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15997" y="5088621"/>
            <a:ext cx="6204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39107" y="1329120"/>
            <a:ext cx="6513786" cy="340332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 Box 34"/>
          <p:cNvSpPr txBox="1">
            <a:spLocks noChangeArrowheads="1"/>
          </p:cNvSpPr>
          <p:nvPr/>
        </p:nvSpPr>
        <p:spPr bwMode="auto">
          <a:xfrm>
            <a:off x="4616233" y="2220634"/>
            <a:ext cx="2900856" cy="2566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2870" tIns="51435" rIns="102870" bIns="51435">
            <a:spAutoFit/>
          </a:bodyPr>
          <a:lstStyle/>
          <a:p>
            <a:pPr marL="0" marR="0" lvl="0" indent="0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+2</a:t>
            </a: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endParaRPr kumimoji="0" lang="en-US" altLang="zh-CN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14" name="Text Box 34"/>
          <p:cNvSpPr txBox="1">
            <a:spLocks noChangeArrowheads="1"/>
          </p:cNvSpPr>
          <p:nvPr/>
        </p:nvSpPr>
        <p:spPr bwMode="auto">
          <a:xfrm>
            <a:off x="892943" y="2220634"/>
            <a:ext cx="2900856" cy="2566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2870" tIns="51435" rIns="102870" bIns="51435">
            <a:spAutoFit/>
          </a:bodyPr>
          <a:lstStyle/>
          <a:p>
            <a:pPr marL="0" marR="0" lvl="0" indent="0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 +1</a:t>
            </a: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endParaRPr kumimoji="0" lang="en-US" altLang="zh-CN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3265755" y="2223919"/>
            <a:ext cx="681038" cy="7194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2870" tIns="51435" rIns="102870" bIns="51435">
            <a:sp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17" name="Text Box 37"/>
          <p:cNvSpPr txBox="1">
            <a:spLocks noChangeArrowheads="1"/>
          </p:cNvSpPr>
          <p:nvPr/>
        </p:nvSpPr>
        <p:spPr bwMode="auto">
          <a:xfrm>
            <a:off x="3264168" y="4093232"/>
            <a:ext cx="681037" cy="7194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2870" tIns="51435" rIns="102870" bIns="51435">
            <a:sp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</a:p>
        </p:txBody>
      </p:sp>
      <p:grpSp>
        <p:nvGrpSpPr>
          <p:cNvPr id="2" name="Group 10"/>
          <p:cNvGrpSpPr/>
          <p:nvPr/>
        </p:nvGrpSpPr>
        <p:grpSpPr bwMode="auto">
          <a:xfrm>
            <a:off x="1099644" y="2855856"/>
            <a:ext cx="836613" cy="250825"/>
            <a:chOff x="0" y="0"/>
            <a:chExt cx="590" cy="90"/>
          </a:xfrm>
        </p:grpSpPr>
        <p:sp>
          <p:nvSpPr>
            <p:cNvPr id="21" name="Line 41"/>
            <p:cNvSpPr>
              <a:spLocks noChangeShapeType="1"/>
            </p:cNvSpPr>
            <p:nvPr/>
          </p:nvSpPr>
          <p:spPr bwMode="auto">
            <a:xfrm>
              <a:off x="0" y="90"/>
              <a:ext cx="59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Line 42"/>
            <p:cNvSpPr>
              <a:spLocks noChangeShapeType="1"/>
            </p:cNvSpPr>
            <p:nvPr/>
          </p:nvSpPr>
          <p:spPr bwMode="auto">
            <a:xfrm>
              <a:off x="0" y="0"/>
              <a:ext cx="0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Line 43"/>
            <p:cNvSpPr>
              <a:spLocks noChangeShapeType="1"/>
            </p:cNvSpPr>
            <p:nvPr/>
          </p:nvSpPr>
          <p:spPr bwMode="auto">
            <a:xfrm>
              <a:off x="590" y="0"/>
              <a:ext cx="0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14"/>
          <p:cNvGrpSpPr/>
          <p:nvPr/>
        </p:nvGrpSpPr>
        <p:grpSpPr bwMode="auto">
          <a:xfrm>
            <a:off x="1747344" y="2855856"/>
            <a:ext cx="1054100" cy="590550"/>
            <a:chOff x="0" y="0"/>
            <a:chExt cx="408" cy="272"/>
          </a:xfrm>
        </p:grpSpPr>
        <p:sp>
          <p:nvSpPr>
            <p:cNvPr id="25" name="Line 45"/>
            <p:cNvSpPr>
              <a:spLocks noChangeShapeType="1"/>
            </p:cNvSpPr>
            <p:nvPr/>
          </p:nvSpPr>
          <p:spPr bwMode="auto">
            <a:xfrm>
              <a:off x="0" y="272"/>
              <a:ext cx="4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Line 46"/>
            <p:cNvSpPr>
              <a:spLocks noChangeShapeType="1"/>
            </p:cNvSpPr>
            <p:nvPr/>
          </p:nvSpPr>
          <p:spPr bwMode="auto">
            <a:xfrm>
              <a:off x="408" y="0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8" name="Text Box 48"/>
          <p:cNvSpPr txBox="1">
            <a:spLocks noChangeArrowheads="1"/>
          </p:cNvSpPr>
          <p:nvPr/>
        </p:nvSpPr>
        <p:spPr bwMode="auto">
          <a:xfrm>
            <a:off x="6955218" y="2223919"/>
            <a:ext cx="681038" cy="7194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2870" tIns="51435" rIns="102870" bIns="51435">
            <a:sp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</a:p>
        </p:txBody>
      </p:sp>
      <p:sp>
        <p:nvSpPr>
          <p:cNvPr id="30" name="Text Box 50"/>
          <p:cNvSpPr txBox="1">
            <a:spLocks noChangeArrowheads="1"/>
          </p:cNvSpPr>
          <p:nvPr/>
        </p:nvSpPr>
        <p:spPr bwMode="auto">
          <a:xfrm>
            <a:off x="6955218" y="4077466"/>
            <a:ext cx="681038" cy="7194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2870" tIns="51435" rIns="102870" bIns="51435">
            <a:sp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</a:p>
        </p:txBody>
      </p:sp>
      <p:grpSp>
        <p:nvGrpSpPr>
          <p:cNvPr id="4" name="Group 10"/>
          <p:cNvGrpSpPr/>
          <p:nvPr/>
        </p:nvGrpSpPr>
        <p:grpSpPr bwMode="auto">
          <a:xfrm>
            <a:off x="4815050" y="2855856"/>
            <a:ext cx="836613" cy="250825"/>
            <a:chOff x="0" y="0"/>
            <a:chExt cx="590" cy="90"/>
          </a:xfrm>
        </p:grpSpPr>
        <p:sp>
          <p:nvSpPr>
            <p:cNvPr id="51" name="Line 41"/>
            <p:cNvSpPr>
              <a:spLocks noChangeShapeType="1"/>
            </p:cNvSpPr>
            <p:nvPr/>
          </p:nvSpPr>
          <p:spPr bwMode="auto">
            <a:xfrm>
              <a:off x="0" y="90"/>
              <a:ext cx="59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Line 42"/>
            <p:cNvSpPr>
              <a:spLocks noChangeShapeType="1"/>
            </p:cNvSpPr>
            <p:nvPr/>
          </p:nvSpPr>
          <p:spPr bwMode="auto">
            <a:xfrm>
              <a:off x="0" y="0"/>
              <a:ext cx="0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Line 43"/>
            <p:cNvSpPr>
              <a:spLocks noChangeShapeType="1"/>
            </p:cNvSpPr>
            <p:nvPr/>
          </p:nvSpPr>
          <p:spPr bwMode="auto">
            <a:xfrm>
              <a:off x="590" y="0"/>
              <a:ext cx="0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14"/>
          <p:cNvGrpSpPr/>
          <p:nvPr/>
        </p:nvGrpSpPr>
        <p:grpSpPr bwMode="auto">
          <a:xfrm>
            <a:off x="5462750" y="2855856"/>
            <a:ext cx="1054100" cy="590550"/>
            <a:chOff x="0" y="0"/>
            <a:chExt cx="408" cy="272"/>
          </a:xfrm>
        </p:grpSpPr>
        <p:sp>
          <p:nvSpPr>
            <p:cNvPr id="55" name="Line 45"/>
            <p:cNvSpPr>
              <a:spLocks noChangeShapeType="1"/>
            </p:cNvSpPr>
            <p:nvPr/>
          </p:nvSpPr>
          <p:spPr bwMode="auto">
            <a:xfrm>
              <a:off x="0" y="272"/>
              <a:ext cx="4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Line 46"/>
            <p:cNvSpPr>
              <a:spLocks noChangeShapeType="1"/>
            </p:cNvSpPr>
            <p:nvPr/>
          </p:nvSpPr>
          <p:spPr bwMode="auto">
            <a:xfrm>
              <a:off x="408" y="0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3" name="Text Box 34"/>
          <p:cNvSpPr txBox="1">
            <a:spLocks noChangeArrowheads="1"/>
          </p:cNvSpPr>
          <p:nvPr/>
        </p:nvSpPr>
        <p:spPr bwMode="auto">
          <a:xfrm>
            <a:off x="8339522" y="2220634"/>
            <a:ext cx="2900856" cy="2566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2870" tIns="51435" rIns="102870" bIns="51435">
            <a:spAutoFit/>
          </a:bodyPr>
          <a:lstStyle/>
          <a:p>
            <a:pPr marL="0" marR="0" lvl="0" indent="0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+1</a:t>
            </a: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endParaRPr kumimoji="0" lang="en-US" altLang="zh-CN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96" name="Text Box 48"/>
          <p:cNvSpPr txBox="1">
            <a:spLocks noChangeArrowheads="1"/>
          </p:cNvSpPr>
          <p:nvPr/>
        </p:nvSpPr>
        <p:spPr bwMode="auto">
          <a:xfrm>
            <a:off x="10639095" y="2223919"/>
            <a:ext cx="879805" cy="7194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2870" tIns="51435" rIns="102870" bIns="51435">
            <a:sp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</a:p>
        </p:txBody>
      </p:sp>
      <p:sp>
        <p:nvSpPr>
          <p:cNvPr id="97" name="Text Box 50"/>
          <p:cNvSpPr txBox="1">
            <a:spLocks noChangeArrowheads="1"/>
          </p:cNvSpPr>
          <p:nvPr/>
        </p:nvSpPr>
        <p:spPr bwMode="auto">
          <a:xfrm>
            <a:off x="10639095" y="4077466"/>
            <a:ext cx="879805" cy="7194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2870" tIns="51435" rIns="102870" bIns="51435">
            <a:sp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</a:p>
        </p:txBody>
      </p:sp>
      <p:sp>
        <p:nvSpPr>
          <p:cNvPr id="100" name="Text Box 35"/>
          <p:cNvSpPr txBox="1">
            <a:spLocks noChangeArrowheads="1"/>
          </p:cNvSpPr>
          <p:nvPr/>
        </p:nvSpPr>
        <p:spPr bwMode="auto">
          <a:xfrm>
            <a:off x="1163688" y="3101531"/>
            <a:ext cx="681038" cy="7194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2870" tIns="51435" rIns="102870" bIns="51435">
            <a:sp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101" name="Text Box 35"/>
          <p:cNvSpPr txBox="1">
            <a:spLocks noChangeArrowheads="1"/>
          </p:cNvSpPr>
          <p:nvPr/>
        </p:nvSpPr>
        <p:spPr bwMode="auto">
          <a:xfrm>
            <a:off x="4884349" y="3101531"/>
            <a:ext cx="681038" cy="7194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2870" tIns="51435" rIns="102870" bIns="51435">
            <a:sp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</a:p>
        </p:txBody>
      </p:sp>
      <p:grpSp>
        <p:nvGrpSpPr>
          <p:cNvPr id="102" name="Group 10"/>
          <p:cNvGrpSpPr/>
          <p:nvPr/>
        </p:nvGrpSpPr>
        <p:grpSpPr bwMode="auto">
          <a:xfrm>
            <a:off x="8546222" y="2855856"/>
            <a:ext cx="836613" cy="250825"/>
            <a:chOff x="0" y="0"/>
            <a:chExt cx="590" cy="90"/>
          </a:xfrm>
        </p:grpSpPr>
        <p:sp>
          <p:nvSpPr>
            <p:cNvPr id="103" name="Line 41"/>
            <p:cNvSpPr>
              <a:spLocks noChangeShapeType="1"/>
            </p:cNvSpPr>
            <p:nvPr/>
          </p:nvSpPr>
          <p:spPr bwMode="auto">
            <a:xfrm>
              <a:off x="0" y="90"/>
              <a:ext cx="59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" name="Line 42"/>
            <p:cNvSpPr>
              <a:spLocks noChangeShapeType="1"/>
            </p:cNvSpPr>
            <p:nvPr/>
          </p:nvSpPr>
          <p:spPr bwMode="auto">
            <a:xfrm>
              <a:off x="0" y="0"/>
              <a:ext cx="0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5" name="Line 43"/>
            <p:cNvSpPr>
              <a:spLocks noChangeShapeType="1"/>
            </p:cNvSpPr>
            <p:nvPr/>
          </p:nvSpPr>
          <p:spPr bwMode="auto">
            <a:xfrm>
              <a:off x="590" y="0"/>
              <a:ext cx="0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6" name="Group 14"/>
          <p:cNvGrpSpPr/>
          <p:nvPr/>
        </p:nvGrpSpPr>
        <p:grpSpPr bwMode="auto">
          <a:xfrm>
            <a:off x="9193922" y="2855856"/>
            <a:ext cx="1054100" cy="590550"/>
            <a:chOff x="0" y="0"/>
            <a:chExt cx="408" cy="272"/>
          </a:xfrm>
        </p:grpSpPr>
        <p:sp>
          <p:nvSpPr>
            <p:cNvPr id="107" name="Line 45"/>
            <p:cNvSpPr>
              <a:spLocks noChangeShapeType="1"/>
            </p:cNvSpPr>
            <p:nvPr/>
          </p:nvSpPr>
          <p:spPr bwMode="auto">
            <a:xfrm>
              <a:off x="0" y="272"/>
              <a:ext cx="4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8" name="Line 46"/>
            <p:cNvSpPr>
              <a:spLocks noChangeShapeType="1"/>
            </p:cNvSpPr>
            <p:nvPr/>
          </p:nvSpPr>
          <p:spPr bwMode="auto">
            <a:xfrm>
              <a:off x="408" y="0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9" name="Text Box 35"/>
          <p:cNvSpPr txBox="1">
            <a:spLocks noChangeArrowheads="1"/>
          </p:cNvSpPr>
          <p:nvPr/>
        </p:nvSpPr>
        <p:spPr bwMode="auto">
          <a:xfrm>
            <a:off x="8615521" y="3101531"/>
            <a:ext cx="681038" cy="7194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2870" tIns="51435" rIns="102870" bIns="51435">
            <a:sp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</a:p>
        </p:txBody>
      </p:sp>
      <p:grpSp>
        <p:nvGrpSpPr>
          <p:cNvPr id="110" name="Group 10"/>
          <p:cNvGrpSpPr/>
          <p:nvPr/>
        </p:nvGrpSpPr>
        <p:grpSpPr bwMode="auto">
          <a:xfrm>
            <a:off x="1110154" y="4726698"/>
            <a:ext cx="836613" cy="250825"/>
            <a:chOff x="0" y="0"/>
            <a:chExt cx="590" cy="90"/>
          </a:xfrm>
        </p:grpSpPr>
        <p:sp>
          <p:nvSpPr>
            <p:cNvPr id="111" name="Line 41"/>
            <p:cNvSpPr>
              <a:spLocks noChangeShapeType="1"/>
            </p:cNvSpPr>
            <p:nvPr/>
          </p:nvSpPr>
          <p:spPr bwMode="auto">
            <a:xfrm>
              <a:off x="0" y="90"/>
              <a:ext cx="59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" name="Line 42"/>
            <p:cNvSpPr>
              <a:spLocks noChangeShapeType="1"/>
            </p:cNvSpPr>
            <p:nvPr/>
          </p:nvSpPr>
          <p:spPr bwMode="auto">
            <a:xfrm>
              <a:off x="0" y="0"/>
              <a:ext cx="0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3" name="Line 43"/>
            <p:cNvSpPr>
              <a:spLocks noChangeShapeType="1"/>
            </p:cNvSpPr>
            <p:nvPr/>
          </p:nvSpPr>
          <p:spPr bwMode="auto">
            <a:xfrm>
              <a:off x="590" y="0"/>
              <a:ext cx="0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4" name="Group 14"/>
          <p:cNvGrpSpPr/>
          <p:nvPr/>
        </p:nvGrpSpPr>
        <p:grpSpPr bwMode="auto">
          <a:xfrm>
            <a:off x="1757854" y="4726698"/>
            <a:ext cx="1054100" cy="590550"/>
            <a:chOff x="0" y="0"/>
            <a:chExt cx="408" cy="272"/>
          </a:xfrm>
        </p:grpSpPr>
        <p:sp>
          <p:nvSpPr>
            <p:cNvPr id="115" name="Line 45"/>
            <p:cNvSpPr>
              <a:spLocks noChangeShapeType="1"/>
            </p:cNvSpPr>
            <p:nvPr/>
          </p:nvSpPr>
          <p:spPr bwMode="auto">
            <a:xfrm>
              <a:off x="0" y="272"/>
              <a:ext cx="4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6" name="Line 46"/>
            <p:cNvSpPr>
              <a:spLocks noChangeShapeType="1"/>
            </p:cNvSpPr>
            <p:nvPr/>
          </p:nvSpPr>
          <p:spPr bwMode="auto">
            <a:xfrm>
              <a:off x="408" y="0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7" name="Group 10"/>
          <p:cNvGrpSpPr/>
          <p:nvPr/>
        </p:nvGrpSpPr>
        <p:grpSpPr bwMode="auto">
          <a:xfrm>
            <a:off x="4825560" y="4726698"/>
            <a:ext cx="836613" cy="250825"/>
            <a:chOff x="0" y="0"/>
            <a:chExt cx="590" cy="90"/>
          </a:xfrm>
        </p:grpSpPr>
        <p:sp>
          <p:nvSpPr>
            <p:cNvPr id="118" name="Line 41"/>
            <p:cNvSpPr>
              <a:spLocks noChangeShapeType="1"/>
            </p:cNvSpPr>
            <p:nvPr/>
          </p:nvSpPr>
          <p:spPr bwMode="auto">
            <a:xfrm>
              <a:off x="0" y="90"/>
              <a:ext cx="59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9" name="Line 42"/>
            <p:cNvSpPr>
              <a:spLocks noChangeShapeType="1"/>
            </p:cNvSpPr>
            <p:nvPr/>
          </p:nvSpPr>
          <p:spPr bwMode="auto">
            <a:xfrm>
              <a:off x="0" y="0"/>
              <a:ext cx="0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0" name="Line 43"/>
            <p:cNvSpPr>
              <a:spLocks noChangeShapeType="1"/>
            </p:cNvSpPr>
            <p:nvPr/>
          </p:nvSpPr>
          <p:spPr bwMode="auto">
            <a:xfrm>
              <a:off x="590" y="0"/>
              <a:ext cx="0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1" name="Group 14"/>
          <p:cNvGrpSpPr/>
          <p:nvPr/>
        </p:nvGrpSpPr>
        <p:grpSpPr bwMode="auto">
          <a:xfrm>
            <a:off x="5473260" y="4726698"/>
            <a:ext cx="1054100" cy="590550"/>
            <a:chOff x="0" y="0"/>
            <a:chExt cx="408" cy="272"/>
          </a:xfrm>
        </p:grpSpPr>
        <p:sp>
          <p:nvSpPr>
            <p:cNvPr id="122" name="Line 45"/>
            <p:cNvSpPr>
              <a:spLocks noChangeShapeType="1"/>
            </p:cNvSpPr>
            <p:nvPr/>
          </p:nvSpPr>
          <p:spPr bwMode="auto">
            <a:xfrm>
              <a:off x="0" y="272"/>
              <a:ext cx="4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3" name="Line 46"/>
            <p:cNvSpPr>
              <a:spLocks noChangeShapeType="1"/>
            </p:cNvSpPr>
            <p:nvPr/>
          </p:nvSpPr>
          <p:spPr bwMode="auto">
            <a:xfrm>
              <a:off x="408" y="0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4" name="Text Box 35"/>
          <p:cNvSpPr txBox="1">
            <a:spLocks noChangeArrowheads="1"/>
          </p:cNvSpPr>
          <p:nvPr/>
        </p:nvSpPr>
        <p:spPr bwMode="auto">
          <a:xfrm>
            <a:off x="1174198" y="4972373"/>
            <a:ext cx="681038" cy="7194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2870" tIns="51435" rIns="102870" bIns="51435">
            <a:sp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125" name="Text Box 35"/>
          <p:cNvSpPr txBox="1">
            <a:spLocks noChangeArrowheads="1"/>
          </p:cNvSpPr>
          <p:nvPr/>
        </p:nvSpPr>
        <p:spPr bwMode="auto">
          <a:xfrm>
            <a:off x="4894859" y="4972373"/>
            <a:ext cx="681038" cy="7194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2870" tIns="51435" rIns="102870" bIns="51435">
            <a:sp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grpSp>
        <p:nvGrpSpPr>
          <p:cNvPr id="126" name="Group 10"/>
          <p:cNvGrpSpPr/>
          <p:nvPr/>
        </p:nvGrpSpPr>
        <p:grpSpPr bwMode="auto">
          <a:xfrm>
            <a:off x="8556732" y="4726698"/>
            <a:ext cx="836613" cy="250825"/>
            <a:chOff x="0" y="0"/>
            <a:chExt cx="590" cy="90"/>
          </a:xfrm>
        </p:grpSpPr>
        <p:sp>
          <p:nvSpPr>
            <p:cNvPr id="127" name="Line 41"/>
            <p:cNvSpPr>
              <a:spLocks noChangeShapeType="1"/>
            </p:cNvSpPr>
            <p:nvPr/>
          </p:nvSpPr>
          <p:spPr bwMode="auto">
            <a:xfrm>
              <a:off x="0" y="90"/>
              <a:ext cx="59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Line 42"/>
            <p:cNvSpPr>
              <a:spLocks noChangeShapeType="1"/>
            </p:cNvSpPr>
            <p:nvPr/>
          </p:nvSpPr>
          <p:spPr bwMode="auto">
            <a:xfrm>
              <a:off x="0" y="0"/>
              <a:ext cx="0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9" name="Line 43"/>
            <p:cNvSpPr>
              <a:spLocks noChangeShapeType="1"/>
            </p:cNvSpPr>
            <p:nvPr/>
          </p:nvSpPr>
          <p:spPr bwMode="auto">
            <a:xfrm>
              <a:off x="590" y="0"/>
              <a:ext cx="0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0" name="Group 14"/>
          <p:cNvGrpSpPr/>
          <p:nvPr/>
        </p:nvGrpSpPr>
        <p:grpSpPr bwMode="auto">
          <a:xfrm>
            <a:off x="9204432" y="4726698"/>
            <a:ext cx="1054100" cy="590550"/>
            <a:chOff x="0" y="0"/>
            <a:chExt cx="408" cy="272"/>
          </a:xfrm>
        </p:grpSpPr>
        <p:sp>
          <p:nvSpPr>
            <p:cNvPr id="131" name="Line 45"/>
            <p:cNvSpPr>
              <a:spLocks noChangeShapeType="1"/>
            </p:cNvSpPr>
            <p:nvPr/>
          </p:nvSpPr>
          <p:spPr bwMode="auto">
            <a:xfrm>
              <a:off x="0" y="272"/>
              <a:ext cx="4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2" name="Line 46"/>
            <p:cNvSpPr>
              <a:spLocks noChangeShapeType="1"/>
            </p:cNvSpPr>
            <p:nvPr/>
          </p:nvSpPr>
          <p:spPr bwMode="auto">
            <a:xfrm>
              <a:off x="408" y="0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3" name="Text Box 35"/>
          <p:cNvSpPr txBox="1">
            <a:spLocks noChangeArrowheads="1"/>
          </p:cNvSpPr>
          <p:nvPr/>
        </p:nvSpPr>
        <p:spPr bwMode="auto">
          <a:xfrm>
            <a:off x="8491920" y="4972373"/>
            <a:ext cx="815149" cy="7194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2870" tIns="51435" rIns="102870" bIns="51435">
            <a:sp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</a:p>
        </p:txBody>
      </p:sp>
      <p:sp>
        <p:nvSpPr>
          <p:cNvPr id="6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8" grpId="0"/>
      <p:bldP spid="30" grpId="0"/>
      <p:bldP spid="96" grpId="0"/>
      <p:bldP spid="97" grpId="0"/>
      <p:bldP spid="100" grpId="0"/>
      <p:bldP spid="101" grpId="0"/>
      <p:bldP spid="109" grpId="0"/>
      <p:bldP spid="124" grpId="0"/>
      <p:bldP spid="125" grpId="0"/>
      <p:bldP spid="1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Box 48"/>
          <p:cNvSpPr txBox="1">
            <a:spLocks noChangeArrowheads="1"/>
          </p:cNvSpPr>
          <p:nvPr/>
        </p:nvSpPr>
        <p:spPr bwMode="auto">
          <a:xfrm>
            <a:off x="6007139" y="4810629"/>
            <a:ext cx="879805" cy="7809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2870" tIns="51435" rIns="102870" bIns="51435">
            <a:sp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97" name="Text Box 50"/>
          <p:cNvSpPr txBox="1">
            <a:spLocks noChangeArrowheads="1"/>
          </p:cNvSpPr>
          <p:nvPr/>
        </p:nvSpPr>
        <p:spPr bwMode="auto">
          <a:xfrm>
            <a:off x="7236848" y="3568883"/>
            <a:ext cx="879805" cy="7809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2870" tIns="51435" rIns="102870" bIns="51435">
            <a:sp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60" name="Text Box 48"/>
          <p:cNvSpPr txBox="1">
            <a:spLocks noChangeArrowheads="1"/>
          </p:cNvSpPr>
          <p:nvPr/>
        </p:nvSpPr>
        <p:spPr bwMode="auto">
          <a:xfrm>
            <a:off x="6007139" y="2314423"/>
            <a:ext cx="879805" cy="7809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2870" tIns="51435" rIns="102870" bIns="51435">
            <a:sp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61" name="Text Box 50"/>
          <p:cNvSpPr txBox="1">
            <a:spLocks noChangeArrowheads="1"/>
          </p:cNvSpPr>
          <p:nvPr/>
        </p:nvSpPr>
        <p:spPr bwMode="auto">
          <a:xfrm>
            <a:off x="4740643" y="3568883"/>
            <a:ext cx="879805" cy="7809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2870" tIns="51435" rIns="102870" bIns="51435">
            <a:sp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grpSp>
        <p:nvGrpSpPr>
          <p:cNvPr id="64" name="组合 63"/>
          <p:cNvGrpSpPr/>
          <p:nvPr/>
        </p:nvGrpSpPr>
        <p:grpSpPr>
          <a:xfrm>
            <a:off x="4540511" y="2028234"/>
            <a:ext cx="3846786" cy="3846786"/>
            <a:chOff x="5016062" y="1087821"/>
            <a:chExt cx="3846786" cy="3846786"/>
          </a:xfrm>
        </p:grpSpPr>
        <p:sp>
          <p:nvSpPr>
            <p:cNvPr id="62" name="矩形 61"/>
            <p:cNvSpPr/>
            <p:nvPr/>
          </p:nvSpPr>
          <p:spPr>
            <a:xfrm>
              <a:off x="6411310" y="1087821"/>
              <a:ext cx="1056290" cy="3846786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 rot="5400000">
              <a:off x="6411310" y="1087821"/>
              <a:ext cx="1056290" cy="3846786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660400" y="1297014"/>
            <a:ext cx="7283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填数，使横排、竖排的三个数相加都得</a:t>
            </a:r>
            <a:r>
              <a:rPr kumimoji="0" lang="en-US" altLang="zh-CN" sz="240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r>
              <a:rPr kumimoji="0" lang="zh-CN" altLang="en-US" sz="240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66" name="Text Box 50"/>
          <p:cNvSpPr txBox="1">
            <a:spLocks noChangeArrowheads="1"/>
          </p:cNvSpPr>
          <p:nvPr/>
        </p:nvSpPr>
        <p:spPr bwMode="auto">
          <a:xfrm>
            <a:off x="6007139" y="3568883"/>
            <a:ext cx="879805" cy="7809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2870" tIns="51435" rIns="102870" bIns="51435">
            <a:sp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39"/>
          <p:cNvGrpSpPr/>
          <p:nvPr/>
        </p:nvGrpSpPr>
        <p:grpSpPr bwMode="auto">
          <a:xfrm>
            <a:off x="761783" y="2111447"/>
            <a:ext cx="10291648" cy="3750380"/>
            <a:chOff x="158" y="1525"/>
            <a:chExt cx="5125" cy="2041"/>
          </a:xfrm>
        </p:grpSpPr>
        <p:pic>
          <p:nvPicPr>
            <p:cNvPr id="20" name="Picture 40"/>
            <p:cNvPicPr>
              <a:picLocks noChangeAspect="1" noChangeArrowheads="1"/>
            </p:cNvPicPr>
            <p:nvPr/>
          </p:nvPicPr>
          <p:blipFill>
            <a:blip r:embed="rId3" cstate="print"/>
            <a:srcRect l="30319" t="32582" r="32851" b="60490"/>
            <a:stretch>
              <a:fillRect/>
            </a:stretch>
          </p:blipFill>
          <p:spPr bwMode="auto">
            <a:xfrm>
              <a:off x="158" y="1525"/>
              <a:ext cx="5125" cy="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41"/>
            <p:cNvPicPr>
              <a:picLocks noChangeAspect="1" noChangeArrowheads="1"/>
            </p:cNvPicPr>
            <p:nvPr/>
          </p:nvPicPr>
          <p:blipFill>
            <a:blip r:embed="rId3" cstate="print"/>
            <a:srcRect l="30319" t="40327" r="32851" b="53967"/>
            <a:stretch>
              <a:fillRect/>
            </a:stretch>
          </p:blipFill>
          <p:spPr bwMode="auto">
            <a:xfrm>
              <a:off x="158" y="2931"/>
              <a:ext cx="5125" cy="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对角圆角矩形 22"/>
          <p:cNvSpPr/>
          <p:nvPr/>
        </p:nvSpPr>
        <p:spPr>
          <a:xfrm>
            <a:off x="-272858" y="1146148"/>
            <a:ext cx="2979683" cy="756745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连一连</a:t>
            </a:r>
          </a:p>
        </p:txBody>
      </p:sp>
      <p:sp>
        <p:nvSpPr>
          <p:cNvPr id="22" name="Line 43"/>
          <p:cNvSpPr>
            <a:spLocks noChangeShapeType="1"/>
          </p:cNvSpPr>
          <p:nvPr/>
        </p:nvSpPr>
        <p:spPr bwMode="auto">
          <a:xfrm>
            <a:off x="2706825" y="3442390"/>
            <a:ext cx="4422775" cy="1362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Line 44"/>
          <p:cNvSpPr>
            <a:spLocks noChangeShapeType="1"/>
          </p:cNvSpPr>
          <p:nvPr/>
        </p:nvSpPr>
        <p:spPr bwMode="auto">
          <a:xfrm>
            <a:off x="4918212" y="3442390"/>
            <a:ext cx="4762500" cy="1362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Line 45"/>
          <p:cNvSpPr>
            <a:spLocks noChangeShapeType="1"/>
          </p:cNvSpPr>
          <p:nvPr/>
        </p:nvSpPr>
        <p:spPr bwMode="auto">
          <a:xfrm flipH="1">
            <a:off x="4918212" y="3442390"/>
            <a:ext cx="2297113" cy="1362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Line 46"/>
          <p:cNvSpPr>
            <a:spLocks noChangeShapeType="1"/>
          </p:cNvSpPr>
          <p:nvPr/>
        </p:nvSpPr>
        <p:spPr bwMode="auto">
          <a:xfrm flipH="1">
            <a:off x="2876687" y="3442390"/>
            <a:ext cx="6634163" cy="1285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组合 76"/>
          <p:cNvGrpSpPr/>
          <p:nvPr/>
        </p:nvGrpSpPr>
        <p:grpSpPr>
          <a:xfrm>
            <a:off x="1370627" y="1799045"/>
            <a:ext cx="4876675" cy="4436655"/>
            <a:chOff x="499366" y="1228841"/>
            <a:chExt cx="4876675" cy="4436655"/>
          </a:xfrm>
        </p:grpSpPr>
        <p:sp>
          <p:nvSpPr>
            <p:cNvPr id="43" name="矩形 42"/>
            <p:cNvSpPr/>
            <p:nvPr/>
          </p:nvSpPr>
          <p:spPr>
            <a:xfrm>
              <a:off x="1741227" y="2468153"/>
              <a:ext cx="1242106" cy="1241751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2990296" y="2466433"/>
              <a:ext cx="1242106" cy="1241751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499366" y="2468153"/>
              <a:ext cx="1241751" cy="1241751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741227" y="3705944"/>
              <a:ext cx="1242106" cy="1241751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741227" y="1228841"/>
              <a:ext cx="1242106" cy="1241751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TextBox 17"/>
            <p:cNvSpPr txBox="1"/>
            <p:nvPr/>
          </p:nvSpPr>
          <p:spPr>
            <a:xfrm>
              <a:off x="4178110" y="2758965"/>
              <a:ext cx="1197931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+mn-lt"/>
                  <a:ea typeface="黑体" panose="02010609060101010101" charset="-122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）</a:t>
              </a:r>
            </a:p>
          </p:txBody>
        </p:sp>
        <p:sp>
          <p:nvSpPr>
            <p:cNvPr id="49" name="TextBox 18"/>
            <p:cNvSpPr txBox="1"/>
            <p:nvPr/>
          </p:nvSpPr>
          <p:spPr>
            <a:xfrm>
              <a:off x="1658436" y="4957610"/>
              <a:ext cx="1325643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+mn-lt"/>
                  <a:ea typeface="黑体" panose="02010609060101010101" charset="-122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）</a:t>
              </a: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6291477" y="1814811"/>
            <a:ext cx="4978841" cy="4420889"/>
            <a:chOff x="6335535" y="1244607"/>
            <a:chExt cx="4978841" cy="4420889"/>
          </a:xfrm>
        </p:grpSpPr>
        <p:sp>
          <p:nvSpPr>
            <p:cNvPr id="18" name="矩形 17"/>
            <p:cNvSpPr/>
            <p:nvPr/>
          </p:nvSpPr>
          <p:spPr>
            <a:xfrm>
              <a:off x="7714644" y="2487060"/>
              <a:ext cx="1241751" cy="1241751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8947963" y="2487060"/>
              <a:ext cx="1241751" cy="1241751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6474039" y="2487060"/>
              <a:ext cx="1241751" cy="1241751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7714644" y="3729519"/>
              <a:ext cx="1241751" cy="1241751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7714644" y="1244607"/>
              <a:ext cx="1241751" cy="1241751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6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947963" y="1244607"/>
              <a:ext cx="1241751" cy="1241751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6474039" y="1244607"/>
              <a:ext cx="1241751" cy="1241751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6474039" y="3729519"/>
              <a:ext cx="1241751" cy="1241751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8947963" y="3729519"/>
              <a:ext cx="1241751" cy="1241751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TextBox 17"/>
            <p:cNvSpPr txBox="1"/>
            <p:nvPr/>
          </p:nvSpPr>
          <p:spPr>
            <a:xfrm>
              <a:off x="10116445" y="2753709"/>
              <a:ext cx="1197931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+mn-lt"/>
                  <a:ea typeface="黑体" panose="02010609060101010101" charset="-122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）</a:t>
              </a:r>
            </a:p>
          </p:txBody>
        </p:sp>
        <p:sp>
          <p:nvSpPr>
            <p:cNvPr id="70" name="TextBox 18"/>
            <p:cNvSpPr txBox="1"/>
            <p:nvPr/>
          </p:nvSpPr>
          <p:spPr>
            <a:xfrm>
              <a:off x="6335535" y="4957610"/>
              <a:ext cx="1325643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+mn-lt"/>
                  <a:ea typeface="黑体" panose="02010609060101010101" charset="-122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）</a:t>
              </a:r>
            </a:p>
          </p:txBody>
        </p:sp>
        <p:sp>
          <p:nvSpPr>
            <p:cNvPr id="73" name="TextBox 18"/>
            <p:cNvSpPr txBox="1"/>
            <p:nvPr/>
          </p:nvSpPr>
          <p:spPr>
            <a:xfrm>
              <a:off x="7591517" y="4957610"/>
              <a:ext cx="1325643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+mn-lt"/>
                  <a:ea typeface="黑体" panose="02010609060101010101" charset="-122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）</a:t>
              </a:r>
            </a:p>
          </p:txBody>
        </p:sp>
        <p:sp>
          <p:nvSpPr>
            <p:cNvPr id="74" name="TextBox 18"/>
            <p:cNvSpPr txBox="1"/>
            <p:nvPr/>
          </p:nvSpPr>
          <p:spPr>
            <a:xfrm>
              <a:off x="8847502" y="4957610"/>
              <a:ext cx="1325643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+mn-lt"/>
                  <a:ea typeface="黑体" panose="02010609060101010101" charset="-122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）</a:t>
              </a:r>
            </a:p>
          </p:txBody>
        </p:sp>
        <p:sp>
          <p:nvSpPr>
            <p:cNvPr id="75" name="TextBox 17"/>
            <p:cNvSpPr txBox="1"/>
            <p:nvPr/>
          </p:nvSpPr>
          <p:spPr>
            <a:xfrm>
              <a:off x="10116445" y="1487214"/>
              <a:ext cx="1197931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+mn-lt"/>
                  <a:ea typeface="黑体" panose="02010609060101010101" charset="-122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）</a:t>
              </a:r>
            </a:p>
          </p:txBody>
        </p:sp>
        <p:sp>
          <p:nvSpPr>
            <p:cNvPr id="76" name="TextBox 17"/>
            <p:cNvSpPr txBox="1"/>
            <p:nvPr/>
          </p:nvSpPr>
          <p:spPr>
            <a:xfrm>
              <a:off x="10116445" y="4020206"/>
              <a:ext cx="1197931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+mn-lt"/>
                  <a:ea typeface="黑体" panose="02010609060101010101" charset="-122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  ）</a:t>
              </a: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590567" y="1221357"/>
            <a:ext cx="7283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每行，每列上的三个数相加，各得多少？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40838" y="5590564"/>
            <a:ext cx="7628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70072" y="3390647"/>
            <a:ext cx="566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14627" y="5590564"/>
            <a:ext cx="5826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038712" y="5590564"/>
            <a:ext cx="5882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186408" y="5590564"/>
            <a:ext cx="8279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436462" y="2108493"/>
            <a:ext cx="8233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582000" y="3362264"/>
            <a:ext cx="5832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582383" y="4646372"/>
            <a:ext cx="5832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50" grpId="0"/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" descr="E:\罗梦\人一数上\图片\4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31203" y="1236619"/>
            <a:ext cx="6929594" cy="304439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" name="TextBox 52"/>
          <p:cNvSpPr txBox="1"/>
          <p:nvPr/>
        </p:nvSpPr>
        <p:spPr>
          <a:xfrm>
            <a:off x="1973107" y="4496916"/>
            <a:ext cx="162095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 + 3 =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3752728" y="4557241"/>
            <a:ext cx="504825" cy="50482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55" name="直接箭头连接符 54"/>
          <p:cNvCxnSpPr/>
          <p:nvPr/>
        </p:nvCxnSpPr>
        <p:spPr>
          <a:xfrm>
            <a:off x="4352149" y="4872718"/>
            <a:ext cx="87153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439461" y="4281016"/>
            <a:ext cx="82586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–2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5286750" y="4557241"/>
            <a:ext cx="504825" cy="50482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58" name="直接箭头连接符 57"/>
          <p:cNvCxnSpPr/>
          <p:nvPr/>
        </p:nvCxnSpPr>
        <p:spPr>
          <a:xfrm>
            <a:off x="5886171" y="4877480"/>
            <a:ext cx="8715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936971" y="4300066"/>
            <a:ext cx="83869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+4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6816010" y="4557241"/>
            <a:ext cx="504825" cy="50482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61" name="直接箭头连接符 60"/>
          <p:cNvCxnSpPr/>
          <p:nvPr/>
        </p:nvCxnSpPr>
        <p:spPr>
          <a:xfrm>
            <a:off x="7415431" y="4877480"/>
            <a:ext cx="8715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502744" y="4300066"/>
            <a:ext cx="82586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–5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8340508" y="4562004"/>
            <a:ext cx="504825" cy="50323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64" name="直接箭头连接符 63"/>
          <p:cNvCxnSpPr/>
          <p:nvPr/>
        </p:nvCxnSpPr>
        <p:spPr>
          <a:xfrm>
            <a:off x="8949454" y="4864780"/>
            <a:ext cx="87153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8985966" y="4300066"/>
            <a:ext cx="83869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+3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9884055" y="4536604"/>
            <a:ext cx="504825" cy="50482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011207" y="5347162"/>
            <a:ext cx="160813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 – 6 =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3752728" y="5417012"/>
            <a:ext cx="504825" cy="50482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77" name="直接箭头连接符 76"/>
          <p:cNvCxnSpPr/>
          <p:nvPr/>
        </p:nvCxnSpPr>
        <p:spPr>
          <a:xfrm>
            <a:off x="4352149" y="5669425"/>
            <a:ext cx="87153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矩形 77"/>
          <p:cNvSpPr/>
          <p:nvPr/>
        </p:nvSpPr>
        <p:spPr>
          <a:xfrm>
            <a:off x="5286750" y="5417012"/>
            <a:ext cx="504825" cy="50482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79" name="直接箭头连接符 78"/>
          <p:cNvCxnSpPr/>
          <p:nvPr/>
        </p:nvCxnSpPr>
        <p:spPr>
          <a:xfrm>
            <a:off x="5886171" y="5674187"/>
            <a:ext cx="8715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5936971" y="5159837"/>
            <a:ext cx="83869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+5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6816010" y="5417012"/>
            <a:ext cx="504825" cy="50482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2" name="直接箭头连接符 81"/>
          <p:cNvCxnSpPr/>
          <p:nvPr/>
        </p:nvCxnSpPr>
        <p:spPr>
          <a:xfrm>
            <a:off x="7415431" y="5674187"/>
            <a:ext cx="87153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502744" y="5159837"/>
            <a:ext cx="82586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–3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8350033" y="5421775"/>
            <a:ext cx="504825" cy="50323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85" name="直接箭头连接符 84"/>
          <p:cNvCxnSpPr/>
          <p:nvPr/>
        </p:nvCxnSpPr>
        <p:spPr>
          <a:xfrm>
            <a:off x="8949454" y="5661487"/>
            <a:ext cx="87153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矩形 85"/>
          <p:cNvSpPr/>
          <p:nvPr/>
        </p:nvSpPr>
        <p:spPr>
          <a:xfrm>
            <a:off x="9884055" y="5396375"/>
            <a:ext cx="504825" cy="50482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374374" y="5137612"/>
            <a:ext cx="83869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+2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9027241" y="5140787"/>
            <a:ext cx="82586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–4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784587" y="4504854"/>
            <a:ext cx="44755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328134" y="4511204"/>
            <a:ext cx="44755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689555" y="4522316"/>
            <a:ext cx="71045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386654" y="4530254"/>
            <a:ext cx="44755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9909673" y="4511204"/>
            <a:ext cx="44755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794112" y="5390025"/>
            <a:ext cx="44755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317131" y="5390025"/>
            <a:ext cx="44755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857394" y="5369387"/>
            <a:ext cx="44755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370888" y="5380500"/>
            <a:ext cx="44755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9909673" y="5356687"/>
            <a:ext cx="44755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标注 5"/>
          <p:cNvSpPr/>
          <p:nvPr/>
        </p:nvSpPr>
        <p:spPr>
          <a:xfrm>
            <a:off x="1377906" y="1636026"/>
            <a:ext cx="7693573" cy="1513490"/>
          </a:xfrm>
          <a:prstGeom prst="wedgeRoundRectCallout">
            <a:avLst>
              <a:gd name="adj1" fmla="val 52838"/>
              <a:gd name="adj2" fmla="val 88586"/>
              <a:gd name="adj3" fmla="val 16667"/>
            </a:avLst>
          </a:prstGeom>
          <a:solidFill>
            <a:srgbClr val="DCF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今天我们学的这两道算式和昨天学的连加、连减有什么不一样？有什么是相同的？</a:t>
            </a:r>
          </a:p>
        </p:txBody>
      </p:sp>
      <p:sp>
        <p:nvSpPr>
          <p:cNvPr id="7" name="圆角矩形标注 6"/>
          <p:cNvSpPr/>
          <p:nvPr/>
        </p:nvSpPr>
        <p:spPr>
          <a:xfrm>
            <a:off x="1397107" y="1275445"/>
            <a:ext cx="7325711" cy="3326524"/>
          </a:xfrm>
          <a:prstGeom prst="wedgeRoundRectCallout">
            <a:avLst>
              <a:gd name="adj1" fmla="val 58335"/>
              <a:gd name="adj2" fmla="val 34565"/>
              <a:gd name="adj3" fmla="val 16667"/>
            </a:avLst>
          </a:prstGeom>
          <a:solidFill>
            <a:srgbClr val="DCF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今天学习的算式既有加法又有减法，这样的计算叫做</a:t>
            </a:r>
            <a:r>
              <a:rPr kumimoji="0" lang="zh-CN" altLang="en-US" sz="2400" b="1" i="0" u="sng" strike="noStrike" kern="0" cap="none" spc="3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加减混合</a:t>
            </a:r>
            <a:r>
              <a:rPr kumimoji="0" lang="zh-CN" altLang="en-US" sz="2400" b="0" i="0" u="none" strike="noStrike" kern="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。加减混合的运算顺序和连加、连减一样，都是按照</a:t>
            </a:r>
            <a:r>
              <a:rPr kumimoji="0" lang="zh-CN" altLang="en-US" sz="2400" b="1" i="0" u="sng" strike="noStrike" kern="0" cap="none" spc="3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从左往右</a:t>
            </a:r>
            <a:r>
              <a:rPr kumimoji="0" lang="zh-CN" altLang="en-US" sz="2400" b="0" i="0" u="none" strike="noStrike" kern="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的顺序依次计算的。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30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691" y="4077910"/>
            <a:ext cx="1518923" cy="1674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8" t="1943" r="52990"/>
          <a:stretch>
            <a:fillRect/>
          </a:stretch>
        </p:blipFill>
        <p:spPr>
          <a:xfrm>
            <a:off x="-44167" y="-1"/>
            <a:ext cx="2193007" cy="6298239"/>
          </a:xfrm>
          <a:custGeom>
            <a:avLst/>
            <a:gdLst>
              <a:gd name="connsiteX0" fmla="*/ 0 w 2193007"/>
              <a:gd name="connsiteY0" fmla="*/ 0 h 6298239"/>
              <a:gd name="connsiteX1" fmla="*/ 2062112 w 2193007"/>
              <a:gd name="connsiteY1" fmla="*/ 2046042 h 6298239"/>
              <a:gd name="connsiteX2" fmla="*/ 2015747 w 2193007"/>
              <a:gd name="connsiteY2" fmla="*/ 2108634 h 6298239"/>
              <a:gd name="connsiteX3" fmla="*/ 1747364 w 2193007"/>
              <a:gd name="connsiteY3" fmla="*/ 2995625 h 6298239"/>
              <a:gd name="connsiteX4" fmla="*/ 2106213 w 2193007"/>
              <a:gd name="connsiteY4" fmla="*/ 4004744 h 6298239"/>
              <a:gd name="connsiteX5" fmla="*/ 2193007 w 2193007"/>
              <a:gd name="connsiteY5" fmla="*/ 4101151 h 6298239"/>
              <a:gd name="connsiteX6" fmla="*/ 53957 w 2193007"/>
              <a:gd name="connsiteY6" fmla="*/ 6298239 h 6298239"/>
              <a:gd name="connsiteX7" fmla="*/ 0 w 2193007"/>
              <a:gd name="connsiteY7" fmla="*/ 0 h 6298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3007" h="6298239">
                <a:moveTo>
                  <a:pt x="0" y="0"/>
                </a:moveTo>
                <a:lnTo>
                  <a:pt x="2062112" y="2046042"/>
                </a:lnTo>
                <a:lnTo>
                  <a:pt x="2015747" y="2108634"/>
                </a:lnTo>
                <a:cubicBezTo>
                  <a:pt x="1846305" y="2361831"/>
                  <a:pt x="1747364" y="2667064"/>
                  <a:pt x="1747364" y="2995625"/>
                </a:cubicBezTo>
                <a:cubicBezTo>
                  <a:pt x="1747364" y="3378946"/>
                  <a:pt x="1882033" y="3730514"/>
                  <a:pt x="2106213" y="4004744"/>
                </a:cubicBezTo>
                <a:lnTo>
                  <a:pt x="2193007" y="4101151"/>
                </a:lnTo>
                <a:lnTo>
                  <a:pt x="53957" y="629823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3" t="1943" r="15554" b="67939"/>
          <a:stretch>
            <a:fillRect/>
          </a:stretch>
        </p:blipFill>
        <p:spPr>
          <a:xfrm>
            <a:off x="202985" y="0"/>
            <a:ext cx="5552644" cy="1934458"/>
          </a:xfrm>
          <a:custGeom>
            <a:avLst/>
            <a:gdLst>
              <a:gd name="connsiteX0" fmla="*/ 5552644 w 5552644"/>
              <a:gd name="connsiteY0" fmla="*/ 0 h 1934458"/>
              <a:gd name="connsiteX1" fmla="*/ 4059301 w 5552644"/>
              <a:gd name="connsiteY1" fmla="*/ 1769243 h 1934458"/>
              <a:gd name="connsiteX2" fmla="*/ 3964983 w 5552644"/>
              <a:gd name="connsiteY2" fmla="*/ 1698054 h 1934458"/>
              <a:gd name="connsiteX3" fmla="*/ 3077993 w 5552644"/>
              <a:gd name="connsiteY3" fmla="*/ 1424583 h 1934458"/>
              <a:gd name="connsiteX4" fmla="*/ 1956215 w 5552644"/>
              <a:gd name="connsiteY4" fmla="*/ 1893583 h 1934458"/>
              <a:gd name="connsiteX5" fmla="*/ 1919410 w 5552644"/>
              <a:gd name="connsiteY5" fmla="*/ 1934458 h 1934458"/>
              <a:gd name="connsiteX6" fmla="*/ 0 w 5552644"/>
              <a:gd name="connsiteY6" fmla="*/ 4428 h 1934458"/>
              <a:gd name="connsiteX7" fmla="*/ 5552644 w 5552644"/>
              <a:gd name="connsiteY7" fmla="*/ 0 h 1934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52644" h="1934458">
                <a:moveTo>
                  <a:pt x="5552644" y="0"/>
                </a:moveTo>
                <a:lnTo>
                  <a:pt x="4059301" y="1769243"/>
                </a:lnTo>
                <a:lnTo>
                  <a:pt x="3964983" y="1698054"/>
                </a:lnTo>
                <a:cubicBezTo>
                  <a:pt x="3711787" y="1525399"/>
                  <a:pt x="3406555" y="1424583"/>
                  <a:pt x="3077993" y="1424583"/>
                </a:cubicBezTo>
                <a:cubicBezTo>
                  <a:pt x="2639912" y="1424583"/>
                  <a:pt x="2243304" y="1603811"/>
                  <a:pt x="1956215" y="1893583"/>
                </a:cubicBezTo>
                <a:lnTo>
                  <a:pt x="1919410" y="1934458"/>
                </a:lnTo>
                <a:lnTo>
                  <a:pt x="0" y="4428"/>
                </a:lnTo>
                <a:lnTo>
                  <a:pt x="5552644" y="0"/>
                </a:ln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3" t="26978" r="27163" b="29966"/>
          <a:stretch>
            <a:fillRect/>
          </a:stretch>
        </p:blipFill>
        <p:spPr>
          <a:xfrm>
            <a:off x="1871693" y="1607983"/>
            <a:ext cx="2765538" cy="2765538"/>
          </a:xfrm>
          <a:custGeom>
            <a:avLst/>
            <a:gdLst>
              <a:gd name="connsiteX0" fmla="*/ 1382769 w 2765538"/>
              <a:gd name="connsiteY0" fmla="*/ 0 h 2765538"/>
              <a:gd name="connsiteX1" fmla="*/ 2765538 w 2765538"/>
              <a:gd name="connsiteY1" fmla="*/ 1382769 h 2765538"/>
              <a:gd name="connsiteX2" fmla="*/ 1382769 w 2765538"/>
              <a:gd name="connsiteY2" fmla="*/ 2765538 h 2765538"/>
              <a:gd name="connsiteX3" fmla="*/ 0 w 2765538"/>
              <a:gd name="connsiteY3" fmla="*/ 1382769 h 2765538"/>
              <a:gd name="connsiteX4" fmla="*/ 1382769 w 2765538"/>
              <a:gd name="connsiteY4" fmla="*/ 0 h 2765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538" h="2765538">
                <a:moveTo>
                  <a:pt x="1382769" y="0"/>
                </a:moveTo>
                <a:cubicBezTo>
                  <a:pt x="2146451" y="0"/>
                  <a:pt x="2765538" y="619087"/>
                  <a:pt x="2765538" y="1382769"/>
                </a:cubicBezTo>
                <a:cubicBezTo>
                  <a:pt x="2765538" y="2146451"/>
                  <a:pt x="2146451" y="2765538"/>
                  <a:pt x="1382769" y="2765538"/>
                </a:cubicBezTo>
                <a:cubicBezTo>
                  <a:pt x="619087" y="2765538"/>
                  <a:pt x="0" y="2146451"/>
                  <a:pt x="0" y="1382769"/>
                </a:cubicBezTo>
                <a:cubicBezTo>
                  <a:pt x="0" y="619087"/>
                  <a:pt x="619087" y="0"/>
                  <a:pt x="1382769" y="0"/>
                </a:cubicBezTo>
                <a:close/>
              </a:path>
            </a:pathLst>
          </a:custGeom>
        </p:spPr>
      </p:pic>
      <p:grpSp>
        <p:nvGrpSpPr>
          <p:cNvPr id="17" name="组合 16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18" name="组合 17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20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82D8D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PPT818  </a:t>
                </a:r>
                <a:r>
                  <a:rPr kumimoji="0" lang="zh-CN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21" name="组合 20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22" name="文本框 21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3" name="直接连接符 22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4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zh-CN" altLang="en-US" sz="5400" b="1" dirty="0">
                      <a:solidFill>
                        <a:srgbClr val="82D8D5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  <a:endParaRPr kumimoji="0" lang="zh-CN" alt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2D8D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9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五单元</a:t>
              </a: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  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6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～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10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的认识和加减法</a:t>
              </a:r>
            </a:p>
          </p:txBody>
        </p:sp>
      </p:grpSp>
      <p:sp>
        <p:nvSpPr>
          <p:cNvPr id="25" name="矩形 24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82D8D5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人教版小学数学一年级上册</a:t>
            </a:r>
          </a:p>
        </p:txBody>
      </p:sp>
      <p:sp>
        <p:nvSpPr>
          <p:cNvPr id="26" name="椭圆 25"/>
          <p:cNvSpPr/>
          <p:nvPr/>
        </p:nvSpPr>
        <p:spPr>
          <a:xfrm>
            <a:off x="10440205" y="5113546"/>
            <a:ext cx="2191149" cy="2191149"/>
          </a:xfrm>
          <a:prstGeom prst="ellipse">
            <a:avLst/>
          </a:prstGeom>
          <a:solidFill>
            <a:srgbClr val="82D8D5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4"/>
          <p:cNvSpPr txBox="1">
            <a:spLocks noChangeArrowheads="1"/>
          </p:cNvSpPr>
          <p:nvPr/>
        </p:nvSpPr>
        <p:spPr bwMode="auto">
          <a:xfrm>
            <a:off x="6868428" y="1730269"/>
            <a:ext cx="2866693" cy="379719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2870" tIns="51435" rIns="102870" bIns="51435">
            <a:spAutoFit/>
          </a:bodyPr>
          <a:lstStyle/>
          <a:p>
            <a:pPr marL="0" marR="0" lvl="0" indent="0" defTabSz="10287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9-3-3</a:t>
            </a:r>
            <a:r>
              <a:rPr kumimoji="0" lang="zh-CN" altLang="en-US" sz="32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endParaRPr kumimoji="0" lang="en-US" altLang="zh-CN" sz="3200" b="0" i="0" u="none" strike="noStrike" kern="0" cap="none" spc="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10287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10-2-4</a:t>
            </a:r>
            <a:r>
              <a:rPr kumimoji="0" lang="zh-CN" altLang="en-US" sz="32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  <a:p>
            <a:pPr marL="0" marR="0" lvl="0" indent="0" defTabSz="10287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kumimoji="0" lang="zh-CN" altLang="en-US" sz="32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kumimoji="0" lang="en-US" altLang="zh-CN" sz="32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32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kumimoji="0" lang="en-US" altLang="zh-CN" sz="32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32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  <a:p>
            <a:pPr marL="0" marR="0" lvl="0" indent="0" defTabSz="10287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8-3-1</a:t>
            </a:r>
            <a:r>
              <a:rPr kumimoji="0" lang="zh-CN" altLang="en-US" sz="32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21" name="Text Box 34"/>
          <p:cNvSpPr txBox="1">
            <a:spLocks noChangeArrowheads="1"/>
          </p:cNvSpPr>
          <p:nvPr/>
        </p:nvSpPr>
        <p:spPr bwMode="auto">
          <a:xfrm>
            <a:off x="2593336" y="1730269"/>
            <a:ext cx="2900861" cy="379719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2870" tIns="51435" rIns="102870" bIns="51435">
            <a:spAutoFit/>
          </a:bodyPr>
          <a:lstStyle/>
          <a:p>
            <a:pPr marL="0" marR="0" lvl="0" indent="0" defTabSz="10287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3+3+1</a:t>
            </a:r>
            <a:r>
              <a:rPr kumimoji="0" lang="zh-CN" altLang="en-US" sz="32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endParaRPr kumimoji="0" lang="en-US" altLang="zh-CN" sz="3200" b="0" i="0" u="none" strike="noStrike" kern="0" cap="none" spc="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10287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r>
              <a:rPr kumimoji="0" lang="zh-CN" altLang="en-US" sz="32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kumimoji="0" lang="en-US" altLang="zh-CN" sz="32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1+2</a:t>
            </a:r>
            <a:r>
              <a:rPr kumimoji="0" lang="zh-CN" altLang="en-US" sz="32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  <a:p>
            <a:pPr marL="0" marR="0" lvl="0" indent="0" defTabSz="10287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10-2-7</a:t>
            </a:r>
            <a:r>
              <a:rPr kumimoji="0" lang="zh-CN" altLang="en-US" sz="32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  <a:p>
            <a:pPr marL="0" marR="0" lvl="0" indent="0" defTabSz="10287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kumimoji="0" lang="zh-CN" altLang="en-US" sz="32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kumimoji="0" lang="en-US" altLang="zh-CN" sz="32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32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kumimoji="0" lang="en-US" altLang="zh-CN" sz="32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r>
              <a:rPr kumimoji="0" lang="zh-CN" altLang="en-US" sz="32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4438207" y="1880257"/>
            <a:ext cx="681038" cy="5963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2870" tIns="51435" rIns="102870" bIns="51435">
            <a:sp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23" name="Text Box 37"/>
          <p:cNvSpPr txBox="1">
            <a:spLocks noChangeArrowheads="1"/>
          </p:cNvSpPr>
          <p:nvPr/>
        </p:nvSpPr>
        <p:spPr bwMode="auto">
          <a:xfrm>
            <a:off x="4421864" y="3847292"/>
            <a:ext cx="681037" cy="5963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2870" tIns="51435" rIns="102870" bIns="51435">
            <a:sp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24" name="Text Box 48"/>
          <p:cNvSpPr txBox="1">
            <a:spLocks noChangeArrowheads="1"/>
          </p:cNvSpPr>
          <p:nvPr/>
        </p:nvSpPr>
        <p:spPr bwMode="auto">
          <a:xfrm>
            <a:off x="8429868" y="1864220"/>
            <a:ext cx="681038" cy="5963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2870" tIns="51435" rIns="102870" bIns="51435">
            <a:sp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26" name="Text Box 50"/>
          <p:cNvSpPr txBox="1">
            <a:spLocks noChangeArrowheads="1"/>
          </p:cNvSpPr>
          <p:nvPr/>
        </p:nvSpPr>
        <p:spPr bwMode="auto">
          <a:xfrm>
            <a:off x="8892093" y="3820830"/>
            <a:ext cx="681038" cy="5963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2870" tIns="51435" rIns="102870" bIns="51435">
            <a:sp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4488156" y="2789425"/>
            <a:ext cx="841419" cy="5963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2870" tIns="51435" rIns="102870" bIns="51435">
            <a:sp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</a:p>
        </p:txBody>
      </p:sp>
      <p:sp>
        <p:nvSpPr>
          <p:cNvPr id="32" name="Text Box 37"/>
          <p:cNvSpPr txBox="1">
            <a:spLocks noChangeArrowheads="1"/>
          </p:cNvSpPr>
          <p:nvPr/>
        </p:nvSpPr>
        <p:spPr bwMode="auto">
          <a:xfrm>
            <a:off x="4688988" y="4789412"/>
            <a:ext cx="887127" cy="5963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2870" tIns="51435" rIns="102870" bIns="51435">
            <a:sp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</a:p>
        </p:txBody>
      </p:sp>
      <p:sp>
        <p:nvSpPr>
          <p:cNvPr id="33" name="Text Box 48"/>
          <p:cNvSpPr txBox="1">
            <a:spLocks noChangeArrowheads="1"/>
          </p:cNvSpPr>
          <p:nvPr/>
        </p:nvSpPr>
        <p:spPr bwMode="auto">
          <a:xfrm>
            <a:off x="8665260" y="2842525"/>
            <a:ext cx="681038" cy="5963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2870" tIns="51435" rIns="102870" bIns="51435">
            <a:sp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34" name="Text Box 50"/>
          <p:cNvSpPr txBox="1">
            <a:spLocks noChangeArrowheads="1"/>
          </p:cNvSpPr>
          <p:nvPr/>
        </p:nvSpPr>
        <p:spPr bwMode="auto">
          <a:xfrm>
            <a:off x="8551574" y="4799135"/>
            <a:ext cx="681038" cy="5963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2870" tIns="51435" rIns="102870" bIns="51435">
            <a:sp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复习导入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  <p:bldP spid="31" grpId="0"/>
      <p:bldP spid="32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标注 16"/>
          <p:cNvSpPr/>
          <p:nvPr/>
        </p:nvSpPr>
        <p:spPr>
          <a:xfrm>
            <a:off x="4690074" y="1384899"/>
            <a:ext cx="3878320" cy="875646"/>
          </a:xfrm>
          <a:prstGeom prst="wedgeRoundRectCallout">
            <a:avLst>
              <a:gd name="adj1" fmla="val 59680"/>
              <a:gd name="adj2" fmla="val 34614"/>
              <a:gd name="adj3" fmla="val 16667"/>
            </a:avLst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仔细观察，用自己的话说一说图上画了什么。</a:t>
            </a:r>
          </a:p>
        </p:txBody>
      </p:sp>
      <p:pic>
        <p:nvPicPr>
          <p:cNvPr id="25" name="Picture 2" descr="E:\罗梦\人一数上\图片\4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0202" y="2836366"/>
            <a:ext cx="7936646" cy="27238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情景导入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902" y="1756741"/>
            <a:ext cx="1518923" cy="16747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E:\罗梦\人一数上\图片\4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28850" y="2165920"/>
            <a:ext cx="7790102" cy="267352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圆角矩形标注 16"/>
          <p:cNvSpPr/>
          <p:nvPr/>
        </p:nvSpPr>
        <p:spPr>
          <a:xfrm>
            <a:off x="6746219" y="1322114"/>
            <a:ext cx="3594539" cy="875646"/>
          </a:xfrm>
          <a:prstGeom prst="wedgeRoundRectCallout">
            <a:avLst>
              <a:gd name="adj1" fmla="val 59252"/>
              <a:gd name="adj2" fmla="val 32813"/>
              <a:gd name="adj3" fmla="val 16667"/>
            </a:avLst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要求现在有几只天鹅，该怎样列式？</a:t>
            </a: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4954163" y="5051972"/>
            <a:ext cx="2993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Group 4"/>
          <p:cNvGrpSpPr/>
          <p:nvPr/>
        </p:nvGrpSpPr>
        <p:grpSpPr>
          <a:xfrm>
            <a:off x="5067531" y="5627175"/>
            <a:ext cx="743989" cy="173037"/>
            <a:chOff x="0" y="0"/>
            <a:chExt cx="590" cy="90"/>
          </a:xfrm>
        </p:grpSpPr>
        <p:sp>
          <p:nvSpPr>
            <p:cNvPr id="15" name="Line 20"/>
            <p:cNvSpPr>
              <a:spLocks noChangeShapeType="1"/>
            </p:cNvSpPr>
            <p:nvPr/>
          </p:nvSpPr>
          <p:spPr bwMode="auto">
            <a:xfrm>
              <a:off x="0" y="90"/>
              <a:ext cx="59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Line 21"/>
            <p:cNvSpPr>
              <a:spLocks noChangeShapeType="1"/>
            </p:cNvSpPr>
            <p:nvPr/>
          </p:nvSpPr>
          <p:spPr bwMode="auto">
            <a:xfrm>
              <a:off x="0" y="0"/>
              <a:ext cx="0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Line 22"/>
            <p:cNvSpPr>
              <a:spLocks noChangeShapeType="1"/>
            </p:cNvSpPr>
            <p:nvPr/>
          </p:nvSpPr>
          <p:spPr bwMode="auto">
            <a:xfrm>
              <a:off x="590" y="0"/>
              <a:ext cx="0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5081433" y="5849273"/>
            <a:ext cx="76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6711315" y="4962643"/>
            <a:ext cx="882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grpSp>
        <p:nvGrpSpPr>
          <p:cNvPr id="26" name="Group 9"/>
          <p:cNvGrpSpPr/>
          <p:nvPr/>
        </p:nvGrpSpPr>
        <p:grpSpPr>
          <a:xfrm>
            <a:off x="5683262" y="5636747"/>
            <a:ext cx="748018" cy="542980"/>
            <a:chOff x="0" y="0"/>
            <a:chExt cx="378" cy="272"/>
          </a:xfrm>
        </p:grpSpPr>
        <p:sp>
          <p:nvSpPr>
            <p:cNvPr id="27" name="Line 11"/>
            <p:cNvSpPr>
              <a:spLocks noChangeShapeType="1"/>
            </p:cNvSpPr>
            <p:nvPr/>
          </p:nvSpPr>
          <p:spPr bwMode="auto">
            <a:xfrm>
              <a:off x="0" y="272"/>
              <a:ext cx="37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>
              <a:off x="378" y="0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0" name="圆角矩形标注 29"/>
          <p:cNvSpPr/>
          <p:nvPr/>
        </p:nvSpPr>
        <p:spPr>
          <a:xfrm>
            <a:off x="5054221" y="1340124"/>
            <a:ext cx="5402319" cy="875646"/>
          </a:xfrm>
          <a:prstGeom prst="wedgeRoundRectCallout">
            <a:avLst>
              <a:gd name="adj1" fmla="val 53246"/>
              <a:gd name="adj2" fmla="val 29213"/>
              <a:gd name="adj3" fmla="val 16667"/>
            </a:avLst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kumimoji="0" lang="en-US" altLang="zh-CN" sz="240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240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”“</a:t>
            </a:r>
            <a:r>
              <a:rPr kumimoji="0" lang="en-US" altLang="zh-CN" sz="240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”“</a:t>
            </a:r>
            <a:r>
              <a:rPr kumimoji="0" lang="en-US" altLang="zh-CN" sz="240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”在算式里分别表示什么？这道算式该怎么读？</a:t>
            </a:r>
          </a:p>
        </p:txBody>
      </p:sp>
      <p:sp>
        <p:nvSpPr>
          <p:cNvPr id="2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探究新知</a:t>
            </a:r>
          </a:p>
        </p:txBody>
      </p:sp>
      <p:pic>
        <p:nvPicPr>
          <p:cNvPr id="22" name="Picture 2" descr="E:\罗梦\人一数上\图片\4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21869" y="1994503"/>
            <a:ext cx="7790102" cy="267352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758" y="2334264"/>
            <a:ext cx="1144040" cy="1261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/>
      <p:bldP spid="19" grpId="0"/>
      <p:bldP spid="20" grpId="0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E:\罗梦\人一数上\图片\4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0258" y="1978471"/>
            <a:ext cx="7929358" cy="25164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圆角矩形标注 16"/>
          <p:cNvSpPr/>
          <p:nvPr/>
        </p:nvSpPr>
        <p:spPr>
          <a:xfrm>
            <a:off x="4570977" y="1287457"/>
            <a:ext cx="5312986" cy="576101"/>
          </a:xfrm>
          <a:prstGeom prst="wedgeRoundRectCallout">
            <a:avLst>
              <a:gd name="adj1" fmla="val 58296"/>
              <a:gd name="adj2" fmla="val 55740"/>
              <a:gd name="adj3" fmla="val 16667"/>
            </a:avLst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观察图片，说说这幅图的内容。</a:t>
            </a: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4356127" y="4740912"/>
            <a:ext cx="34351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 – 2 + 3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4448123" y="5289447"/>
            <a:ext cx="847725" cy="173037"/>
            <a:chOff x="0" y="0"/>
            <a:chExt cx="590" cy="90"/>
          </a:xfrm>
        </p:grpSpPr>
        <p:sp>
          <p:nvSpPr>
            <p:cNvPr id="15" name="Line 20"/>
            <p:cNvSpPr>
              <a:spLocks noChangeShapeType="1"/>
            </p:cNvSpPr>
            <p:nvPr/>
          </p:nvSpPr>
          <p:spPr bwMode="auto">
            <a:xfrm>
              <a:off x="0" y="90"/>
              <a:ext cx="59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Line 21"/>
            <p:cNvSpPr>
              <a:spLocks noChangeShapeType="1"/>
            </p:cNvSpPr>
            <p:nvPr/>
          </p:nvSpPr>
          <p:spPr bwMode="auto">
            <a:xfrm>
              <a:off x="0" y="0"/>
              <a:ext cx="0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Line 22"/>
            <p:cNvSpPr>
              <a:spLocks noChangeShapeType="1"/>
            </p:cNvSpPr>
            <p:nvPr/>
          </p:nvSpPr>
          <p:spPr bwMode="auto">
            <a:xfrm>
              <a:off x="590" y="0"/>
              <a:ext cx="0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4484084" y="5462484"/>
            <a:ext cx="76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6244978" y="4721184"/>
            <a:ext cx="882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grpSp>
        <p:nvGrpSpPr>
          <p:cNvPr id="3" name="Group 9"/>
          <p:cNvGrpSpPr/>
          <p:nvPr/>
        </p:nvGrpSpPr>
        <p:grpSpPr>
          <a:xfrm>
            <a:off x="5087113" y="5325687"/>
            <a:ext cx="866647" cy="429184"/>
            <a:chOff x="0" y="0"/>
            <a:chExt cx="378" cy="272"/>
          </a:xfrm>
        </p:grpSpPr>
        <p:sp>
          <p:nvSpPr>
            <p:cNvPr id="27" name="Line 11"/>
            <p:cNvSpPr>
              <a:spLocks noChangeShapeType="1"/>
            </p:cNvSpPr>
            <p:nvPr/>
          </p:nvSpPr>
          <p:spPr bwMode="auto">
            <a:xfrm>
              <a:off x="0" y="272"/>
              <a:ext cx="37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>
              <a:off x="378" y="0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探究新知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785" y="2198869"/>
            <a:ext cx="1518923" cy="1674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对角圆角矩形 22"/>
          <p:cNvSpPr/>
          <p:nvPr/>
        </p:nvSpPr>
        <p:spPr>
          <a:xfrm>
            <a:off x="-254000" y="1120511"/>
            <a:ext cx="2979683" cy="756745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做一做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4038374" y="4533827"/>
            <a:ext cx="4459090" cy="627916"/>
            <a:chOff x="4132967" y="4675713"/>
            <a:chExt cx="4459090" cy="627916"/>
          </a:xfrm>
        </p:grpSpPr>
        <p:sp>
          <p:nvSpPr>
            <p:cNvPr id="28" name="TextBox 3"/>
            <p:cNvSpPr txBox="1"/>
            <p:nvPr/>
          </p:nvSpPr>
          <p:spPr>
            <a:xfrm>
              <a:off x="4132967" y="4675713"/>
              <a:ext cx="3839513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6                   </a:t>
              </a: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 </a:t>
              </a: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5360561" y="4694029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6623321" y="4675713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7982457" y="4694029"/>
              <a:ext cx="609600" cy="609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椭圆 25"/>
            <p:cNvSpPr>
              <a:spLocks noChangeAspect="1"/>
            </p:cNvSpPr>
            <p:nvPr/>
          </p:nvSpPr>
          <p:spPr>
            <a:xfrm>
              <a:off x="4677936" y="4764829"/>
              <a:ext cx="468000" cy="468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椭圆 26"/>
            <p:cNvSpPr>
              <a:spLocks noChangeAspect="1"/>
            </p:cNvSpPr>
            <p:nvPr/>
          </p:nvSpPr>
          <p:spPr>
            <a:xfrm>
              <a:off x="6068586" y="4764829"/>
              <a:ext cx="468000" cy="468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32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7324" y="1960454"/>
            <a:ext cx="8116073" cy="203351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" name="TextBox 3"/>
          <p:cNvSpPr txBox="1"/>
          <p:nvPr/>
        </p:nvSpPr>
        <p:spPr>
          <a:xfrm>
            <a:off x="5379059" y="4576968"/>
            <a:ext cx="41229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69914" y="4511110"/>
            <a:ext cx="41229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998321" y="4534040"/>
            <a:ext cx="41229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文本框 11"/>
          <p:cNvSpPr txBox="1"/>
          <p:nvPr/>
        </p:nvSpPr>
        <p:spPr>
          <a:xfrm>
            <a:off x="5941238" y="4576967"/>
            <a:ext cx="595035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</a:p>
        </p:txBody>
      </p:sp>
      <p:sp>
        <p:nvSpPr>
          <p:cNvPr id="37" name="文本框 13"/>
          <p:cNvSpPr txBox="1"/>
          <p:nvPr/>
        </p:nvSpPr>
        <p:spPr>
          <a:xfrm>
            <a:off x="4531936" y="4582152"/>
            <a:ext cx="595035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</a:p>
        </p:txBody>
      </p:sp>
      <p:sp>
        <p:nvSpPr>
          <p:cNvPr id="1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4"/>
          <p:cNvSpPr txBox="1">
            <a:spLocks noChangeArrowheads="1"/>
          </p:cNvSpPr>
          <p:nvPr/>
        </p:nvSpPr>
        <p:spPr bwMode="auto">
          <a:xfrm>
            <a:off x="2805738" y="1870491"/>
            <a:ext cx="2900856" cy="2566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2870" tIns="51435" rIns="102870" bIns="51435">
            <a:spAutoFit/>
          </a:bodyPr>
          <a:lstStyle/>
          <a:p>
            <a:pPr marL="0" marR="0" lvl="0" indent="0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  <a:p>
            <a:pPr marL="0" marR="0" lvl="0" indent="0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  <a:p>
            <a:pPr marL="0" marR="0" lvl="0" indent="0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4374514" y="1870491"/>
            <a:ext cx="681038" cy="7194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2870" tIns="51435" rIns="102870" bIns="51435">
            <a:sp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17" name="Text Box 37"/>
          <p:cNvSpPr txBox="1">
            <a:spLocks noChangeArrowheads="1"/>
          </p:cNvSpPr>
          <p:nvPr/>
        </p:nvSpPr>
        <p:spPr bwMode="auto">
          <a:xfrm>
            <a:off x="4372927" y="2797155"/>
            <a:ext cx="681037" cy="7194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2870" tIns="51435" rIns="102870" bIns="51435">
            <a:sp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>
            <a:off x="3085464" y="4543078"/>
            <a:ext cx="681038" cy="7194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2870" tIns="51435" rIns="102870" bIns="51435">
            <a:sp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19" name="Text Box 39"/>
          <p:cNvSpPr txBox="1">
            <a:spLocks noChangeArrowheads="1"/>
          </p:cNvSpPr>
          <p:nvPr/>
        </p:nvSpPr>
        <p:spPr bwMode="auto">
          <a:xfrm>
            <a:off x="5230286" y="3726885"/>
            <a:ext cx="681037" cy="7194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2870" tIns="51435" rIns="102870" bIns="51435">
            <a:sp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</a:p>
        </p:txBody>
      </p:sp>
      <p:grpSp>
        <p:nvGrpSpPr>
          <p:cNvPr id="20" name="Group 10"/>
          <p:cNvGrpSpPr/>
          <p:nvPr/>
        </p:nvGrpSpPr>
        <p:grpSpPr bwMode="auto">
          <a:xfrm>
            <a:off x="3012439" y="4318748"/>
            <a:ext cx="836613" cy="250825"/>
            <a:chOff x="0" y="0"/>
            <a:chExt cx="590" cy="90"/>
          </a:xfrm>
        </p:grpSpPr>
        <p:sp>
          <p:nvSpPr>
            <p:cNvPr id="21" name="Line 41"/>
            <p:cNvSpPr>
              <a:spLocks noChangeShapeType="1"/>
            </p:cNvSpPr>
            <p:nvPr/>
          </p:nvSpPr>
          <p:spPr bwMode="auto">
            <a:xfrm>
              <a:off x="0" y="90"/>
              <a:ext cx="59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Line 42"/>
            <p:cNvSpPr>
              <a:spLocks noChangeShapeType="1"/>
            </p:cNvSpPr>
            <p:nvPr/>
          </p:nvSpPr>
          <p:spPr bwMode="auto">
            <a:xfrm>
              <a:off x="0" y="0"/>
              <a:ext cx="0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Line 43"/>
            <p:cNvSpPr>
              <a:spLocks noChangeShapeType="1"/>
            </p:cNvSpPr>
            <p:nvPr/>
          </p:nvSpPr>
          <p:spPr bwMode="auto">
            <a:xfrm>
              <a:off x="590" y="0"/>
              <a:ext cx="0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14"/>
          <p:cNvGrpSpPr/>
          <p:nvPr/>
        </p:nvGrpSpPr>
        <p:grpSpPr bwMode="auto">
          <a:xfrm>
            <a:off x="3660139" y="4318748"/>
            <a:ext cx="1054100" cy="590550"/>
            <a:chOff x="0" y="0"/>
            <a:chExt cx="408" cy="272"/>
          </a:xfrm>
        </p:grpSpPr>
        <p:sp>
          <p:nvSpPr>
            <p:cNvPr id="25" name="Line 45"/>
            <p:cNvSpPr>
              <a:spLocks noChangeShapeType="1"/>
            </p:cNvSpPr>
            <p:nvPr/>
          </p:nvSpPr>
          <p:spPr bwMode="auto">
            <a:xfrm>
              <a:off x="0" y="272"/>
              <a:ext cx="4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Line 46"/>
            <p:cNvSpPr>
              <a:spLocks noChangeShapeType="1"/>
            </p:cNvSpPr>
            <p:nvPr/>
          </p:nvSpPr>
          <p:spPr bwMode="auto">
            <a:xfrm>
              <a:off x="408" y="0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7" name="Text Box 47"/>
          <p:cNvSpPr txBox="1">
            <a:spLocks noChangeArrowheads="1"/>
          </p:cNvSpPr>
          <p:nvPr/>
        </p:nvSpPr>
        <p:spPr bwMode="auto">
          <a:xfrm>
            <a:off x="7240829" y="1891129"/>
            <a:ext cx="2659390" cy="2566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2870" tIns="51435" rIns="102870" bIns="51435">
            <a:spAutoFit/>
          </a:bodyPr>
          <a:lstStyle/>
          <a:p>
            <a:pPr marL="0" marR="0" lvl="0" indent="0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  <a:p>
            <a:pPr marL="0" marR="0" lvl="0" indent="0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  <a:p>
            <a:pPr marL="0" marR="0" lvl="0" indent="0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</a:p>
        </p:txBody>
      </p:sp>
      <p:sp>
        <p:nvSpPr>
          <p:cNvPr id="28" name="Text Box 48"/>
          <p:cNvSpPr txBox="1">
            <a:spLocks noChangeArrowheads="1"/>
          </p:cNvSpPr>
          <p:nvPr/>
        </p:nvSpPr>
        <p:spPr bwMode="auto">
          <a:xfrm>
            <a:off x="8820718" y="1889541"/>
            <a:ext cx="681038" cy="7194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2870" tIns="51435" rIns="102870" bIns="51435">
            <a:sp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30" name="Text Box 50"/>
          <p:cNvSpPr txBox="1">
            <a:spLocks noChangeArrowheads="1"/>
          </p:cNvSpPr>
          <p:nvPr/>
        </p:nvSpPr>
        <p:spPr bwMode="auto">
          <a:xfrm>
            <a:off x="8820718" y="2816205"/>
            <a:ext cx="681038" cy="7194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2870" tIns="51435" rIns="102870" bIns="51435">
            <a:sp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31" name="Text Box 51"/>
          <p:cNvSpPr txBox="1">
            <a:spLocks noChangeArrowheads="1"/>
          </p:cNvSpPr>
          <p:nvPr/>
        </p:nvSpPr>
        <p:spPr bwMode="auto">
          <a:xfrm>
            <a:off x="7564897" y="4533662"/>
            <a:ext cx="681037" cy="7194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2870" tIns="51435" rIns="102870" bIns="51435">
            <a:sp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32" name="Text Box 52"/>
          <p:cNvSpPr txBox="1">
            <a:spLocks noChangeArrowheads="1"/>
          </p:cNvSpPr>
          <p:nvPr/>
        </p:nvSpPr>
        <p:spPr bwMode="auto">
          <a:xfrm>
            <a:off x="9622515" y="3755460"/>
            <a:ext cx="681037" cy="7194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2870" tIns="51435" rIns="102870" bIns="51435">
            <a:spAutoFit/>
          </a:bodyPr>
          <a:lstStyle/>
          <a:p>
            <a:pPr marL="0" marR="0" lvl="0" indent="0" algn="ctr" defTabSz="10287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grpSp>
        <p:nvGrpSpPr>
          <p:cNvPr id="50" name="Group 10"/>
          <p:cNvGrpSpPr/>
          <p:nvPr/>
        </p:nvGrpSpPr>
        <p:grpSpPr bwMode="auto">
          <a:xfrm>
            <a:off x="7437294" y="4318748"/>
            <a:ext cx="836613" cy="250825"/>
            <a:chOff x="0" y="0"/>
            <a:chExt cx="590" cy="90"/>
          </a:xfrm>
        </p:grpSpPr>
        <p:sp>
          <p:nvSpPr>
            <p:cNvPr id="51" name="Line 41"/>
            <p:cNvSpPr>
              <a:spLocks noChangeShapeType="1"/>
            </p:cNvSpPr>
            <p:nvPr/>
          </p:nvSpPr>
          <p:spPr bwMode="auto">
            <a:xfrm>
              <a:off x="0" y="90"/>
              <a:ext cx="59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Line 42"/>
            <p:cNvSpPr>
              <a:spLocks noChangeShapeType="1"/>
            </p:cNvSpPr>
            <p:nvPr/>
          </p:nvSpPr>
          <p:spPr bwMode="auto">
            <a:xfrm>
              <a:off x="0" y="0"/>
              <a:ext cx="0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Line 43"/>
            <p:cNvSpPr>
              <a:spLocks noChangeShapeType="1"/>
            </p:cNvSpPr>
            <p:nvPr/>
          </p:nvSpPr>
          <p:spPr bwMode="auto">
            <a:xfrm>
              <a:off x="590" y="0"/>
              <a:ext cx="0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4" name="Group 14"/>
          <p:cNvGrpSpPr/>
          <p:nvPr/>
        </p:nvGrpSpPr>
        <p:grpSpPr bwMode="auto">
          <a:xfrm>
            <a:off x="8084994" y="4318748"/>
            <a:ext cx="1054100" cy="590550"/>
            <a:chOff x="0" y="0"/>
            <a:chExt cx="408" cy="272"/>
          </a:xfrm>
        </p:grpSpPr>
        <p:sp>
          <p:nvSpPr>
            <p:cNvPr id="55" name="Line 45"/>
            <p:cNvSpPr>
              <a:spLocks noChangeShapeType="1"/>
            </p:cNvSpPr>
            <p:nvPr/>
          </p:nvSpPr>
          <p:spPr bwMode="auto">
            <a:xfrm>
              <a:off x="0" y="272"/>
              <a:ext cx="4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Line 46"/>
            <p:cNvSpPr>
              <a:spLocks noChangeShapeType="1"/>
            </p:cNvSpPr>
            <p:nvPr/>
          </p:nvSpPr>
          <p:spPr bwMode="auto">
            <a:xfrm>
              <a:off x="408" y="0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8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"/>
          <p:cNvSpPr txBox="1"/>
          <p:nvPr/>
        </p:nvSpPr>
        <p:spPr>
          <a:xfrm>
            <a:off x="4366018" y="5068586"/>
            <a:ext cx="317266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  <a:r>
              <a: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</a:t>
            </a: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</a:p>
        </p:txBody>
      </p:sp>
      <p:sp>
        <p:nvSpPr>
          <p:cNvPr id="35" name="矩形 34"/>
          <p:cNvSpPr/>
          <p:nvPr/>
        </p:nvSpPr>
        <p:spPr>
          <a:xfrm>
            <a:off x="5262547" y="5095212"/>
            <a:ext cx="632745" cy="632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489535" y="5095212"/>
            <a:ext cx="632745" cy="632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698757" y="5068586"/>
            <a:ext cx="632745" cy="632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8" name="Picture 3" descr="E:\罗梦\人一数上\图片\4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67530" y="1197712"/>
            <a:ext cx="8456940" cy="387087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" name="TextBox 3"/>
          <p:cNvSpPr txBox="1"/>
          <p:nvPr/>
        </p:nvSpPr>
        <p:spPr>
          <a:xfrm>
            <a:off x="5352695" y="5089481"/>
            <a:ext cx="6228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67648" y="5089481"/>
            <a:ext cx="6204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758273" y="5089481"/>
            <a:ext cx="6204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"/>
          <p:cNvSpPr txBox="1"/>
          <p:nvPr/>
        </p:nvSpPr>
        <p:spPr>
          <a:xfrm>
            <a:off x="4350778" y="4797600"/>
            <a:ext cx="276229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 – 4 –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</a:p>
        </p:txBody>
      </p:sp>
      <p:sp>
        <p:nvSpPr>
          <p:cNvPr id="36" name="矩形 35"/>
          <p:cNvSpPr/>
          <p:nvPr/>
        </p:nvSpPr>
        <p:spPr>
          <a:xfrm>
            <a:off x="6048613" y="4824226"/>
            <a:ext cx="632745" cy="632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257835" y="4797600"/>
            <a:ext cx="632745" cy="6327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26726" y="4818495"/>
            <a:ext cx="6204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17351" y="4818495"/>
            <a:ext cx="6204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8373" y="1453376"/>
            <a:ext cx="8796706" cy="29135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506</Words>
  <Application>Microsoft Office PowerPoint</Application>
  <PresentationFormat>宽屏</PresentationFormat>
  <Paragraphs>180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FandolFang R</vt:lpstr>
      <vt:lpstr>等线</vt:lpstr>
      <vt:lpstr>思源黑体 CN Medium</vt:lpstr>
      <vt:lpstr>思源黑体 CN Regular</vt:lpstr>
      <vt:lpstr>宋体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</cp:revision>
  <dcterms:created xsi:type="dcterms:W3CDTF">2020-06-23T01:49:00Z</dcterms:created>
  <dcterms:modified xsi:type="dcterms:W3CDTF">2023-01-16T18:14:14Z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5DBD05CB8C4F4B38870E9A2773A2ED8B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