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67" r:id="rId2"/>
    <p:sldId id="739" r:id="rId3"/>
    <p:sldId id="575" r:id="rId4"/>
    <p:sldId id="759" r:id="rId5"/>
    <p:sldId id="729" r:id="rId6"/>
    <p:sldId id="760" r:id="rId7"/>
    <p:sldId id="744" r:id="rId8"/>
    <p:sldId id="762" r:id="rId9"/>
    <p:sldId id="728" r:id="rId10"/>
    <p:sldId id="761" r:id="rId11"/>
    <p:sldId id="745" r:id="rId12"/>
    <p:sldId id="764" r:id="rId13"/>
    <p:sldId id="766" r:id="rId14"/>
    <p:sldId id="763" r:id="rId15"/>
    <p:sldId id="748" r:id="rId16"/>
    <p:sldId id="720" r:id="rId17"/>
    <p:sldId id="691" r:id="rId18"/>
    <p:sldId id="677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CCEB6"/>
    <a:srgbClr val="53C6AA"/>
    <a:srgbClr val="E9F6DC"/>
    <a:srgbClr val="FF0000"/>
    <a:srgbClr val="FFCCFF"/>
    <a:srgbClr val="FF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5317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3C4B5E-C298-4AAB-9D25-5F85F191C9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44B0FAE-86DB-4415-A5EC-A1B70FBDB15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F159340-1777-4083-A0DD-A40DEE02E3B3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8C9F1C9-D263-4435-82E9-0AB88B830243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FBD878A-6615-4ACF-BEC5-6F71AFFFA09F}" type="slidenum">
              <a:rPr lang="zh-CN" altLang="en-US" sz="1200">
                <a:latin typeface="Calibri" panose="020F0502020204030204" pitchFamily="34" charset="0"/>
              </a:rPr>
              <a:t>12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8D0F4A0-AD54-4808-B513-7BBFEF576E8A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B199565-FCE1-4691-ABAE-CEEF7B9574B4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5A87E7D-DBDD-4581-92CB-29631AF520D9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20A1D5A-486E-4527-B84C-3EDA73EC232C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1587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04664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D082FFC-4BE5-408B-9DB1-B3CF0FDF9C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0BF32FC-1F41-4C6C-B1E0-DE08132CB6B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E5D9C3-3A21-4552-B88B-A033BB24DA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313974-00EB-439B-9231-D5580E48DB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2FEE6E9-B78A-4A5F-99EB-7936EE71D6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29DA20-F1DE-4429-8D77-DBDE95DAB8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8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9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audio" Target="file:///E:\&#20154;&#25945;&#26032;&#29256;6&#19978;\Lesson3%20&#25945;&#23398;&#35838;&#20214;\Lesson3Justreadandtalk&#35838;&#25991;&#24405;&#38899;_128k.mp3" TargetMode="External"/><Relationship Id="rId1" Type="http://schemas.microsoft.com/office/2007/relationships/media" Target="file:///E:\&#20154;&#25945;&#26032;&#29256;6&#19978;\Lesson3%20&#25945;&#23398;&#35838;&#20214;\Lesson3Justreadandtalk&#35838;&#25991;&#24405;&#38899;_128k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E:\&#20154;&#25945;&#26032;&#29256;6&#19978;\Lesson3%20&#25945;&#23398;&#35838;&#20214;\Lesson3Justreadandtalk&#35838;&#25991;&#24405;&#38899;_128k.mp3" TargetMode="External"/><Relationship Id="rId1" Type="http://schemas.microsoft.com/office/2007/relationships/media" Target="file:///E:\&#20154;&#25945;&#26032;&#29256;6&#19978;\Lesson3%20&#25945;&#23398;&#35838;&#20214;\Lesson3Justreadandtalk&#35838;&#25991;&#24405;&#38899;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Lesson3%20&#25945;&#23398;&#35838;&#20214;\teachE.mp3" TargetMode="External"/><Relationship Id="rId13" Type="http://schemas.openxmlformats.org/officeDocument/2006/relationships/image" Target="../media/image23.png"/><Relationship Id="rId3" Type="http://schemas.microsoft.com/office/2007/relationships/media" Target="file:///E:\&#20154;&#25945;&#26032;&#29256;6&#19978;\Lesson3%20&#25945;&#23398;&#35838;&#20214;\readstories.mp3" TargetMode="External"/><Relationship Id="rId7" Type="http://schemas.microsoft.com/office/2007/relationships/media" Target="file:///E:\&#20154;&#25945;&#26032;&#29256;6&#19978;\Lesson3%20&#25945;&#23398;&#35838;&#20214;\teachE.mp3" TargetMode="External"/><Relationship Id="rId12" Type="http://schemas.openxmlformats.org/officeDocument/2006/relationships/image" Target="../media/image22.png"/><Relationship Id="rId2" Type="http://schemas.openxmlformats.org/officeDocument/2006/relationships/audio" Target="file:///E:\&#20154;&#25945;&#26032;&#29256;6&#19978;\Lesson3%20&#25945;&#23398;&#35838;&#20214;\cookbreakfast.mp3" TargetMode="External"/><Relationship Id="rId1" Type="http://schemas.microsoft.com/office/2007/relationships/media" Target="file:///E:\&#20154;&#25945;&#26032;&#29256;6&#19978;\Lesson3%20&#25945;&#23398;&#35838;&#20214;\cookbreakfast.mp3" TargetMode="External"/><Relationship Id="rId6" Type="http://schemas.openxmlformats.org/officeDocument/2006/relationships/audio" Target="file:///E:\&#20154;&#25945;&#26032;&#29256;6&#19978;\Lesson3%20&#25945;&#23398;&#35838;&#20214;\takeawalk.mp3" TargetMode="External"/><Relationship Id="rId11" Type="http://schemas.openxmlformats.org/officeDocument/2006/relationships/image" Target="../media/image21.png"/><Relationship Id="rId5" Type="http://schemas.microsoft.com/office/2007/relationships/media" Target="file:///E:\&#20154;&#25945;&#26032;&#29256;6&#19978;\Lesson3%20&#25945;&#23398;&#35838;&#20214;\takeawalk.mp3" TargetMode="External"/><Relationship Id="rId10" Type="http://schemas.openxmlformats.org/officeDocument/2006/relationships/image" Target="../media/image20.png"/><Relationship Id="rId4" Type="http://schemas.openxmlformats.org/officeDocument/2006/relationships/audio" Target="file:///E:\&#20154;&#25945;&#26032;&#29256;6&#19978;\Lesson3%20&#25945;&#23398;&#35838;&#20214;\readstories.mp3" TargetMode="Externa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733898"/>
            <a:ext cx="557171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/>
              <a:t>Unit1 I go to school at 8:00.</a:t>
            </a:r>
            <a:endParaRPr lang="zh-CN" altLang="en-US" sz="48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3341" y="5012383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6" name="矩形 6"/>
          <p:cNvSpPr>
            <a:spLocks noChangeArrowheads="1"/>
          </p:cNvSpPr>
          <p:nvPr/>
        </p:nvSpPr>
        <p:spPr bwMode="auto">
          <a:xfrm>
            <a:off x="323850" y="1989138"/>
            <a:ext cx="684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4. How do the students learn English?</a:t>
            </a:r>
            <a:endParaRPr lang="zh-CN" altLang="en-US"/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655638" y="2835275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They often learn English by singing, chanting and playing games.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2625" y="5205413"/>
            <a:ext cx="821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She often takes a walk and reads English stories.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1989" name="矩形 6"/>
          <p:cNvSpPr>
            <a:spLocks noChangeArrowheads="1"/>
          </p:cNvSpPr>
          <p:nvPr/>
        </p:nvSpPr>
        <p:spPr bwMode="auto">
          <a:xfrm>
            <a:off x="323850" y="4292600"/>
            <a:ext cx="684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5. After dinner, what does her mother do?</a:t>
            </a:r>
            <a:endParaRPr lang="zh-CN" altLang="en-US"/>
          </a:p>
        </p:txBody>
      </p:sp>
      <p:sp>
        <p:nvSpPr>
          <p:cNvPr id="419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1994" name="组合 7"/>
          <p:cNvGrpSpPr/>
          <p:nvPr/>
        </p:nvGrpSpPr>
        <p:grpSpPr bwMode="auto">
          <a:xfrm>
            <a:off x="5027613" y="871538"/>
            <a:ext cx="3289300" cy="796925"/>
            <a:chOff x="5436096" y="1127124"/>
            <a:chExt cx="3288491" cy="796218"/>
          </a:xfrm>
        </p:grpSpPr>
        <p:sp>
          <p:nvSpPr>
            <p:cNvPr id="14" name="云形 13"/>
            <p:cNvSpPr/>
            <p:nvPr/>
          </p:nvSpPr>
          <p:spPr bwMode="auto">
            <a:xfrm>
              <a:off x="5436096" y="1127124"/>
              <a:ext cx="3288491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1996" name="TextBox 25"/>
            <p:cNvSpPr txBox="1">
              <a:spLocks noChangeArrowheads="1"/>
            </p:cNvSpPr>
            <p:nvPr/>
          </p:nvSpPr>
          <p:spPr bwMode="auto">
            <a:xfrm>
              <a:off x="5521681" y="1315949"/>
              <a:ext cx="311917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Task4: Read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301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3014" name="组合 7"/>
          <p:cNvGrpSpPr/>
          <p:nvPr/>
        </p:nvGrpSpPr>
        <p:grpSpPr bwMode="auto">
          <a:xfrm>
            <a:off x="4859338" y="708025"/>
            <a:ext cx="3321050" cy="631825"/>
            <a:chOff x="5354444" y="1114442"/>
            <a:chExt cx="3566162" cy="718625"/>
          </a:xfrm>
        </p:grpSpPr>
        <p:sp>
          <p:nvSpPr>
            <p:cNvPr id="14" name="云形 13"/>
            <p:cNvSpPr/>
            <p:nvPr/>
          </p:nvSpPr>
          <p:spPr bwMode="auto">
            <a:xfrm>
              <a:off x="5434563" y="1114442"/>
              <a:ext cx="3290006" cy="718625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020" name="TextBox 25"/>
            <p:cNvSpPr txBox="1">
              <a:spLocks noChangeArrowheads="1"/>
            </p:cNvSpPr>
            <p:nvPr/>
          </p:nvSpPr>
          <p:spPr bwMode="auto">
            <a:xfrm>
              <a:off x="5354444" y="1239857"/>
              <a:ext cx="3566162" cy="45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3015" name="图片 1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1397000"/>
            <a:ext cx="5329238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813" y="5799138"/>
            <a:ext cx="12430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图片 1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788" y="5846763"/>
            <a:ext cx="13509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esson3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5670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47663" y="1076325"/>
            <a:ext cx="5356225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自读文章一分钟。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4035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059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4037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4038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4041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4042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4043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44044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44056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44057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4047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4048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44049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44050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44051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44052" name="Text Box 29"/>
          <p:cNvSpPr txBox="1">
            <a:spLocks noChangeArrowheads="1"/>
          </p:cNvSpPr>
          <p:nvPr/>
        </p:nvSpPr>
        <p:spPr bwMode="auto">
          <a:xfrm>
            <a:off x="4918075" y="4157663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44053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440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804863" y="3443288"/>
            <a:ext cx="38766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当你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自己朗读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时，遇到不会读或不明白意思的单词或句子，可以把它圈起来，请教同学或老师！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圆角矩形 4"/>
          <p:cNvSpPr/>
          <p:nvPr/>
        </p:nvSpPr>
        <p:spPr>
          <a:xfrm>
            <a:off x="250825" y="1792288"/>
            <a:ext cx="8642350" cy="451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34950" y="2205038"/>
            <a:ext cx="9001125" cy="3101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Good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: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朗读有感情，语音语调正确地道。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Great</a:t>
            </a:r>
            <a:r>
              <a:rPr lang="zh-CN" altLang="en-US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: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可以脱离课本，适当改动其中部分，语音地道。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Excellent</a:t>
            </a:r>
            <a:r>
              <a:rPr lang="zh-CN" altLang="en-US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: 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添加适当内容，意思完整有创新，表演生动。 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 dirty="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 dirty="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4608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87813" y="2914650"/>
            <a:ext cx="430212" cy="431800"/>
          </a:xfrm>
          <a:prstGeom prst="star5">
            <a:avLst/>
          </a:prstGeom>
          <a:solidFill>
            <a:srgbClr val="FF3300"/>
          </a:solidFill>
          <a:ln w="9525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3588" y="2914650"/>
            <a:ext cx="430212" cy="431800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16413" y="4278313"/>
            <a:ext cx="430212" cy="430212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802188" y="4278313"/>
            <a:ext cx="431800" cy="430212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30638" y="4278313"/>
            <a:ext cx="430212" cy="430212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105275" y="5556250"/>
            <a:ext cx="431800" cy="433388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5076825" y="5556250"/>
            <a:ext cx="431800" cy="433388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591050" y="5556250"/>
            <a:ext cx="431800" cy="433388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673475" y="5556250"/>
            <a:ext cx="431800" cy="433388"/>
          </a:xfrm>
          <a:prstGeom prst="star5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710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365250"/>
            <a:ext cx="1852612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2951163" y="3330575"/>
            <a:ext cx="169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Two</a:t>
            </a:r>
          </a:p>
        </p:txBody>
      </p:sp>
      <p:graphicFrame>
        <p:nvGraphicFramePr>
          <p:cNvPr id="15" name="Group 60"/>
          <p:cNvGraphicFramePr>
            <a:graphicFrameLocks noGrp="1"/>
          </p:cNvGraphicFramePr>
          <p:nvPr/>
        </p:nvGraphicFramePr>
        <p:xfrm>
          <a:off x="552450" y="2459038"/>
          <a:ext cx="8026400" cy="324008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0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4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80" marR="71780" marT="43349" marB="433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80" marR="71780" marT="43349" marB="433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80" marR="71780" marT="43349" marB="4334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80" marR="71780" marT="43349" marB="4334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1780" marR="71780" marT="43349" marB="4334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137" name="组合 26"/>
          <p:cNvGrpSpPr/>
          <p:nvPr/>
        </p:nvGrpSpPr>
        <p:grpSpPr bwMode="auto">
          <a:xfrm>
            <a:off x="539750" y="2486025"/>
            <a:ext cx="1714500" cy="1357313"/>
            <a:chOff x="807349" y="3506608"/>
            <a:chExt cx="2684354" cy="1174139"/>
          </a:xfrm>
        </p:grpSpPr>
        <p:cxnSp>
          <p:nvCxnSpPr>
            <p:cNvPr id="47149" name="直接连接符 17"/>
            <p:cNvCxnSpPr>
              <a:cxnSpLocks noChangeShapeType="1"/>
            </p:cNvCxnSpPr>
            <p:nvPr/>
          </p:nvCxnSpPr>
          <p:spPr bwMode="auto">
            <a:xfrm rot="16200000" flipH="1">
              <a:off x="1937770" y="3126813"/>
              <a:ext cx="1174139" cy="1933729"/>
            </a:xfrm>
            <a:prstGeom prst="line">
              <a:avLst/>
            </a:prstGeom>
            <a:noFill/>
            <a:ln w="9525" algn="ctr">
              <a:solidFill>
                <a:srgbClr val="6CCEB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0" name="直接连接符 18"/>
            <p:cNvCxnSpPr>
              <a:cxnSpLocks noChangeShapeType="1"/>
            </p:cNvCxnSpPr>
            <p:nvPr/>
          </p:nvCxnSpPr>
          <p:spPr bwMode="auto">
            <a:xfrm>
              <a:off x="807349" y="4000982"/>
              <a:ext cx="2684354" cy="679765"/>
            </a:xfrm>
            <a:prstGeom prst="line">
              <a:avLst/>
            </a:prstGeom>
            <a:noFill/>
            <a:ln w="9525" algn="ctr">
              <a:solidFill>
                <a:srgbClr val="53C6A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25563" y="2486025"/>
            <a:ext cx="9921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Activity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82625" y="2728913"/>
            <a:ext cx="8493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Time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39750" y="3371850"/>
            <a:ext cx="10445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People</a:t>
            </a:r>
          </a:p>
        </p:txBody>
      </p:sp>
      <p:pic>
        <p:nvPicPr>
          <p:cNvPr id="47141" name="Picture 10" descr="http://pic.kekenet.com/2015/0504/409814307201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2506663"/>
            <a:ext cx="13303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2" name="Picture 12" descr="http://o.quizlet.com/V32XrF5qGLgo8ZjNpjmIjQ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52888" y="2566988"/>
            <a:ext cx="133508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3" name="图片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88213" y="2546350"/>
            <a:ext cx="11541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4" name="图片 1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27713" y="2524125"/>
            <a:ext cx="10937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989013" y="4946650"/>
            <a:ext cx="8445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zh-CN" sz="2800" dirty="0">
                <a:solidFill>
                  <a:srgbClr val="3333FF"/>
                </a:solidFill>
                <a:latin typeface="+mj-lt"/>
                <a:ea typeface="幼圆" panose="02010509060101010101" pitchFamily="49" charset="-122"/>
              </a:rPr>
              <a:t>Dad</a:t>
            </a:r>
            <a:endParaRPr kumimoji="0" lang="zh-CN" altLang="en-US" sz="2800" dirty="0">
              <a:solidFill>
                <a:srgbClr val="3333FF"/>
              </a:solidFill>
              <a:latin typeface="+mj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19163" y="4021138"/>
            <a:ext cx="9842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zh-CN" sz="2800" dirty="0">
                <a:solidFill>
                  <a:srgbClr val="3333FF"/>
                </a:solidFill>
                <a:latin typeface="+mj-lt"/>
                <a:ea typeface="幼圆" panose="02010509060101010101" pitchFamily="49" charset="-122"/>
              </a:rPr>
              <a:t>Mom</a:t>
            </a:r>
            <a:endParaRPr kumimoji="0" lang="zh-CN" altLang="en-US" sz="2800" dirty="0">
              <a:solidFill>
                <a:srgbClr val="3333FF"/>
              </a:solidFill>
              <a:latin typeface="+mj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4200" y="1433513"/>
            <a:ext cx="88931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Fill in the blanks and introduce your mom and dad’s daily life.</a:t>
            </a:r>
            <a:endParaRPr kumimoji="0"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7988" y="5707063"/>
            <a:ext cx="88931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My mother gets up at six o’clock. She has breakfast at ….</a:t>
            </a:r>
            <a:endParaRPr kumimoji="0"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135063" y="1366838"/>
            <a:ext cx="2212975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915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7075" y="2233613"/>
            <a:ext cx="514985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23850" y="1420813"/>
            <a:ext cx="88312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幼圆" panose="02010509060101010101" pitchFamily="49" charset="-122"/>
              </a:rPr>
              <a:t>Bring a few photos of your family or your friends. Talk about them in groups.</a:t>
            </a:r>
            <a:endParaRPr kumimoji="0"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120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内容占位符 1"/>
          <p:cNvSpPr txBox="1"/>
          <p:nvPr/>
        </p:nvSpPr>
        <p:spPr bwMode="auto">
          <a:xfrm>
            <a:off x="1025525" y="833438"/>
            <a:ext cx="4194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Retell the passage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120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Consolidation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1205" name="组合 61"/>
          <p:cNvGrpSpPr/>
          <p:nvPr/>
        </p:nvGrpSpPr>
        <p:grpSpPr bwMode="auto">
          <a:xfrm>
            <a:off x="603250" y="1352550"/>
            <a:ext cx="7937500" cy="5449888"/>
            <a:chOff x="603382" y="1352550"/>
            <a:chExt cx="7937234" cy="5449420"/>
          </a:xfrm>
        </p:grpSpPr>
        <p:grpSp>
          <p:nvGrpSpPr>
            <p:cNvPr id="51206" name="组合 2"/>
            <p:cNvGrpSpPr/>
            <p:nvPr/>
          </p:nvGrpSpPr>
          <p:grpSpPr bwMode="auto">
            <a:xfrm>
              <a:off x="1166813" y="1352550"/>
              <a:ext cx="6429523" cy="5449420"/>
              <a:chOff x="1166813" y="1352550"/>
              <a:chExt cx="6429523" cy="544942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66926" y="1352550"/>
                <a:ext cx="3405073" cy="2539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229" name="图片 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96600" y="1491708"/>
                <a:ext cx="5950799" cy="5310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1692370" y="6020987"/>
                <a:ext cx="958818" cy="78098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919376" y="1631926"/>
                <a:ext cx="503220" cy="42858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062704" y="4725698"/>
                <a:ext cx="317489" cy="57621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437341" y="2371637"/>
                <a:ext cx="158745" cy="34763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659035" y="5127301"/>
                <a:ext cx="158745" cy="34763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4" name="圆角矩形 33"/>
            <p:cNvSpPr/>
            <p:nvPr/>
          </p:nvSpPr>
          <p:spPr>
            <a:xfrm>
              <a:off x="5787983" y="1377948"/>
              <a:ext cx="1596971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get up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403455" y="1516049"/>
              <a:ext cx="2058919" cy="114448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889580" y="4578073"/>
              <a:ext cx="1547761" cy="12270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881277" y="4876497"/>
              <a:ext cx="1520774" cy="11444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603382" y="1495413"/>
              <a:ext cx="2820893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cook breakfast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402051" y="1787488"/>
              <a:ext cx="1169948" cy="111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075037" y="1949399"/>
              <a:ext cx="47464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3075037" y="1966860"/>
              <a:ext cx="11112" cy="5524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圆角矩形 27"/>
            <p:cNvSpPr/>
            <p:nvPr/>
          </p:nvSpPr>
          <p:spPr>
            <a:xfrm>
              <a:off x="878011" y="2133533"/>
              <a:ext cx="2344658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go to school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837195" y="1876380"/>
              <a:ext cx="2058918" cy="114449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4719632" y="2303381"/>
              <a:ext cx="1117563" cy="301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圆角矩形 3"/>
            <p:cNvSpPr/>
            <p:nvPr/>
          </p:nvSpPr>
          <p:spPr>
            <a:xfrm>
              <a:off x="5868944" y="2133533"/>
              <a:ext cx="2671672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teach English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936746" y="5413026"/>
              <a:ext cx="2376408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read stories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3394113" y="4865386"/>
              <a:ext cx="1169949" cy="111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圆角矩形 28"/>
            <p:cNvSpPr/>
            <p:nvPr/>
          </p:nvSpPr>
          <p:spPr>
            <a:xfrm>
              <a:off x="1547913" y="4590772"/>
              <a:ext cx="1804927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go home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3313154" y="5595574"/>
              <a:ext cx="1081051" cy="206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3352840" y="5413026"/>
              <a:ext cx="1219159" cy="1634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4811704" y="5316198"/>
              <a:ext cx="1169948" cy="111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圆角矩形 68"/>
            <p:cNvSpPr/>
            <p:nvPr/>
          </p:nvSpPr>
          <p:spPr>
            <a:xfrm>
              <a:off x="5989589" y="5228892"/>
              <a:ext cx="2217663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take a walk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765668" y="5125714"/>
              <a:ext cx="1217572" cy="1634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5821320" y="4717761"/>
              <a:ext cx="2495466" cy="4317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黑体" panose="02010609060101010101" pitchFamily="49" charset="-122"/>
                </a:rPr>
                <a:t>cook dinner</a:t>
              </a:r>
              <a:endParaRPr lang="zh-CN" alt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71550" y="1400175"/>
            <a:ext cx="7200900" cy="47656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0" y="21050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630363" y="2247900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如何介绍别人的日常生活及作息时间呢？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08175" y="2986088"/>
            <a:ext cx="5170488" cy="6651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My mother gets up at 6:00. 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908175" y="3990975"/>
            <a:ext cx="4876800" cy="665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She cooks breakfast at …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908175" y="4824413"/>
            <a:ext cx="4762500" cy="7318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She goes to school at ….</a:t>
            </a:r>
          </a:p>
        </p:txBody>
      </p:sp>
      <p:sp>
        <p:nvSpPr>
          <p:cNvPr id="532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893888"/>
            <a:ext cx="6454775" cy="37846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运用本课学习知识，用英文介绍一下自己的家人或朋友的日常生活和作息时间。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4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319338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20541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20541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20541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42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135063" y="135731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内容占位符 1"/>
          <p:cNvSpPr txBox="1"/>
          <p:nvPr/>
        </p:nvSpPr>
        <p:spPr bwMode="auto">
          <a:xfrm>
            <a:off x="1060450" y="857250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retell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174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820988" y="1312863"/>
            <a:ext cx="31067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Lucy’s Daily Life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292225" y="1814513"/>
          <a:ext cx="6664325" cy="48307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solidFill>
                            <a:schemeClr val="bg2"/>
                          </a:solidFill>
                        </a:rPr>
                        <a:t>Activities</a:t>
                      </a:r>
                      <a:endParaRPr lang="en-US" altLang="zh-CN" sz="2800" b="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solidFill>
                            <a:schemeClr val="bg2"/>
                          </a:solidFill>
                        </a:rPr>
                        <a:t>Time</a:t>
                      </a:r>
                      <a:endParaRPr lang="zh-CN" altLang="en-US" sz="2800" b="0" dirty="0" smtClean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n-US" altLang="zh-CN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get up</a:t>
                      </a:r>
                      <a:endParaRPr lang="zh-CN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</a:rPr>
                        <a:t>7:30 in the morning</a:t>
                      </a:r>
                      <a:endParaRPr lang="zh-CN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have breakfast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go to school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School begins.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have lunch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School is over.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go home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have dinner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F5F5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</a:rPr>
                        <a:t>go to bed</a:t>
                      </a:r>
                      <a:endParaRPr kumimoji="0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786" name="矩形 11"/>
          <p:cNvSpPr>
            <a:spLocks noChangeArrowheads="1"/>
          </p:cNvSpPr>
          <p:nvPr/>
        </p:nvSpPr>
        <p:spPr bwMode="auto">
          <a:xfrm>
            <a:off x="5364163" y="282416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8:00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87" name="矩形 12"/>
          <p:cNvSpPr>
            <a:spLocks noChangeArrowheads="1"/>
          </p:cNvSpPr>
          <p:nvPr/>
        </p:nvSpPr>
        <p:spPr bwMode="auto">
          <a:xfrm>
            <a:off x="5389563" y="326866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8:30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88" name="矩形 13"/>
          <p:cNvSpPr>
            <a:spLocks noChangeArrowheads="1"/>
          </p:cNvSpPr>
          <p:nvPr/>
        </p:nvSpPr>
        <p:spPr bwMode="auto">
          <a:xfrm>
            <a:off x="5292725" y="4244975"/>
            <a:ext cx="93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11:45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89" name="矩形 14"/>
          <p:cNvSpPr>
            <a:spLocks noChangeArrowheads="1"/>
          </p:cNvSpPr>
          <p:nvPr/>
        </p:nvSpPr>
        <p:spPr bwMode="auto">
          <a:xfrm>
            <a:off x="5364163" y="5175250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4:00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90" name="矩形 15"/>
          <p:cNvSpPr>
            <a:spLocks noChangeArrowheads="1"/>
          </p:cNvSpPr>
          <p:nvPr/>
        </p:nvSpPr>
        <p:spPr bwMode="auto">
          <a:xfrm>
            <a:off x="4486275" y="5662613"/>
            <a:ext cx="278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7:00 in the evening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91" name="矩形 16"/>
          <p:cNvSpPr>
            <a:spLocks noChangeArrowheads="1"/>
          </p:cNvSpPr>
          <p:nvPr/>
        </p:nvSpPr>
        <p:spPr bwMode="auto">
          <a:xfrm>
            <a:off x="4464050" y="4706938"/>
            <a:ext cx="3008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3:30 in the afternoon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92" name="矩形 17"/>
          <p:cNvSpPr>
            <a:spLocks noChangeArrowheads="1"/>
          </p:cNvSpPr>
          <p:nvPr/>
        </p:nvSpPr>
        <p:spPr bwMode="auto">
          <a:xfrm>
            <a:off x="5364163" y="375761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9:00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93" name="矩形 18"/>
          <p:cNvSpPr>
            <a:spLocks noChangeArrowheads="1"/>
          </p:cNvSpPr>
          <p:nvPr/>
        </p:nvSpPr>
        <p:spPr bwMode="auto">
          <a:xfrm>
            <a:off x="4140200" y="6183313"/>
            <a:ext cx="367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About 9:30 in the evening</a:t>
            </a:r>
            <a:endParaRPr kumimoji="0" lang="zh-CN" altLang="en-US">
              <a:solidFill>
                <a:srgbClr val="FF0000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66813" y="14255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227013" y="2190750"/>
            <a:ext cx="8447087" cy="676275"/>
            <a:chOff x="227743" y="2190059"/>
            <a:chExt cx="8447044" cy="676361"/>
          </a:xfrm>
        </p:grpSpPr>
        <p:sp>
          <p:nvSpPr>
            <p:cNvPr id="20" name="内容占位符 2"/>
            <p:cNvSpPr txBox="1"/>
            <p:nvPr/>
          </p:nvSpPr>
          <p:spPr>
            <a:xfrm>
              <a:off x="227743" y="2190059"/>
              <a:ext cx="2627299" cy="64778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792" name="矩形 6"/>
            <p:cNvSpPr>
              <a:spLocks noChangeArrowheads="1"/>
            </p:cNvSpPr>
            <p:nvPr/>
          </p:nvSpPr>
          <p:spPr bwMode="auto">
            <a:xfrm>
              <a:off x="693621" y="2343200"/>
              <a:ext cx="79811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When do you go to school every day?</a:t>
              </a:r>
              <a:endParaRPr lang="zh-CN" altLang="en-US" dirty="0"/>
            </a:p>
          </p:txBody>
        </p:sp>
      </p:grpSp>
      <p:grpSp>
        <p:nvGrpSpPr>
          <p:cNvPr id="4" name="组合 21"/>
          <p:cNvGrpSpPr/>
          <p:nvPr/>
        </p:nvGrpSpPr>
        <p:grpSpPr bwMode="auto">
          <a:xfrm>
            <a:off x="217488" y="3070225"/>
            <a:ext cx="5576887" cy="666750"/>
            <a:chOff x="218098" y="3069938"/>
            <a:chExt cx="5575848" cy="666258"/>
          </a:xfrm>
        </p:grpSpPr>
        <p:sp>
          <p:nvSpPr>
            <p:cNvPr id="16" name="内容占位符 2"/>
            <p:cNvSpPr txBox="1"/>
            <p:nvPr/>
          </p:nvSpPr>
          <p:spPr>
            <a:xfrm>
              <a:off x="218098" y="3069938"/>
              <a:ext cx="2626823" cy="64722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790" name="矩形 6"/>
            <p:cNvSpPr>
              <a:spLocks noChangeArrowheads="1"/>
            </p:cNvSpPr>
            <p:nvPr/>
          </p:nvSpPr>
          <p:spPr bwMode="auto">
            <a:xfrm>
              <a:off x="681898" y="3212976"/>
              <a:ext cx="51120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How do you go to school?</a:t>
              </a:r>
              <a:endParaRPr lang="zh-CN" altLang="en-US" dirty="0"/>
            </a:p>
          </p:txBody>
        </p:sp>
      </p:grpSp>
      <p:grpSp>
        <p:nvGrpSpPr>
          <p:cNvPr id="6" name="组合 22"/>
          <p:cNvGrpSpPr/>
          <p:nvPr/>
        </p:nvGrpSpPr>
        <p:grpSpPr bwMode="auto">
          <a:xfrm>
            <a:off x="217488" y="3844925"/>
            <a:ext cx="7016750" cy="682625"/>
            <a:chOff x="218097" y="3844940"/>
            <a:chExt cx="7016529" cy="683344"/>
          </a:xfrm>
        </p:grpSpPr>
        <p:sp>
          <p:nvSpPr>
            <p:cNvPr id="17" name="内容占位符 2"/>
            <p:cNvSpPr txBox="1"/>
            <p:nvPr/>
          </p:nvSpPr>
          <p:spPr>
            <a:xfrm>
              <a:off x="218097" y="3844940"/>
              <a:ext cx="2627229" cy="64838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788" name="矩形 6"/>
            <p:cNvSpPr>
              <a:spLocks noChangeArrowheads="1"/>
            </p:cNvSpPr>
            <p:nvPr/>
          </p:nvSpPr>
          <p:spPr bwMode="auto">
            <a:xfrm>
              <a:off x="681898" y="4005064"/>
              <a:ext cx="65527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What do you usually do at school? </a:t>
              </a:r>
              <a:endParaRPr lang="zh-CN" altLang="en-US" dirty="0"/>
            </a:p>
          </p:txBody>
        </p:sp>
      </p:grpSp>
      <p:grpSp>
        <p:nvGrpSpPr>
          <p:cNvPr id="8" name="组合 24"/>
          <p:cNvGrpSpPr/>
          <p:nvPr/>
        </p:nvGrpSpPr>
        <p:grpSpPr bwMode="auto">
          <a:xfrm>
            <a:off x="217488" y="4687888"/>
            <a:ext cx="4808537" cy="681037"/>
            <a:chOff x="218096" y="4688408"/>
            <a:chExt cx="4807728" cy="680526"/>
          </a:xfrm>
        </p:grpSpPr>
        <p:sp>
          <p:nvSpPr>
            <p:cNvPr id="18" name="内容占位符 2"/>
            <p:cNvSpPr txBox="1"/>
            <p:nvPr/>
          </p:nvSpPr>
          <p:spPr>
            <a:xfrm>
              <a:off x="218096" y="4688408"/>
              <a:ext cx="2626870" cy="647214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786" name="矩形 6"/>
            <p:cNvSpPr>
              <a:spLocks noChangeArrowheads="1"/>
            </p:cNvSpPr>
            <p:nvPr/>
          </p:nvSpPr>
          <p:spPr bwMode="auto">
            <a:xfrm>
              <a:off x="683640" y="4845714"/>
              <a:ext cx="4342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Do you like English?</a:t>
              </a:r>
              <a:endParaRPr lang="zh-CN" altLang="en-US" dirty="0"/>
            </a:p>
          </p:txBody>
        </p:sp>
      </p:grpSp>
      <p:grpSp>
        <p:nvGrpSpPr>
          <p:cNvPr id="9" name="组合 26"/>
          <p:cNvGrpSpPr/>
          <p:nvPr/>
        </p:nvGrpSpPr>
        <p:grpSpPr bwMode="auto">
          <a:xfrm>
            <a:off x="217488" y="5483225"/>
            <a:ext cx="7808912" cy="682625"/>
            <a:chOff x="218095" y="5482435"/>
            <a:chExt cx="7808619" cy="682869"/>
          </a:xfrm>
        </p:grpSpPr>
        <p:sp>
          <p:nvSpPr>
            <p:cNvPr id="19" name="内容占位符 2"/>
            <p:cNvSpPr txBox="1"/>
            <p:nvPr/>
          </p:nvSpPr>
          <p:spPr>
            <a:xfrm>
              <a:off x="218095" y="5482435"/>
              <a:ext cx="2627213" cy="647932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0" lang="en-US" altLang="zh-CN" sz="36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kumimoji="0" lang="zh-CN" altLang="en-US" sz="3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784" name="矩形 6"/>
            <p:cNvSpPr>
              <a:spLocks noChangeArrowheads="1"/>
            </p:cNvSpPr>
            <p:nvPr/>
          </p:nvSpPr>
          <p:spPr bwMode="auto">
            <a:xfrm>
              <a:off x="681898" y="5642084"/>
              <a:ext cx="7344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303030"/>
                  </a:solidFill>
                  <a:latin typeface="Arial" panose="020B0604020202020204" pitchFamily="34" charset="0"/>
                </a:rPr>
                <a:t>What do you do in English class?</a:t>
              </a:r>
              <a:endParaRPr lang="zh-CN" altLang="en-US" dirty="0"/>
            </a:p>
          </p:txBody>
        </p:sp>
      </p:grpSp>
      <p:grpSp>
        <p:nvGrpSpPr>
          <p:cNvPr id="10" name="组合 5"/>
          <p:cNvGrpSpPr/>
          <p:nvPr/>
        </p:nvGrpSpPr>
        <p:grpSpPr bwMode="auto">
          <a:xfrm>
            <a:off x="1835150" y="1606550"/>
            <a:ext cx="5399088" cy="777875"/>
            <a:chOff x="1835696" y="1606461"/>
            <a:chExt cx="5398930" cy="777361"/>
          </a:xfrm>
        </p:grpSpPr>
        <p:sp>
          <p:nvSpPr>
            <p:cNvPr id="5" name="双波形 4"/>
            <p:cNvSpPr/>
            <p:nvPr/>
          </p:nvSpPr>
          <p:spPr>
            <a:xfrm>
              <a:off x="1835696" y="1606461"/>
              <a:ext cx="5398930" cy="777361"/>
            </a:xfrm>
            <a:prstGeom prst="doubleWave">
              <a:avLst>
                <a:gd name="adj1" fmla="val 6250"/>
                <a:gd name="adj2" fmla="val 758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077464" y="1697781"/>
              <a:ext cx="495520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chemeClr val="accent3"/>
                  </a:solidFill>
                  <a:latin typeface="+mj-lt"/>
                </a:rPr>
                <a:t>Talk about your daily life</a:t>
              </a:r>
              <a:endParaRPr lang="zh-CN" altLang="en-US" sz="3200" b="1" dirty="0">
                <a:solidFill>
                  <a:schemeClr val="accent3"/>
                </a:solidFill>
                <a:latin typeface="+mj-lt"/>
              </a:endParaRPr>
            </a:p>
          </p:txBody>
        </p:sp>
      </p:grpSp>
      <p:pic>
        <p:nvPicPr>
          <p:cNvPr id="3277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4776788"/>
            <a:ext cx="16510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34818" name="组合 2"/>
          <p:cNvGrpSpPr/>
          <p:nvPr/>
        </p:nvGrpSpPr>
        <p:grpSpPr bwMode="auto">
          <a:xfrm>
            <a:off x="1619250" y="1700213"/>
            <a:ext cx="5649913" cy="5130800"/>
            <a:chOff x="1939925" y="2172396"/>
            <a:chExt cx="5329238" cy="4730750"/>
          </a:xfrm>
        </p:grpSpPr>
        <p:pic>
          <p:nvPicPr>
            <p:cNvPr id="34830" name="图片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9925" y="2172396"/>
              <a:ext cx="5329238" cy="473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468768" y="6585518"/>
              <a:ext cx="759180" cy="3059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2506663" y="2133600"/>
            <a:ext cx="3533775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9938" y="4346575"/>
            <a:ext cx="14509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6"/>
          <p:cNvGrpSpPr/>
          <p:nvPr/>
        </p:nvGrpSpPr>
        <p:grpSpPr bwMode="auto">
          <a:xfrm>
            <a:off x="1320800" y="3727450"/>
            <a:ext cx="6081713" cy="1479550"/>
            <a:chOff x="1187624" y="4015174"/>
            <a:chExt cx="6080972" cy="1478650"/>
          </a:xfrm>
        </p:grpSpPr>
        <p:sp>
          <p:nvSpPr>
            <p:cNvPr id="33" name="椭圆形标注 32"/>
            <p:cNvSpPr/>
            <p:nvPr/>
          </p:nvSpPr>
          <p:spPr>
            <a:xfrm>
              <a:off x="1187624" y="4015174"/>
              <a:ext cx="6080972" cy="1478650"/>
            </a:xfrm>
            <a:prstGeom prst="wedgeEllipseCallout">
              <a:avLst>
                <a:gd name="adj1" fmla="val 50497"/>
                <a:gd name="adj2" fmla="val 5219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9" name="矩形 34"/>
            <p:cNvSpPr>
              <a:spLocks noChangeArrowheads="1"/>
            </p:cNvSpPr>
            <p:nvPr/>
          </p:nvSpPr>
          <p:spPr bwMode="auto">
            <a:xfrm>
              <a:off x="2738829" y="4459401"/>
              <a:ext cx="3167469" cy="58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Who is it from?</a:t>
              </a:r>
              <a:endParaRPr lang="zh-CN" altLang="en-US" sz="2800" b="1"/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116013" y="1106488"/>
            <a:ext cx="7307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303030"/>
                </a:solidFill>
                <a:latin typeface="Arial" panose="020B0604020202020204" pitchFamily="34" charset="0"/>
              </a:rPr>
              <a:t>This is a letter from Li Yan to Lucy.</a:t>
            </a:r>
          </a:p>
        </p:txBody>
      </p:sp>
      <p:sp>
        <p:nvSpPr>
          <p:cNvPr id="3482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39"/>
          <p:cNvGrpSpPr/>
          <p:nvPr/>
        </p:nvGrpSpPr>
        <p:grpSpPr bwMode="auto">
          <a:xfrm>
            <a:off x="1471613" y="3552825"/>
            <a:ext cx="5732462" cy="1787525"/>
            <a:chOff x="1187624" y="3197211"/>
            <a:chExt cx="5732446" cy="1786395"/>
          </a:xfrm>
        </p:grpSpPr>
        <p:sp>
          <p:nvSpPr>
            <p:cNvPr id="41" name="椭圆形标注 40"/>
            <p:cNvSpPr/>
            <p:nvPr/>
          </p:nvSpPr>
          <p:spPr>
            <a:xfrm>
              <a:off x="1187624" y="3197211"/>
              <a:ext cx="5732446" cy="1786395"/>
            </a:xfrm>
            <a:prstGeom prst="wedgeEllipseCallout">
              <a:avLst>
                <a:gd name="adj1" fmla="val 53267"/>
                <a:gd name="adj2" fmla="val 4688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7" name="矩形 41"/>
            <p:cNvSpPr>
              <a:spLocks noChangeArrowheads="1"/>
            </p:cNvSpPr>
            <p:nvPr/>
          </p:nvSpPr>
          <p:spPr bwMode="auto">
            <a:xfrm>
              <a:off x="1551706" y="3798887"/>
              <a:ext cx="5077017" cy="58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Who is the letter sent to?</a:t>
              </a:r>
              <a:endParaRPr lang="zh-CN" altLang="en-US" sz="2800" b="1"/>
            </a:p>
          </p:txBody>
        </p:sp>
      </p:grpSp>
      <p:sp>
        <p:nvSpPr>
          <p:cNvPr id="29" name="矩形 28"/>
          <p:cNvSpPr/>
          <p:nvPr/>
        </p:nvSpPr>
        <p:spPr>
          <a:xfrm>
            <a:off x="2513013" y="2384425"/>
            <a:ext cx="3527425" cy="239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6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6913" y="2781300"/>
            <a:ext cx="1571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8"/>
          <p:cNvGrpSpPr/>
          <p:nvPr/>
        </p:nvGrpSpPr>
        <p:grpSpPr bwMode="auto">
          <a:xfrm>
            <a:off x="900113" y="1844675"/>
            <a:ext cx="6121400" cy="2944813"/>
            <a:chOff x="827584" y="2205187"/>
            <a:chExt cx="6120601" cy="2945469"/>
          </a:xfrm>
        </p:grpSpPr>
        <p:sp>
          <p:nvSpPr>
            <p:cNvPr id="7" name="椭圆形标注 6"/>
            <p:cNvSpPr/>
            <p:nvPr/>
          </p:nvSpPr>
          <p:spPr>
            <a:xfrm>
              <a:off x="827584" y="2205187"/>
              <a:ext cx="6120601" cy="2945469"/>
            </a:xfrm>
            <a:prstGeom prst="wedgeEllipseCallout">
              <a:avLst>
                <a:gd name="adj1" fmla="val 57297"/>
                <a:gd name="adj2" fmla="val 2252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78" name="矩形 5"/>
            <p:cNvSpPr>
              <a:spLocks noChangeArrowheads="1"/>
            </p:cNvSpPr>
            <p:nvPr/>
          </p:nvSpPr>
          <p:spPr bwMode="auto">
            <a:xfrm>
              <a:off x="951410" y="3420484"/>
              <a:ext cx="5927989" cy="58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What’s Li Yan’s e-mail about?</a:t>
              </a:r>
              <a:endParaRPr lang="zh-CN" altLang="en-US" sz="2800" b="1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68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6872" name="组合 7"/>
          <p:cNvGrpSpPr/>
          <p:nvPr/>
        </p:nvGrpSpPr>
        <p:grpSpPr bwMode="auto">
          <a:xfrm>
            <a:off x="4968875" y="933450"/>
            <a:ext cx="3287713" cy="796925"/>
            <a:chOff x="5436096" y="1127124"/>
            <a:chExt cx="3288491" cy="796218"/>
          </a:xfrm>
        </p:grpSpPr>
        <p:sp>
          <p:nvSpPr>
            <p:cNvPr id="15" name="云形 14"/>
            <p:cNvSpPr/>
            <p:nvPr/>
          </p:nvSpPr>
          <p:spPr bwMode="auto">
            <a:xfrm>
              <a:off x="5436096" y="1127124"/>
              <a:ext cx="3288491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6876" name="TextBox 25"/>
            <p:cNvSpPr txBox="1">
              <a:spLocks noChangeArrowheads="1"/>
            </p:cNvSpPr>
            <p:nvPr/>
          </p:nvSpPr>
          <p:spPr bwMode="auto">
            <a:xfrm>
              <a:off x="5556850" y="1304808"/>
              <a:ext cx="311917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Task1: Listen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27075" y="5472113"/>
            <a:ext cx="7339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It’s about Li Yan’s mother’s daily life.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2" name="Lesson3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6230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7894" name="组合 7"/>
          <p:cNvGrpSpPr/>
          <p:nvPr/>
        </p:nvGrpSpPr>
        <p:grpSpPr bwMode="auto">
          <a:xfrm>
            <a:off x="4981575" y="871538"/>
            <a:ext cx="3467100" cy="796925"/>
            <a:chOff x="5390242" y="1127124"/>
            <a:chExt cx="3466190" cy="796218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268" y="1127124"/>
              <a:ext cx="3288437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7905" name="TextBox 25"/>
            <p:cNvSpPr txBox="1">
              <a:spLocks noChangeArrowheads="1"/>
            </p:cNvSpPr>
            <p:nvPr/>
          </p:nvSpPr>
          <p:spPr bwMode="auto">
            <a:xfrm>
              <a:off x="5390242" y="1304808"/>
              <a:ext cx="3466190" cy="45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Task2: Read and judge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7895" name="图片 1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88" y="5435600"/>
            <a:ext cx="15938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847725" y="2074863"/>
            <a:ext cx="7848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1. Li Yan is from Beijing, China.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873125" y="3408363"/>
            <a:ext cx="6119813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2. Li Yan is in Grade Five.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877888" y="4675188"/>
            <a:ext cx="7158037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3. Li Yan’s mother teaches Chinese.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3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5188" y="3328988"/>
            <a:ext cx="7223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6275" y="1978025"/>
            <a:ext cx="7159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pic41.nipic.com/20140515/4567772_160003802001_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3688" y="4584700"/>
            <a:ext cx="72231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59338" y="3408363"/>
            <a:ext cx="873125" cy="5857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Six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027738" y="4684713"/>
            <a:ext cx="1741487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English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138113" y="1595438"/>
            <a:ext cx="9258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</a:rPr>
              <a:t>What activities do you know about Li Yan’s mother?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8919" name="组合 7"/>
          <p:cNvGrpSpPr/>
          <p:nvPr/>
        </p:nvGrpSpPr>
        <p:grpSpPr bwMode="auto">
          <a:xfrm>
            <a:off x="5041900" y="762000"/>
            <a:ext cx="3289300" cy="796925"/>
            <a:chOff x="5436096" y="1127124"/>
            <a:chExt cx="3288491" cy="796218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4"/>
              <a:ext cx="3288491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934" name="TextBox 25"/>
            <p:cNvSpPr txBox="1">
              <a:spLocks noChangeArrowheads="1"/>
            </p:cNvSpPr>
            <p:nvPr/>
          </p:nvSpPr>
          <p:spPr bwMode="auto">
            <a:xfrm>
              <a:off x="5577422" y="1304808"/>
              <a:ext cx="311917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Task3: Read and circle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圆角矩形 4"/>
          <p:cNvSpPr/>
          <p:nvPr/>
        </p:nvSpPr>
        <p:spPr bwMode="auto">
          <a:xfrm>
            <a:off x="0" y="2211098"/>
            <a:ext cx="9125429" cy="44297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01625" y="2364565"/>
            <a:ext cx="8785225" cy="36441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Every morning, she gets up at 6:00.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Then she cooks breakfast.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She goes to school at 7:00.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She has four lessons a day.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Her students often learn English by singing, chanting and playing games.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They like her lessons very much. 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She goes home at about 5:30 in the afternoon, and then she cooks dinner.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After dinner she often takes a walk with my father.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She reads English stories to me. I love my mother and father very much! </a:t>
            </a:r>
            <a:r>
              <a:rPr lang="zh-CN" altLang="en-US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1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Please tell me about your parents, Lucy.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30238" y="2428876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gets up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263481" y="2432935"/>
            <a:ext cx="242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cooks breakfast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55576" y="2878073"/>
            <a:ext cx="2236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goes to school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567238" y="2890838"/>
            <a:ext cx="2478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has four lessons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364829" y="3789040"/>
            <a:ext cx="1709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goes home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119010" y="4249415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cooks dinner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661898" y="4704557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takes a walk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006637" y="4704557"/>
            <a:ext cx="205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reads English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84368" y="4704557"/>
            <a:ext cx="109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stories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28" grpId="0"/>
      <p:bldP spid="29" grpId="0"/>
      <p:bldP spid="30" grpId="0"/>
      <p:bldP spid="31" grpId="0"/>
      <p:bldP spid="4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331640" y="1268760"/>
            <a:ext cx="1882901" cy="1934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907055" y="3954179"/>
            <a:ext cx="1833297" cy="2003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681317" y="1358720"/>
            <a:ext cx="2203051" cy="1772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263874" y="4064299"/>
            <a:ext cx="2404108" cy="177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54088" y="3349625"/>
            <a:ext cx="2824162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cook breakfast 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78475" y="6029325"/>
            <a:ext cx="2593975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teach English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61025" y="3349625"/>
            <a:ext cx="2224088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read stories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362075" y="6002338"/>
            <a:ext cx="2157413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take a walk</a:t>
            </a:r>
            <a:endParaRPr lang="zh-CN" altLang="en-US" sz="2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cookbreakfas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344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adstorie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3344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akeawal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6002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achE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13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3" name="矩形 6"/>
          <p:cNvSpPr>
            <a:spLocks noChangeArrowheads="1"/>
          </p:cNvSpPr>
          <p:nvPr/>
        </p:nvSpPr>
        <p:spPr bwMode="auto">
          <a:xfrm>
            <a:off x="203200" y="1700213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303030"/>
                </a:solidFill>
                <a:latin typeface="Arial" panose="020B0604020202020204" pitchFamily="34" charset="0"/>
              </a:rPr>
              <a:t>1. What does Li Yan’s mother do every morning?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135063" y="1319213"/>
            <a:ext cx="3432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064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内容占位符 1"/>
          <p:cNvSpPr txBox="1"/>
          <p:nvPr/>
        </p:nvSpPr>
        <p:spPr bwMode="auto">
          <a:xfrm>
            <a:off x="1025525" y="833438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read and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0967" name="组合 7"/>
          <p:cNvGrpSpPr/>
          <p:nvPr/>
        </p:nvGrpSpPr>
        <p:grpSpPr bwMode="auto">
          <a:xfrm>
            <a:off x="5027613" y="871538"/>
            <a:ext cx="3597275" cy="796925"/>
            <a:chOff x="5436096" y="1127124"/>
            <a:chExt cx="3596389" cy="796218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4"/>
              <a:ext cx="3596389" cy="796218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974" name="TextBox 25"/>
            <p:cNvSpPr txBox="1">
              <a:spLocks noChangeArrowheads="1"/>
            </p:cNvSpPr>
            <p:nvPr/>
          </p:nvSpPr>
          <p:spPr bwMode="auto">
            <a:xfrm>
              <a:off x="5521680" y="1315949"/>
              <a:ext cx="3510805" cy="45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Task4: Read and answer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0968" name="矩形 6"/>
          <p:cNvSpPr>
            <a:spLocks noChangeArrowheads="1"/>
          </p:cNvSpPr>
          <p:nvPr/>
        </p:nvSpPr>
        <p:spPr bwMode="auto">
          <a:xfrm>
            <a:off x="200025" y="3465513"/>
            <a:ext cx="8929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2. How many lessons does Li Yan’s mother have every  </a:t>
            </a:r>
          </a:p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    day?</a:t>
            </a:r>
            <a:endParaRPr lang="zh-CN" altLang="en-US"/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565150" y="2338388"/>
            <a:ext cx="82438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She gets up at 6:00. Then she cooks breakfast. She go to school at 7:00.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565150" y="4548188"/>
            <a:ext cx="6119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She has four lessons every day.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971" name="矩形 6"/>
          <p:cNvSpPr>
            <a:spLocks noChangeArrowheads="1"/>
          </p:cNvSpPr>
          <p:nvPr/>
        </p:nvSpPr>
        <p:spPr bwMode="auto">
          <a:xfrm>
            <a:off x="200025" y="5218113"/>
            <a:ext cx="842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Arial" panose="020B0604020202020204" pitchFamily="34" charset="0"/>
              </a:rPr>
              <a:t>3. Do her students like her lessons?</a:t>
            </a:r>
            <a:endParaRPr lang="zh-CN" altLang="en-US"/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665163" y="5859463"/>
            <a:ext cx="612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Yes, they do.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737</Words>
  <Application>Microsoft Office PowerPoint</Application>
  <PresentationFormat>全屏显示(4:3)</PresentationFormat>
  <Paragraphs>156</Paragraphs>
  <Slides>18</Slides>
  <Notes>7</Notes>
  <HiddenSlides>0</HiddenSlides>
  <MMClips>6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Castellar</vt:lpstr>
      <vt:lpstr>Comic Sans MS</vt:lpstr>
      <vt:lpstr>Times New Roman</vt:lpstr>
      <vt:lpstr>Wingdings</vt:lpstr>
      <vt:lpstr>WWW.2PPT.COM
</vt:lpstr>
      <vt:lpstr>Unit1 I go to school at 8:00.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24F55130E34B4954985BC35B7C14431C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