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9" r:id="rId2"/>
    <p:sldId id="370" r:id="rId3"/>
    <p:sldId id="417" r:id="rId4"/>
    <p:sldId id="432" r:id="rId5"/>
    <p:sldId id="342" r:id="rId6"/>
    <p:sldId id="382" r:id="rId7"/>
    <p:sldId id="377" r:id="rId8"/>
    <p:sldId id="422" r:id="rId9"/>
    <p:sldId id="414" r:id="rId10"/>
    <p:sldId id="428" r:id="rId11"/>
    <p:sldId id="418" r:id="rId12"/>
    <p:sldId id="424" r:id="rId13"/>
    <p:sldId id="425" r:id="rId14"/>
    <p:sldId id="433" r:id="rId15"/>
    <p:sldId id="448" r:id="rId16"/>
    <p:sldId id="429" r:id="rId17"/>
    <p:sldId id="434" r:id="rId18"/>
    <p:sldId id="435" r:id="rId19"/>
    <p:sldId id="416" r:id="rId20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2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0066FF"/>
    <a:srgbClr val="FF0000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3250" autoAdjust="0"/>
  </p:normalViewPr>
  <p:slideViewPr>
    <p:cSldViewPr>
      <p:cViewPr>
        <p:scale>
          <a:sx n="100" d="100"/>
          <a:sy n="100" d="100"/>
        </p:scale>
        <p:origin x="-336" y="-804"/>
      </p:cViewPr>
      <p:guideLst>
        <p:guide orient="horz" pos="1742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354562B-5A0D-4D4C-8806-9828B654F1E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0702022-9588-4399-BF0D-ECE5E18F171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02022-9588-4399-BF0D-ECE5E18F1711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9E33B-B9E0-46AE-ADF3-809A687A44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C3A37-690E-458E-B61E-A914BDD7DB6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09D05-0661-4F98-958B-76D55E0694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3BA89-8A29-4740-A43E-E1125494F9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F103E-E843-4877-A646-4A69252BDD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4F4C-496B-4DA3-A718-636B6F1118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902FC-9E47-44C2-A342-E979CA9BEEA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C0087-6645-4436-9C28-8374847519B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5389C-094F-45CA-A4A5-B65F1211F71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0AD4B-4E3A-4089-B648-CB308F8BA6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1878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11878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8788" name="日期占位符 11878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118789" name="页脚占位符 11878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18790" name="灯片编号占位符 11878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0231780-F43A-430A-A295-03A9E9661EA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940510" y="1491630"/>
            <a:ext cx="526297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方形的性质与判定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-15479" y="699542"/>
            <a:ext cx="9152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48" name="MH_SubTitle_1"/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249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1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252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3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5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256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7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9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260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1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10262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5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10266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269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2" name="Rectangle 5"/>
          <p:cNvSpPr>
            <a:spLocks noChangeArrowheads="1"/>
          </p:cNvSpPr>
          <p:nvPr/>
        </p:nvSpPr>
        <p:spPr bwMode="auto">
          <a:xfrm>
            <a:off x="3818535" y="2564427"/>
            <a:ext cx="14847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8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299942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93209"/>
          <p:cNvSpPr>
            <a:spLocks noChangeArrowheads="1"/>
          </p:cNvSpPr>
          <p:nvPr/>
        </p:nvSpPr>
        <p:spPr bwMode="auto">
          <a:xfrm>
            <a:off x="6516689" y="2356247"/>
            <a:ext cx="1895475" cy="74175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58" name="矩形 93210"/>
          <p:cNvSpPr>
            <a:spLocks noChangeArrowheads="1"/>
          </p:cNvSpPr>
          <p:nvPr/>
        </p:nvSpPr>
        <p:spPr bwMode="auto">
          <a:xfrm rot="18900000">
            <a:off x="6800851" y="2588419"/>
            <a:ext cx="1331913" cy="9989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9459" name="文本框 93211"/>
          <p:cNvSpPr txBox="1">
            <a:spLocks noChangeArrowheads="1"/>
          </p:cNvSpPr>
          <p:nvPr/>
        </p:nvSpPr>
        <p:spPr bwMode="auto">
          <a:xfrm>
            <a:off x="7399338" y="375404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9460" name="文本框 93212"/>
          <p:cNvSpPr txBox="1">
            <a:spLocks noChangeArrowheads="1"/>
          </p:cNvSpPr>
          <p:nvPr/>
        </p:nvSpPr>
        <p:spPr bwMode="auto">
          <a:xfrm>
            <a:off x="6142038" y="21693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1" name="文本框 93213"/>
          <p:cNvSpPr txBox="1">
            <a:spLocks noChangeArrowheads="1"/>
          </p:cNvSpPr>
          <p:nvPr/>
        </p:nvSpPr>
        <p:spPr bwMode="auto">
          <a:xfrm>
            <a:off x="6180138" y="291584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2" name="文本框 93214"/>
          <p:cNvSpPr txBox="1">
            <a:spLocks noChangeArrowheads="1"/>
          </p:cNvSpPr>
          <p:nvPr/>
        </p:nvSpPr>
        <p:spPr bwMode="auto">
          <a:xfrm>
            <a:off x="7278689" y="2031206"/>
            <a:ext cx="31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463" name="文本框 93215"/>
          <p:cNvSpPr txBox="1">
            <a:spLocks noChangeArrowheads="1"/>
          </p:cNvSpPr>
          <p:nvPr/>
        </p:nvSpPr>
        <p:spPr bwMode="auto">
          <a:xfrm>
            <a:off x="8374063" y="298013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464" name="文本框 93216"/>
          <p:cNvSpPr txBox="1">
            <a:spLocks noChangeArrowheads="1"/>
          </p:cNvSpPr>
          <p:nvPr/>
        </p:nvSpPr>
        <p:spPr bwMode="auto">
          <a:xfrm>
            <a:off x="8355013" y="222527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3225" name="文本框 93224"/>
          <p:cNvSpPr txBox="1">
            <a:spLocks noChangeArrowheads="1"/>
          </p:cNvSpPr>
          <p:nvPr/>
        </p:nvSpPr>
        <p:spPr bwMode="auto">
          <a:xfrm>
            <a:off x="539552" y="112058"/>
            <a:ext cx="4671472" cy="503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5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∴ 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□ 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在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∵ 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45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ECB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5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∴菱形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BECF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22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225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225">
                                            <p:txEl>
                                              <p:charRg st="44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6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225">
                                            <p:txEl>
                                              <p:charRg st="67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104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3225">
                                            <p:txEl>
                                              <p:charRg st="104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135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3225">
                                            <p:txEl>
                                              <p:charRg st="135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169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3225">
                                            <p:txEl>
                                              <p:charRg st="169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3225">
                                            <p:txEl>
                                              <p:charRg st="19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225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3225">
                                            <p:txEl>
                                              <p:charRg st="225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241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3225">
                                            <p:txEl>
                                              <p:charRg st="241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274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3225">
                                            <p:txEl>
                                              <p:charRg st="274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>
                                            <p:txEl>
                                              <p:charRg st="296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3225">
                                            <p:txEl>
                                              <p:charRg st="296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ChangeArrowheads="1"/>
          </p:cNvSpPr>
          <p:nvPr/>
        </p:nvSpPr>
        <p:spPr bwMode="auto">
          <a:xfrm>
            <a:off x="179388" y="244829"/>
            <a:ext cx="8496300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已知：如图所示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0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000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=90°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1600" dirty="0"/>
              <a:t>,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的平分线于点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CEDF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657" name="文本框 24656"/>
          <p:cNvSpPr txBox="1">
            <a:spLocks noChangeArrowheads="1"/>
          </p:cNvSpPr>
          <p:nvPr/>
        </p:nvSpPr>
        <p:spPr bwMode="auto">
          <a:xfrm>
            <a:off x="176214" y="1545432"/>
            <a:ext cx="6410729" cy="336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如图所示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DFC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又∠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 （有三个角是直角的四边形是矩形）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同理可得    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∴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是正方形（有一组邻边相等的矩形是正方形）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3" name="直角三角形 24651"/>
          <p:cNvSpPr>
            <a:spLocks noChangeArrowheads="1"/>
          </p:cNvSpPr>
          <p:nvPr/>
        </p:nvSpPr>
        <p:spPr bwMode="auto">
          <a:xfrm>
            <a:off x="6303963" y="1964532"/>
            <a:ext cx="2514600" cy="873919"/>
          </a:xfrm>
          <a:prstGeom prst="rtTriangle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84" name="矩形 24652"/>
          <p:cNvSpPr>
            <a:spLocks noChangeArrowheads="1"/>
          </p:cNvSpPr>
          <p:nvPr/>
        </p:nvSpPr>
        <p:spPr bwMode="auto">
          <a:xfrm>
            <a:off x="6303964" y="2530078"/>
            <a:ext cx="439737" cy="30837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85" name="直接连接符 24653"/>
          <p:cNvSpPr>
            <a:spLocks noChangeShapeType="1"/>
          </p:cNvSpPr>
          <p:nvPr/>
        </p:nvSpPr>
        <p:spPr bwMode="auto">
          <a:xfrm>
            <a:off x="6743701" y="2530078"/>
            <a:ext cx="2074863" cy="3083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86" name="直接连接符 24654"/>
          <p:cNvSpPr>
            <a:spLocks noChangeShapeType="1"/>
          </p:cNvSpPr>
          <p:nvPr/>
        </p:nvSpPr>
        <p:spPr bwMode="auto">
          <a:xfrm>
            <a:off x="6303964" y="1964532"/>
            <a:ext cx="439737" cy="56554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656" name="直接连接符 24655"/>
          <p:cNvSpPr>
            <a:spLocks noChangeShapeType="1"/>
          </p:cNvSpPr>
          <p:nvPr/>
        </p:nvSpPr>
        <p:spPr bwMode="auto">
          <a:xfrm flipV="1">
            <a:off x="6743701" y="2171700"/>
            <a:ext cx="188913" cy="35837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488" name="文本框 24657"/>
          <p:cNvSpPr txBox="1">
            <a:spLocks noChangeArrowheads="1"/>
          </p:cNvSpPr>
          <p:nvPr/>
        </p:nvSpPr>
        <p:spPr bwMode="auto">
          <a:xfrm>
            <a:off x="5989638" y="273724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0489" name="文本框 24658"/>
          <p:cNvSpPr txBox="1">
            <a:spLocks noChangeArrowheads="1"/>
          </p:cNvSpPr>
          <p:nvPr/>
        </p:nvSpPr>
        <p:spPr bwMode="auto">
          <a:xfrm>
            <a:off x="6619875" y="28384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0490" name="文本框 24659"/>
          <p:cNvSpPr txBox="1">
            <a:spLocks noChangeArrowheads="1"/>
          </p:cNvSpPr>
          <p:nvPr/>
        </p:nvSpPr>
        <p:spPr bwMode="auto">
          <a:xfrm>
            <a:off x="8756650" y="273724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0491" name="文本框 24660"/>
          <p:cNvSpPr txBox="1">
            <a:spLocks noChangeArrowheads="1"/>
          </p:cNvSpPr>
          <p:nvPr/>
        </p:nvSpPr>
        <p:spPr bwMode="auto">
          <a:xfrm>
            <a:off x="5989638" y="17073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492" name="文本框 24661"/>
          <p:cNvSpPr txBox="1">
            <a:spLocks noChangeArrowheads="1"/>
          </p:cNvSpPr>
          <p:nvPr/>
        </p:nvSpPr>
        <p:spPr bwMode="auto">
          <a:xfrm>
            <a:off x="5927725" y="232529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0493" name="文本框 24662"/>
          <p:cNvSpPr txBox="1">
            <a:spLocks noChangeArrowheads="1"/>
          </p:cNvSpPr>
          <p:nvPr/>
        </p:nvSpPr>
        <p:spPr bwMode="auto">
          <a:xfrm>
            <a:off x="6780213" y="228361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4664" name="文本框 24663"/>
          <p:cNvSpPr txBox="1">
            <a:spLocks noChangeArrowheads="1"/>
          </p:cNvSpPr>
          <p:nvPr/>
        </p:nvSpPr>
        <p:spPr bwMode="auto">
          <a:xfrm>
            <a:off x="6894513" y="191333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24666" name="直接连接符 24665"/>
          <p:cNvSpPr>
            <a:spLocks noChangeShapeType="1"/>
          </p:cNvSpPr>
          <p:nvPr/>
        </p:nvSpPr>
        <p:spPr bwMode="auto">
          <a:xfrm>
            <a:off x="6900863" y="2238375"/>
            <a:ext cx="61912" cy="250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668" name="直接连接符 24667"/>
          <p:cNvSpPr>
            <a:spLocks noChangeShapeType="1"/>
          </p:cNvSpPr>
          <p:nvPr/>
        </p:nvSpPr>
        <p:spPr bwMode="auto">
          <a:xfrm flipV="1">
            <a:off x="6958014" y="2205038"/>
            <a:ext cx="28575" cy="511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4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6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11" name="Rectangle 5"/>
          <p:cNvSpPr>
            <a:spLocks noChangeArrowheads="1"/>
          </p:cNvSpPr>
          <p:nvPr/>
        </p:nvSpPr>
        <p:spPr bwMode="auto">
          <a:xfrm>
            <a:off x="395288" y="165303"/>
            <a:ext cx="8496300" cy="48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过正方形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的对角线的交点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EFGH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为正方形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BCO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COH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BOH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FH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BOH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COH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CHO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≌△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BEO</a:t>
            </a:r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OH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同理可证：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OG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grpSp>
        <p:nvGrpSpPr>
          <p:cNvPr id="21506" name="组合 70729"/>
          <p:cNvGrpSpPr/>
          <p:nvPr/>
        </p:nvGrpSpPr>
        <p:grpSpPr bwMode="auto">
          <a:xfrm>
            <a:off x="5651502" y="1924050"/>
            <a:ext cx="2417763" cy="1863329"/>
            <a:chOff x="3696" y="1525"/>
            <a:chExt cx="1523" cy="1565"/>
          </a:xfrm>
        </p:grpSpPr>
        <p:sp>
          <p:nvSpPr>
            <p:cNvPr id="21507" name="矩形 70711"/>
            <p:cNvSpPr>
              <a:spLocks noChangeArrowheads="1"/>
            </p:cNvSpPr>
            <p:nvPr/>
          </p:nvSpPr>
          <p:spPr bwMode="auto">
            <a:xfrm>
              <a:off x="3923" y="1752"/>
              <a:ext cx="1043" cy="10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08" name="直接连接符 70713"/>
            <p:cNvSpPr>
              <a:spLocks noChangeShapeType="1"/>
            </p:cNvSpPr>
            <p:nvPr/>
          </p:nvSpPr>
          <p:spPr bwMode="auto">
            <a:xfrm>
              <a:off x="3923" y="1752"/>
              <a:ext cx="1044" cy="10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09" name="直接连接符 70714"/>
            <p:cNvSpPr>
              <a:spLocks noChangeShapeType="1"/>
            </p:cNvSpPr>
            <p:nvPr/>
          </p:nvSpPr>
          <p:spPr bwMode="auto">
            <a:xfrm flipV="1">
              <a:off x="3923" y="1752"/>
              <a:ext cx="1044" cy="10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10" name="文本框 70715"/>
            <p:cNvSpPr txBox="1">
              <a:spLocks noChangeArrowheads="1"/>
            </p:cNvSpPr>
            <p:nvPr/>
          </p:nvSpPr>
          <p:spPr bwMode="auto">
            <a:xfrm>
              <a:off x="3696" y="1616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1511" name="文本框 70716"/>
            <p:cNvSpPr txBox="1">
              <a:spLocks noChangeArrowheads="1"/>
            </p:cNvSpPr>
            <p:nvPr/>
          </p:nvSpPr>
          <p:spPr bwMode="auto">
            <a:xfrm>
              <a:off x="3696" y="2704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1512" name="文本框 70717"/>
            <p:cNvSpPr txBox="1">
              <a:spLocks noChangeArrowheads="1"/>
            </p:cNvSpPr>
            <p:nvPr/>
          </p:nvSpPr>
          <p:spPr bwMode="auto">
            <a:xfrm>
              <a:off x="4967" y="1628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1513" name="文本框 70718"/>
            <p:cNvSpPr txBox="1">
              <a:spLocks noChangeArrowheads="1"/>
            </p:cNvSpPr>
            <p:nvPr/>
          </p:nvSpPr>
          <p:spPr bwMode="auto">
            <a:xfrm>
              <a:off x="5006" y="2700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1514" name="文本框 70719"/>
            <p:cNvSpPr txBox="1">
              <a:spLocks noChangeArrowheads="1"/>
            </p:cNvSpPr>
            <p:nvPr/>
          </p:nvSpPr>
          <p:spPr bwMode="auto">
            <a:xfrm>
              <a:off x="4332" y="2024"/>
              <a:ext cx="22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1515" name="矩形 70722"/>
            <p:cNvSpPr>
              <a:spLocks noChangeArrowheads="1"/>
            </p:cNvSpPr>
            <p:nvPr/>
          </p:nvSpPr>
          <p:spPr bwMode="auto">
            <a:xfrm rot="-470604">
              <a:off x="3990" y="1818"/>
              <a:ext cx="907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16" name="文本框 70723"/>
            <p:cNvSpPr txBox="1">
              <a:spLocks noChangeArrowheads="1"/>
            </p:cNvSpPr>
            <p:nvPr/>
          </p:nvSpPr>
          <p:spPr bwMode="auto">
            <a:xfrm>
              <a:off x="3696" y="1809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1517" name="文本框 70724"/>
            <p:cNvSpPr txBox="1">
              <a:spLocks noChangeArrowheads="1"/>
            </p:cNvSpPr>
            <p:nvPr/>
          </p:nvSpPr>
          <p:spPr bwMode="auto">
            <a:xfrm>
              <a:off x="4740" y="1525"/>
              <a:ext cx="2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</a:p>
          </p:txBody>
        </p:sp>
        <p:sp>
          <p:nvSpPr>
            <p:cNvPr id="21518" name="文本框 70725"/>
            <p:cNvSpPr txBox="1">
              <a:spLocks noChangeArrowheads="1"/>
            </p:cNvSpPr>
            <p:nvPr/>
          </p:nvSpPr>
          <p:spPr bwMode="auto">
            <a:xfrm>
              <a:off x="4955" y="2519"/>
              <a:ext cx="22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G</a:t>
              </a:r>
            </a:p>
          </p:txBody>
        </p:sp>
        <p:sp>
          <p:nvSpPr>
            <p:cNvPr id="21519" name="文本框 70726"/>
            <p:cNvSpPr txBox="1">
              <a:spLocks noChangeArrowheads="1"/>
            </p:cNvSpPr>
            <p:nvPr/>
          </p:nvSpPr>
          <p:spPr bwMode="auto">
            <a:xfrm>
              <a:off x="3981" y="2780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21520" name="直接连接符 70727"/>
            <p:cNvSpPr>
              <a:spLocks noChangeShapeType="1"/>
            </p:cNvSpPr>
            <p:nvPr/>
          </p:nvSpPr>
          <p:spPr bwMode="auto">
            <a:xfrm>
              <a:off x="3923" y="1888"/>
              <a:ext cx="1044" cy="7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1521" name="直接连接符 70728"/>
            <p:cNvSpPr>
              <a:spLocks noChangeShapeType="1"/>
            </p:cNvSpPr>
            <p:nvPr/>
          </p:nvSpPr>
          <p:spPr bwMode="auto">
            <a:xfrm flipH="1">
              <a:off x="4059" y="1752"/>
              <a:ext cx="771" cy="10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0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0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0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0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0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07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07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71701"/>
          <p:cNvSpPr txBox="1">
            <a:spLocks noChangeArrowheads="1"/>
          </p:cNvSpPr>
          <p:nvPr/>
        </p:nvSpPr>
        <p:spPr bwMode="auto">
          <a:xfrm>
            <a:off x="395288" y="626269"/>
            <a:ext cx="451277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OG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OH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FH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EFGH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为菱形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HF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EFGH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为正方形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2530" name="组合 71716"/>
          <p:cNvGrpSpPr/>
          <p:nvPr/>
        </p:nvGrpSpPr>
        <p:grpSpPr bwMode="auto">
          <a:xfrm>
            <a:off x="5508627" y="1059657"/>
            <a:ext cx="2417763" cy="1863329"/>
            <a:chOff x="3696" y="1525"/>
            <a:chExt cx="1523" cy="1565"/>
          </a:xfrm>
        </p:grpSpPr>
        <p:sp>
          <p:nvSpPr>
            <p:cNvPr id="22531" name="矩形 71717"/>
            <p:cNvSpPr>
              <a:spLocks noChangeArrowheads="1"/>
            </p:cNvSpPr>
            <p:nvPr/>
          </p:nvSpPr>
          <p:spPr bwMode="auto">
            <a:xfrm>
              <a:off x="3923" y="1752"/>
              <a:ext cx="1043" cy="104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32" name="直接连接符 71718"/>
            <p:cNvSpPr>
              <a:spLocks noChangeShapeType="1"/>
            </p:cNvSpPr>
            <p:nvPr/>
          </p:nvSpPr>
          <p:spPr bwMode="auto">
            <a:xfrm>
              <a:off x="3923" y="1752"/>
              <a:ext cx="1044" cy="10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33" name="直接连接符 71719"/>
            <p:cNvSpPr>
              <a:spLocks noChangeShapeType="1"/>
            </p:cNvSpPr>
            <p:nvPr/>
          </p:nvSpPr>
          <p:spPr bwMode="auto">
            <a:xfrm flipV="1">
              <a:off x="3923" y="1752"/>
              <a:ext cx="1044" cy="10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34" name="文本框 71720"/>
            <p:cNvSpPr txBox="1">
              <a:spLocks noChangeArrowheads="1"/>
            </p:cNvSpPr>
            <p:nvPr/>
          </p:nvSpPr>
          <p:spPr bwMode="auto">
            <a:xfrm>
              <a:off x="3696" y="1616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535" name="文本框 71721"/>
            <p:cNvSpPr txBox="1">
              <a:spLocks noChangeArrowheads="1"/>
            </p:cNvSpPr>
            <p:nvPr/>
          </p:nvSpPr>
          <p:spPr bwMode="auto">
            <a:xfrm>
              <a:off x="3696" y="2704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2536" name="文本框 71722"/>
            <p:cNvSpPr txBox="1">
              <a:spLocks noChangeArrowheads="1"/>
            </p:cNvSpPr>
            <p:nvPr/>
          </p:nvSpPr>
          <p:spPr bwMode="auto">
            <a:xfrm>
              <a:off x="4967" y="1628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2537" name="文本框 71723"/>
            <p:cNvSpPr txBox="1">
              <a:spLocks noChangeArrowheads="1"/>
            </p:cNvSpPr>
            <p:nvPr/>
          </p:nvSpPr>
          <p:spPr bwMode="auto">
            <a:xfrm>
              <a:off x="5006" y="2700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538" name="文本框 71724"/>
            <p:cNvSpPr txBox="1">
              <a:spLocks noChangeArrowheads="1"/>
            </p:cNvSpPr>
            <p:nvPr/>
          </p:nvSpPr>
          <p:spPr bwMode="auto">
            <a:xfrm>
              <a:off x="4332" y="2024"/>
              <a:ext cx="22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2539" name="矩形 71725"/>
            <p:cNvSpPr>
              <a:spLocks noChangeArrowheads="1"/>
            </p:cNvSpPr>
            <p:nvPr/>
          </p:nvSpPr>
          <p:spPr bwMode="auto">
            <a:xfrm rot="-470604">
              <a:off x="3990" y="1818"/>
              <a:ext cx="907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40" name="文本框 71726"/>
            <p:cNvSpPr txBox="1">
              <a:spLocks noChangeArrowheads="1"/>
            </p:cNvSpPr>
            <p:nvPr/>
          </p:nvSpPr>
          <p:spPr bwMode="auto">
            <a:xfrm>
              <a:off x="3696" y="1809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2541" name="文本框 71727"/>
            <p:cNvSpPr txBox="1">
              <a:spLocks noChangeArrowheads="1"/>
            </p:cNvSpPr>
            <p:nvPr/>
          </p:nvSpPr>
          <p:spPr bwMode="auto">
            <a:xfrm>
              <a:off x="4740" y="1525"/>
              <a:ext cx="2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</a:p>
          </p:txBody>
        </p:sp>
        <p:sp>
          <p:nvSpPr>
            <p:cNvPr id="22542" name="文本框 71728"/>
            <p:cNvSpPr txBox="1">
              <a:spLocks noChangeArrowheads="1"/>
            </p:cNvSpPr>
            <p:nvPr/>
          </p:nvSpPr>
          <p:spPr bwMode="auto">
            <a:xfrm>
              <a:off x="4955" y="2519"/>
              <a:ext cx="22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G</a:t>
              </a:r>
            </a:p>
          </p:txBody>
        </p:sp>
        <p:sp>
          <p:nvSpPr>
            <p:cNvPr id="22543" name="文本框 71729"/>
            <p:cNvSpPr txBox="1">
              <a:spLocks noChangeArrowheads="1"/>
            </p:cNvSpPr>
            <p:nvPr/>
          </p:nvSpPr>
          <p:spPr bwMode="auto">
            <a:xfrm>
              <a:off x="3981" y="2780"/>
              <a:ext cx="21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22544" name="直接连接符 71730"/>
            <p:cNvSpPr>
              <a:spLocks noChangeShapeType="1"/>
            </p:cNvSpPr>
            <p:nvPr/>
          </p:nvSpPr>
          <p:spPr bwMode="auto">
            <a:xfrm>
              <a:off x="3923" y="1888"/>
              <a:ext cx="1044" cy="7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2545" name="直接连接符 71731"/>
            <p:cNvSpPr>
              <a:spLocks noChangeShapeType="1"/>
            </p:cNvSpPr>
            <p:nvPr/>
          </p:nvSpPr>
          <p:spPr bwMode="auto">
            <a:xfrm flipH="1">
              <a:off x="4059" y="1752"/>
              <a:ext cx="771" cy="10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21861"/>
          <p:cNvSpPr>
            <a:spLocks noChangeArrowheads="1"/>
          </p:cNvSpPr>
          <p:nvPr/>
        </p:nvSpPr>
        <p:spPr bwMode="auto">
          <a:xfrm>
            <a:off x="446088" y="858159"/>
            <a:ext cx="8640762" cy="95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做一做：</a:t>
            </a:r>
            <a:r>
              <a:rPr lang="zh-CN" altLang="en-US" sz="2000" dirty="0">
                <a:ea typeface="黑体" panose="02010609060101010101" pitchFamily="49" charset="-122"/>
              </a:rPr>
              <a:t>顺次连接任意四边形各边中点所得的四边形是平行四边形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ea typeface="黑体" panose="02010609060101010101" pitchFamily="49" charset="-122"/>
              </a:rPr>
              <a:t>顺次连接矩形、正方形各边中点能得到怎样的特殊平行四边形？</a:t>
            </a:r>
          </a:p>
        </p:txBody>
      </p:sp>
      <p:grpSp>
        <p:nvGrpSpPr>
          <p:cNvPr id="23554" name="组合 121882"/>
          <p:cNvGrpSpPr/>
          <p:nvPr/>
        </p:nvGrpSpPr>
        <p:grpSpPr bwMode="auto">
          <a:xfrm>
            <a:off x="1" y="2107407"/>
            <a:ext cx="3251201" cy="1620441"/>
            <a:chOff x="157" y="1661"/>
            <a:chExt cx="2048" cy="1361"/>
          </a:xfrm>
        </p:grpSpPr>
        <p:sp>
          <p:nvSpPr>
            <p:cNvPr id="23555" name="TextBox 14"/>
            <p:cNvSpPr txBox="1">
              <a:spLocks noChangeArrowheads="1"/>
            </p:cNvSpPr>
            <p:nvPr/>
          </p:nvSpPr>
          <p:spPr bwMode="auto">
            <a:xfrm>
              <a:off x="1156" y="1661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A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grpSp>
          <p:nvGrpSpPr>
            <p:cNvPr id="23556" name="组合 121881"/>
            <p:cNvGrpSpPr/>
            <p:nvPr/>
          </p:nvGrpSpPr>
          <p:grpSpPr bwMode="auto">
            <a:xfrm>
              <a:off x="157" y="1933"/>
              <a:ext cx="2048" cy="1089"/>
              <a:chOff x="158" y="1933"/>
              <a:chExt cx="2048" cy="1089"/>
            </a:xfrm>
          </p:grpSpPr>
          <p:sp>
            <p:nvSpPr>
              <p:cNvPr id="23557" name="任意多边形 9"/>
              <p:cNvSpPr>
                <a:spLocks noChangeArrowheads="1"/>
              </p:cNvSpPr>
              <p:nvPr/>
            </p:nvSpPr>
            <p:spPr bwMode="auto">
              <a:xfrm>
                <a:off x="385" y="1933"/>
                <a:ext cx="1608" cy="839"/>
              </a:xfrm>
              <a:custGeom>
                <a:avLst/>
                <a:gdLst>
                  <a:gd name="T0" fmla="*/ 1358900 w 2552700"/>
                  <a:gd name="T1" fmla="*/ 0 h 1308100"/>
                  <a:gd name="T2" fmla="*/ 0 w 2552700"/>
                  <a:gd name="T3" fmla="*/ 1308100 h 1308100"/>
                  <a:gd name="T4" fmla="*/ 2222500 w 2552700"/>
                  <a:gd name="T5" fmla="*/ 1308100 h 1308100"/>
                  <a:gd name="T6" fmla="*/ 2552700 w 2552700"/>
                  <a:gd name="T7" fmla="*/ 635000 h 1308100"/>
                  <a:gd name="T8" fmla="*/ 1358900 w 2552700"/>
                  <a:gd name="T9" fmla="*/ 0 h 1308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2700" h="1308100">
                    <a:moveTo>
                      <a:pt x="1358900" y="0"/>
                    </a:moveTo>
                    <a:lnTo>
                      <a:pt x="0" y="1308100"/>
                    </a:lnTo>
                    <a:lnTo>
                      <a:pt x="2222500" y="1308100"/>
                    </a:lnTo>
                    <a:lnTo>
                      <a:pt x="2552700" y="635000"/>
                    </a:lnTo>
                    <a:lnTo>
                      <a:pt x="1358900" y="0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58" name="TextBox 18"/>
              <p:cNvSpPr txBox="1">
                <a:spLocks noChangeArrowheads="1"/>
              </p:cNvSpPr>
              <p:nvPr/>
            </p:nvSpPr>
            <p:spPr bwMode="auto">
              <a:xfrm>
                <a:off x="158" y="2614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B</a:t>
                </a:r>
                <a:endParaRPr lang="zh-CN" altLang="en-US" sz="2000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59" name="TextBox 19"/>
              <p:cNvSpPr txBox="1">
                <a:spLocks noChangeArrowheads="1"/>
              </p:cNvSpPr>
              <p:nvPr/>
            </p:nvSpPr>
            <p:spPr bwMode="auto">
              <a:xfrm>
                <a:off x="1861" y="2686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C</a:t>
                </a:r>
                <a:endParaRPr lang="zh-CN" altLang="en-US" sz="2000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0" name="TextBox 20"/>
              <p:cNvSpPr txBox="1">
                <a:spLocks noChangeArrowheads="1"/>
              </p:cNvSpPr>
              <p:nvPr/>
            </p:nvSpPr>
            <p:spPr bwMode="auto">
              <a:xfrm>
                <a:off x="1973" y="2160"/>
                <a:ext cx="23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D</a:t>
                </a:r>
                <a:endParaRPr lang="zh-CN" altLang="en-US" sz="2000" b="1" i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561" name="组合 121883"/>
          <p:cNvGrpSpPr/>
          <p:nvPr/>
        </p:nvGrpSpPr>
        <p:grpSpPr bwMode="auto">
          <a:xfrm>
            <a:off x="3452815" y="2376488"/>
            <a:ext cx="2805113" cy="1319213"/>
            <a:chOff x="2290" y="1842"/>
            <a:chExt cx="1767" cy="1108"/>
          </a:xfrm>
        </p:grpSpPr>
        <p:sp>
          <p:nvSpPr>
            <p:cNvPr id="23562" name="矩形 3"/>
            <p:cNvSpPr>
              <a:spLocks noChangeArrowheads="1"/>
            </p:cNvSpPr>
            <p:nvPr/>
          </p:nvSpPr>
          <p:spPr bwMode="auto">
            <a:xfrm>
              <a:off x="2608" y="2024"/>
              <a:ext cx="1157" cy="703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b="1" i="1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563" name="TextBox 27"/>
            <p:cNvSpPr txBox="1">
              <a:spLocks noChangeArrowheads="1"/>
            </p:cNvSpPr>
            <p:nvPr/>
          </p:nvSpPr>
          <p:spPr bwMode="auto">
            <a:xfrm>
              <a:off x="2336" y="1842"/>
              <a:ext cx="2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A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64" name="TextBox 29"/>
            <p:cNvSpPr txBox="1">
              <a:spLocks noChangeArrowheads="1"/>
            </p:cNvSpPr>
            <p:nvPr/>
          </p:nvSpPr>
          <p:spPr bwMode="auto">
            <a:xfrm>
              <a:off x="2290" y="2614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B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65" name="TextBox 30"/>
            <p:cNvSpPr txBox="1">
              <a:spLocks noChangeArrowheads="1"/>
            </p:cNvSpPr>
            <p:nvPr/>
          </p:nvSpPr>
          <p:spPr bwMode="auto">
            <a:xfrm>
              <a:off x="3833" y="2614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C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66" name="TextBox 31"/>
            <p:cNvSpPr txBox="1">
              <a:spLocks noChangeArrowheads="1"/>
            </p:cNvSpPr>
            <p:nvPr/>
          </p:nvSpPr>
          <p:spPr bwMode="auto">
            <a:xfrm>
              <a:off x="3787" y="1842"/>
              <a:ext cx="23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D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567" name="组合 45"/>
          <p:cNvGrpSpPr/>
          <p:nvPr/>
        </p:nvGrpSpPr>
        <p:grpSpPr bwMode="auto">
          <a:xfrm>
            <a:off x="6659563" y="2107407"/>
            <a:ext cx="2188300" cy="1581210"/>
            <a:chOff x="6372200" y="2254171"/>
            <a:chExt cx="2188804" cy="2109844"/>
          </a:xfrm>
        </p:grpSpPr>
        <p:sp>
          <p:nvSpPr>
            <p:cNvPr id="23568" name="矩形 4"/>
            <p:cNvSpPr>
              <a:spLocks noChangeArrowheads="1"/>
            </p:cNvSpPr>
            <p:nvPr/>
          </p:nvSpPr>
          <p:spPr bwMode="auto">
            <a:xfrm>
              <a:off x="6678116" y="2492896"/>
              <a:ext cx="1573572" cy="157357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2000" b="1" i="1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69" name="TextBox 44"/>
            <p:cNvSpPr txBox="1">
              <a:spLocks noChangeArrowheads="1"/>
            </p:cNvSpPr>
            <p:nvPr/>
          </p:nvSpPr>
          <p:spPr bwMode="auto">
            <a:xfrm>
              <a:off x="6372200" y="2349492"/>
              <a:ext cx="356270" cy="53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A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70" name="TextBox 46"/>
            <p:cNvSpPr txBox="1">
              <a:spLocks noChangeArrowheads="1"/>
            </p:cNvSpPr>
            <p:nvPr/>
          </p:nvSpPr>
          <p:spPr bwMode="auto">
            <a:xfrm>
              <a:off x="6372200" y="3830139"/>
              <a:ext cx="356270" cy="53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B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71" name="TextBox 47"/>
            <p:cNvSpPr txBox="1">
              <a:spLocks noChangeArrowheads="1"/>
            </p:cNvSpPr>
            <p:nvPr/>
          </p:nvSpPr>
          <p:spPr bwMode="auto">
            <a:xfrm>
              <a:off x="8190305" y="3830139"/>
              <a:ext cx="356270" cy="53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C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  <p:sp>
          <p:nvSpPr>
            <p:cNvPr id="23572" name="TextBox 48"/>
            <p:cNvSpPr txBox="1">
              <a:spLocks noChangeArrowheads="1"/>
            </p:cNvSpPr>
            <p:nvPr/>
          </p:nvSpPr>
          <p:spPr bwMode="auto">
            <a:xfrm>
              <a:off x="8190305" y="2254171"/>
              <a:ext cx="370699" cy="53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D</a:t>
              </a:r>
              <a:endParaRPr lang="zh-CN" altLang="en-US" sz="2000" b="1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23573" name="TextBox 11"/>
          <p:cNvSpPr txBox="1">
            <a:spLocks noChangeArrowheads="1"/>
          </p:cNvSpPr>
          <p:nvPr/>
        </p:nvSpPr>
        <p:spPr bwMode="auto">
          <a:xfrm>
            <a:off x="4643438" y="3726657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23574" name="TextBox 11"/>
          <p:cNvSpPr txBox="1">
            <a:spLocks noChangeArrowheads="1"/>
          </p:cNvSpPr>
          <p:nvPr/>
        </p:nvSpPr>
        <p:spPr bwMode="auto">
          <a:xfrm>
            <a:off x="7380288" y="3706416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23575" name="直接连接符 121887"/>
          <p:cNvSpPr>
            <a:spLocks noChangeShapeType="1"/>
          </p:cNvSpPr>
          <p:nvPr/>
        </p:nvSpPr>
        <p:spPr bwMode="auto">
          <a:xfrm>
            <a:off x="1547813" y="2269332"/>
            <a:ext cx="1223962" cy="1403747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3576" name="TextBox 11"/>
          <p:cNvSpPr txBox="1">
            <a:spLocks noChangeArrowheads="1"/>
          </p:cNvSpPr>
          <p:nvPr/>
        </p:nvSpPr>
        <p:spPr bwMode="auto">
          <a:xfrm>
            <a:off x="900113" y="3673079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任意四边形</a:t>
            </a:r>
          </a:p>
        </p:txBody>
      </p:sp>
      <p:sp>
        <p:nvSpPr>
          <p:cNvPr id="23577" name="直接连接符 121893"/>
          <p:cNvSpPr>
            <a:spLocks noChangeShapeType="1"/>
          </p:cNvSpPr>
          <p:nvPr/>
        </p:nvSpPr>
        <p:spPr bwMode="auto">
          <a:xfrm>
            <a:off x="3751264" y="2508647"/>
            <a:ext cx="2232025" cy="101322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3578" name="直接连接符 121894"/>
          <p:cNvSpPr>
            <a:spLocks noChangeShapeType="1"/>
          </p:cNvSpPr>
          <p:nvPr/>
        </p:nvSpPr>
        <p:spPr bwMode="auto">
          <a:xfrm flipV="1">
            <a:off x="3894139" y="2539603"/>
            <a:ext cx="2016125" cy="91797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1896" name="菱形 121895"/>
          <p:cNvSpPr>
            <a:spLocks noChangeArrowheads="1"/>
          </p:cNvSpPr>
          <p:nvPr/>
        </p:nvSpPr>
        <p:spPr bwMode="auto">
          <a:xfrm>
            <a:off x="3995739" y="2593181"/>
            <a:ext cx="1800225" cy="819150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3580" name="直接连接符 121897"/>
          <p:cNvSpPr>
            <a:spLocks noChangeShapeType="1"/>
          </p:cNvSpPr>
          <p:nvPr/>
        </p:nvSpPr>
        <p:spPr bwMode="auto">
          <a:xfrm>
            <a:off x="6804026" y="2160985"/>
            <a:ext cx="1800225" cy="1350169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3581" name="直接连接符 121898"/>
          <p:cNvSpPr>
            <a:spLocks noChangeShapeType="1"/>
          </p:cNvSpPr>
          <p:nvPr/>
        </p:nvSpPr>
        <p:spPr bwMode="auto">
          <a:xfrm flipH="1">
            <a:off x="6891339" y="2237185"/>
            <a:ext cx="1728787" cy="129659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1900" name="矩形 121899"/>
          <p:cNvSpPr>
            <a:spLocks noChangeArrowheads="1"/>
          </p:cNvSpPr>
          <p:nvPr/>
        </p:nvSpPr>
        <p:spPr bwMode="auto">
          <a:xfrm rot="19141065">
            <a:off x="7223125" y="2452688"/>
            <a:ext cx="1049338" cy="847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2000" b="1" i="1"/>
          </a:p>
        </p:txBody>
      </p:sp>
      <p:sp>
        <p:nvSpPr>
          <p:cNvPr id="121909" name="任意多边形 25"/>
          <p:cNvSpPr>
            <a:spLocks noChangeArrowheads="1"/>
          </p:cNvSpPr>
          <p:nvPr/>
        </p:nvSpPr>
        <p:spPr bwMode="auto">
          <a:xfrm>
            <a:off x="1085851" y="2668191"/>
            <a:ext cx="1628775" cy="750094"/>
          </a:xfrm>
          <a:custGeom>
            <a:avLst/>
            <a:gdLst>
              <a:gd name="T0" fmla="*/ 0 w 1628775"/>
              <a:gd name="T1" fmla="*/ 314325 h 1000125"/>
              <a:gd name="T2" fmla="*/ 1190625 w 1628775"/>
              <a:gd name="T3" fmla="*/ 0 h 1000125"/>
              <a:gd name="T4" fmla="*/ 1628775 w 1628775"/>
              <a:gd name="T5" fmla="*/ 685800 h 1000125"/>
              <a:gd name="T6" fmla="*/ 457200 w 1628775"/>
              <a:gd name="T7" fmla="*/ 1000125 h 1000125"/>
              <a:gd name="T8" fmla="*/ 0 w 1628775"/>
              <a:gd name="T9" fmla="*/ 314325 h 1000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8775" h="1000125">
                <a:moveTo>
                  <a:pt x="0" y="314325"/>
                </a:moveTo>
                <a:lnTo>
                  <a:pt x="1190625" y="0"/>
                </a:lnTo>
                <a:lnTo>
                  <a:pt x="1628775" y="685800"/>
                </a:lnTo>
                <a:lnTo>
                  <a:pt x="457200" y="1000125"/>
                </a:lnTo>
                <a:lnTo>
                  <a:pt x="0" y="3143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1910" name="文本框 121909"/>
          <p:cNvSpPr txBox="1">
            <a:spLocks noChangeArrowheads="1"/>
          </p:cNvSpPr>
          <p:nvPr/>
        </p:nvSpPr>
        <p:spPr bwMode="auto">
          <a:xfrm>
            <a:off x="1116013" y="2895601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121911" name="文本框 121910"/>
          <p:cNvSpPr txBox="1">
            <a:spLocks noChangeArrowheads="1"/>
          </p:cNvSpPr>
          <p:nvPr/>
        </p:nvSpPr>
        <p:spPr bwMode="auto">
          <a:xfrm>
            <a:off x="4572000" y="2842023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121912" name="文本框 121911"/>
          <p:cNvSpPr txBox="1">
            <a:spLocks noChangeArrowheads="1"/>
          </p:cNvSpPr>
          <p:nvPr/>
        </p:nvSpPr>
        <p:spPr bwMode="auto">
          <a:xfrm>
            <a:off x="7323138" y="2740819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21913" name="TextBox 21"/>
          <p:cNvSpPr txBox="1">
            <a:spLocks noChangeArrowheads="1"/>
          </p:cNvSpPr>
          <p:nvPr/>
        </p:nvSpPr>
        <p:spPr bwMode="auto">
          <a:xfrm>
            <a:off x="741364" y="2681288"/>
            <a:ext cx="339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121914" name="TextBox 22"/>
          <p:cNvSpPr txBox="1">
            <a:spLocks noChangeArrowheads="1"/>
          </p:cNvSpPr>
          <p:nvPr/>
        </p:nvSpPr>
        <p:spPr bwMode="auto">
          <a:xfrm>
            <a:off x="1403350" y="3413523"/>
            <a:ext cx="325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F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121915" name="TextBox 23"/>
          <p:cNvSpPr txBox="1">
            <a:spLocks noChangeArrowheads="1"/>
          </p:cNvSpPr>
          <p:nvPr/>
        </p:nvSpPr>
        <p:spPr bwMode="auto">
          <a:xfrm>
            <a:off x="2700338" y="3003948"/>
            <a:ext cx="368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G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121916" name="TextBox 24"/>
          <p:cNvSpPr txBox="1">
            <a:spLocks noChangeArrowheads="1"/>
          </p:cNvSpPr>
          <p:nvPr/>
        </p:nvSpPr>
        <p:spPr bwMode="auto">
          <a:xfrm>
            <a:off x="2201863" y="2389585"/>
            <a:ext cx="368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H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63951" y="2787254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2188" y="338137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F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95963" y="2842023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G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29163" y="2284810"/>
            <a:ext cx="383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H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6602413" y="2722960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7610476" y="34147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F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8518525" y="2765823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G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7567613" y="1956198"/>
            <a:ext cx="383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H</a:t>
            </a:r>
            <a:endParaRPr lang="zh-CN" altLang="en-US" sz="2000" b="1" i="1">
              <a:latin typeface="Times New Roman" panose="02020603050405020304" pitchFamily="18" charset="0"/>
            </a:endParaRPr>
          </a:p>
        </p:txBody>
      </p:sp>
      <p:grpSp>
        <p:nvGrpSpPr>
          <p:cNvPr id="23599" name="组合 6147"/>
          <p:cNvGrpSpPr/>
          <p:nvPr/>
        </p:nvGrpSpPr>
        <p:grpSpPr bwMode="auto">
          <a:xfrm>
            <a:off x="360364" y="128588"/>
            <a:ext cx="2537450" cy="739114"/>
            <a:chOff x="0" y="0"/>
            <a:chExt cx="3998" cy="1549"/>
          </a:xfrm>
        </p:grpSpPr>
        <p:sp>
          <p:nvSpPr>
            <p:cNvPr id="2360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3603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20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中点四边形</a:t>
              </a:r>
            </a:p>
          </p:txBody>
        </p:sp>
        <p:sp>
          <p:nvSpPr>
            <p:cNvPr id="23604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00" grpId="0" animBg="1"/>
      <p:bldP spid="121909" grpId="0" animBg="1"/>
      <p:bldP spid="121911" grpId="0"/>
      <p:bldP spid="121912" grpId="0"/>
      <p:bldP spid="121913" grpId="0"/>
      <p:bldP spid="121914" grpId="0"/>
      <p:bldP spid="121915" grpId="0"/>
      <p:bldP spid="121916" grpId="0"/>
      <p:bldP spid="22" grpId="0"/>
      <p:bldP spid="23" grpId="0"/>
      <p:bldP spid="24" grpId="0"/>
      <p:bldP spid="25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425" y="1254918"/>
            <a:ext cx="8605838" cy="35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1" y="1381126"/>
            <a:ext cx="1274763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圆角矩形 31"/>
          <p:cNvSpPr>
            <a:spLocks noChangeArrowheads="1"/>
          </p:cNvSpPr>
          <p:nvPr/>
        </p:nvSpPr>
        <p:spPr bwMode="auto">
          <a:xfrm>
            <a:off x="352425" y="467917"/>
            <a:ext cx="1411288" cy="28694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</a:p>
        </p:txBody>
      </p:sp>
      <p:sp>
        <p:nvSpPr>
          <p:cNvPr id="18438" name="文本框 6151"/>
          <p:cNvSpPr txBox="1">
            <a:spLocks noChangeArrowheads="1"/>
          </p:cNvSpPr>
          <p:nvPr/>
        </p:nvSpPr>
        <p:spPr bwMode="auto">
          <a:xfrm>
            <a:off x="2879725" y="754857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常见中点四边形比较</a:t>
            </a: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6" y="1381126"/>
            <a:ext cx="1446213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9575" y="1381126"/>
            <a:ext cx="1430338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1" y="1381126"/>
            <a:ext cx="1273175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7863" y="2190750"/>
            <a:ext cx="1416050" cy="2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2190750"/>
            <a:ext cx="1417638" cy="2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3725" y="2190750"/>
            <a:ext cx="1417638" cy="2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6163" y="2190750"/>
            <a:ext cx="1416050" cy="24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0" y="2474119"/>
            <a:ext cx="1716088" cy="223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5050" y="2474119"/>
            <a:ext cx="1714500" cy="223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9400" y="2495551"/>
            <a:ext cx="1716088" cy="223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8350" y="2495551"/>
            <a:ext cx="1784350" cy="223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97304"/>
          <p:cNvSpPr txBox="1">
            <a:spLocks noChangeArrowheads="1"/>
          </p:cNvSpPr>
          <p:nvPr/>
        </p:nvSpPr>
        <p:spPr bwMode="auto">
          <a:xfrm>
            <a:off x="684213" y="735807"/>
            <a:ext cx="8064500" cy="4450449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下列命题正确的是（       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四个角都相等的四边形是正方形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四条边都相等的四边形是正方形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对角线相等的平行四边形是正方形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对角线互相垂直的矩形是正方形</a:t>
            </a: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．四个内角都相等的四边形一定是（        ）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正方形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菱形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平行四边形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6" name="文本框 97305"/>
          <p:cNvSpPr txBox="1">
            <a:spLocks noChangeArrowheads="1"/>
          </p:cNvSpPr>
          <p:nvPr/>
        </p:nvSpPr>
        <p:spPr bwMode="auto">
          <a:xfrm>
            <a:off x="3822701" y="8763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7307" name="文本框 97306"/>
          <p:cNvSpPr txBox="1">
            <a:spLocks noChangeArrowheads="1"/>
          </p:cNvSpPr>
          <p:nvPr/>
        </p:nvSpPr>
        <p:spPr bwMode="auto">
          <a:xfrm>
            <a:off x="5926138" y="391028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04" name="矩形 80"/>
          <p:cNvSpPr>
            <a:spLocks noChangeArrowheads="1"/>
          </p:cNvSpPr>
          <p:nvPr/>
        </p:nvSpPr>
        <p:spPr bwMode="auto">
          <a:xfrm>
            <a:off x="1079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6" grpId="0"/>
      <p:bldP spid="973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22883"/>
          <p:cNvSpPr>
            <a:spLocks noChangeArrowheads="1"/>
          </p:cNvSpPr>
          <p:nvPr/>
        </p:nvSpPr>
        <p:spPr bwMode="auto">
          <a:xfrm>
            <a:off x="179389" y="411510"/>
            <a:ext cx="8497887" cy="199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如图，在四边形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上一点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PM</a:t>
            </a:r>
            <a:r>
              <a:rPr lang="en-US" altLang="zh-CN" sz="2000" b="1" dirty="0">
                <a:latin typeface="宋体" panose="02010600030101010101" pitchFamily="2" charset="-122"/>
                <a:sym typeface="Symbol" panose="05050102010706020507" pitchFamily="18" charset="2"/>
              </a:rPr>
              <a:t>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PN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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垂足分别为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(1) 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(2) 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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MPND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6626" name="组合 122958"/>
          <p:cNvGrpSpPr/>
          <p:nvPr/>
        </p:nvGrpSpPr>
        <p:grpSpPr bwMode="auto">
          <a:xfrm>
            <a:off x="5940427" y="2463404"/>
            <a:ext cx="2919413" cy="1695450"/>
            <a:chOff x="3696" y="1979"/>
            <a:chExt cx="1839" cy="1424"/>
          </a:xfrm>
        </p:grpSpPr>
        <p:sp>
          <p:nvSpPr>
            <p:cNvPr id="26627" name="文本框 122939"/>
            <p:cNvSpPr txBox="1">
              <a:spLocks noChangeArrowheads="1"/>
            </p:cNvSpPr>
            <p:nvPr/>
          </p:nvSpPr>
          <p:spPr bwMode="auto">
            <a:xfrm>
              <a:off x="4830" y="3067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26628" name="组合 122957"/>
            <p:cNvGrpSpPr/>
            <p:nvPr/>
          </p:nvGrpSpPr>
          <p:grpSpPr bwMode="auto">
            <a:xfrm>
              <a:off x="3696" y="1979"/>
              <a:ext cx="1839" cy="1192"/>
              <a:chOff x="3515" y="1854"/>
              <a:chExt cx="1839" cy="1192"/>
            </a:xfrm>
          </p:grpSpPr>
          <p:sp>
            <p:nvSpPr>
              <p:cNvPr id="26629" name="等腰三角形 122928"/>
              <p:cNvSpPr>
                <a:spLocks noChangeArrowheads="1"/>
              </p:cNvSpPr>
              <p:nvPr/>
            </p:nvSpPr>
            <p:spPr bwMode="auto">
              <a:xfrm>
                <a:off x="3742" y="2069"/>
                <a:ext cx="1406" cy="453"/>
              </a:xfrm>
              <a:prstGeom prst="triangle">
                <a:avLst>
                  <a:gd name="adj" fmla="val 72245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30" name="等腰三角形 122929"/>
              <p:cNvSpPr>
                <a:spLocks noChangeArrowheads="1"/>
              </p:cNvSpPr>
              <p:nvPr/>
            </p:nvSpPr>
            <p:spPr bwMode="auto">
              <a:xfrm flipV="1">
                <a:off x="3742" y="2523"/>
                <a:ext cx="1406" cy="455"/>
              </a:xfrm>
              <a:prstGeom prst="triangle">
                <a:avLst>
                  <a:gd name="adj" fmla="val 72245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31" name="文本框 122930"/>
              <p:cNvSpPr txBox="1">
                <a:spLocks noChangeArrowheads="1"/>
              </p:cNvSpPr>
              <p:nvPr/>
            </p:nvSpPr>
            <p:spPr bwMode="auto">
              <a:xfrm>
                <a:off x="4649" y="1854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632" name="文本框 122931"/>
              <p:cNvSpPr txBox="1">
                <a:spLocks noChangeArrowheads="1"/>
              </p:cNvSpPr>
              <p:nvPr/>
            </p:nvSpPr>
            <p:spPr bwMode="auto">
              <a:xfrm>
                <a:off x="3515" y="2432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6633" name="文本框 122932"/>
              <p:cNvSpPr txBox="1">
                <a:spLocks noChangeArrowheads="1"/>
              </p:cNvSpPr>
              <p:nvPr/>
            </p:nvSpPr>
            <p:spPr bwMode="auto">
              <a:xfrm>
                <a:off x="5121" y="2387"/>
                <a:ext cx="23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6634" name="直接连接符 122934"/>
              <p:cNvSpPr>
                <a:spLocks noChangeShapeType="1"/>
              </p:cNvSpPr>
              <p:nvPr/>
            </p:nvSpPr>
            <p:spPr bwMode="auto">
              <a:xfrm flipV="1">
                <a:off x="4655" y="2245"/>
                <a:ext cx="252" cy="27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35" name="直接连接符 122935"/>
              <p:cNvSpPr>
                <a:spLocks noChangeShapeType="1"/>
              </p:cNvSpPr>
              <p:nvPr/>
            </p:nvSpPr>
            <p:spPr bwMode="auto">
              <a:xfrm>
                <a:off x="4649" y="2523"/>
                <a:ext cx="272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36" name="文本框 122936"/>
              <p:cNvSpPr txBox="1">
                <a:spLocks noChangeArrowheads="1"/>
              </p:cNvSpPr>
              <p:nvPr/>
            </p:nvSpPr>
            <p:spPr bwMode="auto">
              <a:xfrm>
                <a:off x="4486" y="2320"/>
                <a:ext cx="21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P</a:t>
                </a:r>
              </a:p>
            </p:txBody>
          </p:sp>
          <p:sp>
            <p:nvSpPr>
              <p:cNvPr id="26637" name="文本框 122937"/>
              <p:cNvSpPr txBox="1">
                <a:spLocks noChangeArrowheads="1"/>
              </p:cNvSpPr>
              <p:nvPr/>
            </p:nvSpPr>
            <p:spPr bwMode="auto">
              <a:xfrm>
                <a:off x="4882" y="2063"/>
                <a:ext cx="26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6638" name="文本框 122938"/>
              <p:cNvSpPr txBox="1">
                <a:spLocks noChangeArrowheads="1"/>
              </p:cNvSpPr>
              <p:nvPr/>
            </p:nvSpPr>
            <p:spPr bwMode="auto">
              <a:xfrm>
                <a:off x="4894" y="2710"/>
                <a:ext cx="23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6639" name="直接连接符 122940"/>
              <p:cNvSpPr>
                <a:spLocks noChangeShapeType="1"/>
              </p:cNvSpPr>
              <p:nvPr/>
            </p:nvSpPr>
            <p:spPr bwMode="auto">
              <a:xfrm flipV="1">
                <a:off x="4870" y="2698"/>
                <a:ext cx="45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40" name="直接连接符 122944"/>
              <p:cNvSpPr>
                <a:spLocks noChangeShapeType="1"/>
              </p:cNvSpPr>
              <p:nvPr/>
            </p:nvSpPr>
            <p:spPr bwMode="auto">
              <a:xfrm>
                <a:off x="4915" y="2698"/>
                <a:ext cx="46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41" name="直接连接符 122945"/>
              <p:cNvSpPr>
                <a:spLocks noChangeShapeType="1"/>
              </p:cNvSpPr>
              <p:nvPr/>
            </p:nvSpPr>
            <p:spPr bwMode="auto">
              <a:xfrm>
                <a:off x="4861" y="2287"/>
                <a:ext cx="4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6642" name="直接连接符 122946"/>
              <p:cNvSpPr>
                <a:spLocks noChangeShapeType="1"/>
              </p:cNvSpPr>
              <p:nvPr/>
            </p:nvSpPr>
            <p:spPr bwMode="auto">
              <a:xfrm flipV="1">
                <a:off x="4906" y="2293"/>
                <a:ext cx="46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</p:grpSp>
      <p:sp>
        <p:nvSpPr>
          <p:cNvPr id="122964" name="矩形 122963"/>
          <p:cNvSpPr>
            <a:spLocks noChangeArrowheads="1"/>
          </p:cNvSpPr>
          <p:nvPr/>
        </p:nvSpPr>
        <p:spPr bwMode="auto">
          <a:xfrm>
            <a:off x="468313" y="2505162"/>
            <a:ext cx="6246812" cy="222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= 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∴∠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∴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≌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CBD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AAS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2965" name="任意多边形 122964"/>
          <p:cNvSpPr>
            <a:spLocks noChangeArrowheads="1"/>
          </p:cNvSpPr>
          <p:nvPr/>
        </p:nvSpPr>
        <p:spPr bwMode="auto">
          <a:xfrm>
            <a:off x="6588125" y="3165872"/>
            <a:ext cx="71438" cy="89297"/>
          </a:xfrm>
          <a:custGeom>
            <a:avLst/>
            <a:gdLst>
              <a:gd name="T0" fmla="*/ 0 w 21600"/>
              <a:gd name="T1" fmla="*/ 0 h 36196"/>
              <a:gd name="T2" fmla="*/ 21600 w 21600"/>
              <a:gd name="T3" fmla="*/ 21600 h 36196"/>
              <a:gd name="T4" fmla="*/ 15923 w 21600"/>
              <a:gd name="T5" fmla="*/ 36196 h 36196"/>
              <a:gd name="T6" fmla="*/ 15922 w 21600"/>
              <a:gd name="T7" fmla="*/ 36195 h 36196"/>
              <a:gd name="T8" fmla="*/ 22127 w 21600"/>
              <a:gd name="T9" fmla="*/ 32275 h 36196"/>
              <a:gd name="T10" fmla="*/ 32927 w 21600"/>
              <a:gd name="T11" fmla="*/ 53875 h 36196"/>
              <a:gd name="T12" fmla="*/ 32375 w 21600"/>
              <a:gd name="T13" fmla="*/ 60711 h 36196"/>
              <a:gd name="T14" fmla="*/ 0 w 21600"/>
              <a:gd name="T15" fmla="*/ 0 h 36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3619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7227"/>
                  <a:pt x="19448" y="32352"/>
                  <a:pt x="15923" y="36196"/>
                </a:cubicBezTo>
              </a:path>
              <a:path w="21600" h="36196" stroke="0">
                <a:moveTo>
                  <a:pt x="15922" y="36195"/>
                </a:moveTo>
                <a:cubicBezTo>
                  <a:pt x="17678" y="33725"/>
                  <a:pt x="19818" y="32275"/>
                  <a:pt x="22127" y="32275"/>
                </a:cubicBezTo>
                <a:cubicBezTo>
                  <a:pt x="28092" y="32275"/>
                  <a:pt x="32927" y="41946"/>
                  <a:pt x="32927" y="53875"/>
                </a:cubicBezTo>
                <a:cubicBezTo>
                  <a:pt x="32927" y="56266"/>
                  <a:pt x="32733" y="58565"/>
                  <a:pt x="32375" y="60711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6" name="任意多边形 122965"/>
          <p:cNvSpPr>
            <a:spLocks noChangeArrowheads="1"/>
          </p:cNvSpPr>
          <p:nvPr/>
        </p:nvSpPr>
        <p:spPr bwMode="auto">
          <a:xfrm>
            <a:off x="6592889" y="3259931"/>
            <a:ext cx="90487" cy="96441"/>
          </a:xfrm>
          <a:custGeom>
            <a:avLst/>
            <a:gdLst>
              <a:gd name="T0" fmla="*/ 19228 w 27624"/>
              <a:gd name="T1" fmla="*/ 0 h 38694"/>
              <a:gd name="T2" fmla="*/ 27624 w 27624"/>
              <a:gd name="T3" fmla="*/ 17094 h 38694"/>
              <a:gd name="T4" fmla="*/ 6024 w 27624"/>
              <a:gd name="T5" fmla="*/ 38694 h 38694"/>
              <a:gd name="T6" fmla="*/ -5 w 27624"/>
              <a:gd name="T7" fmla="*/ 37841 h 38694"/>
              <a:gd name="T8" fmla="*/ 0 w 27624"/>
              <a:gd name="T9" fmla="*/ 37836 h 38694"/>
              <a:gd name="T10" fmla="*/ 60 w 27624"/>
              <a:gd name="T11" fmla="*/ 41102 h 38694"/>
              <a:gd name="T12" fmla="*/ 24 w 27624"/>
              <a:gd name="T13" fmla="*/ 43650 h 38694"/>
              <a:gd name="T14" fmla="*/ 19228 w 27624"/>
              <a:gd name="T15" fmla="*/ 0 h 38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624" h="38694" fill="none">
                <a:moveTo>
                  <a:pt x="19228" y="0"/>
                </a:moveTo>
                <a:cubicBezTo>
                  <a:pt x="24336" y="3950"/>
                  <a:pt x="27624" y="10138"/>
                  <a:pt x="27624" y="17094"/>
                </a:cubicBezTo>
                <a:cubicBezTo>
                  <a:pt x="27624" y="29023"/>
                  <a:pt x="17953" y="38694"/>
                  <a:pt x="6024" y="38694"/>
                </a:cubicBezTo>
                <a:cubicBezTo>
                  <a:pt x="3930" y="38694"/>
                  <a:pt x="1905" y="38396"/>
                  <a:pt x="-5" y="37841"/>
                </a:cubicBezTo>
              </a:path>
              <a:path w="27624" h="38694" stroke="0">
                <a:moveTo>
                  <a:pt x="0" y="37836"/>
                </a:moveTo>
                <a:cubicBezTo>
                  <a:pt x="40" y="38896"/>
                  <a:pt x="60" y="39988"/>
                  <a:pt x="60" y="41102"/>
                </a:cubicBezTo>
                <a:cubicBezTo>
                  <a:pt x="60" y="41968"/>
                  <a:pt x="48" y="42820"/>
                  <a:pt x="24" y="43650"/>
                </a:cubicBezTo>
                <a:lnTo>
                  <a:pt x="19228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7" name="文本框 122966"/>
          <p:cNvSpPr txBox="1">
            <a:spLocks noChangeArrowheads="1"/>
          </p:cNvSpPr>
          <p:nvPr/>
        </p:nvSpPr>
        <p:spPr bwMode="auto">
          <a:xfrm>
            <a:off x="6732588" y="300394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Time4"/>
                <a:cs typeface="Time4"/>
              </a:rPr>
              <a:t>1</a:t>
            </a:r>
          </a:p>
        </p:txBody>
      </p:sp>
      <p:sp>
        <p:nvSpPr>
          <p:cNvPr id="122968" name="文本框 122967"/>
          <p:cNvSpPr txBox="1">
            <a:spLocks noChangeArrowheads="1"/>
          </p:cNvSpPr>
          <p:nvPr/>
        </p:nvSpPr>
        <p:spPr bwMode="auto">
          <a:xfrm>
            <a:off x="6732588" y="321587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Time4"/>
                <a:cs typeface="Time4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7" grpId="0"/>
      <p:bldP spid="1229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131075"/>
          <p:cNvGrpSpPr/>
          <p:nvPr/>
        </p:nvGrpSpPr>
        <p:grpSpPr bwMode="auto">
          <a:xfrm>
            <a:off x="5148265" y="735807"/>
            <a:ext cx="2919413" cy="1695450"/>
            <a:chOff x="3696" y="1979"/>
            <a:chExt cx="1839" cy="1424"/>
          </a:xfrm>
        </p:grpSpPr>
        <p:sp>
          <p:nvSpPr>
            <p:cNvPr id="27650" name="文本框 131076"/>
            <p:cNvSpPr txBox="1">
              <a:spLocks noChangeArrowheads="1"/>
            </p:cNvSpPr>
            <p:nvPr/>
          </p:nvSpPr>
          <p:spPr bwMode="auto">
            <a:xfrm>
              <a:off x="4830" y="3067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latin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27651" name="组合 131077"/>
            <p:cNvGrpSpPr/>
            <p:nvPr/>
          </p:nvGrpSpPr>
          <p:grpSpPr bwMode="auto">
            <a:xfrm>
              <a:off x="3696" y="1979"/>
              <a:ext cx="1839" cy="1192"/>
              <a:chOff x="3515" y="1854"/>
              <a:chExt cx="1839" cy="1192"/>
            </a:xfrm>
          </p:grpSpPr>
          <p:sp>
            <p:nvSpPr>
              <p:cNvPr id="27652" name="等腰三角形 131078"/>
              <p:cNvSpPr>
                <a:spLocks noChangeArrowheads="1"/>
              </p:cNvSpPr>
              <p:nvPr/>
            </p:nvSpPr>
            <p:spPr bwMode="auto">
              <a:xfrm>
                <a:off x="3742" y="2069"/>
                <a:ext cx="1406" cy="453"/>
              </a:xfrm>
              <a:prstGeom prst="triangle">
                <a:avLst>
                  <a:gd name="adj" fmla="val 72245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53" name="等腰三角形 131079"/>
              <p:cNvSpPr>
                <a:spLocks noChangeArrowheads="1"/>
              </p:cNvSpPr>
              <p:nvPr/>
            </p:nvSpPr>
            <p:spPr bwMode="auto">
              <a:xfrm flipV="1">
                <a:off x="3742" y="2523"/>
                <a:ext cx="1406" cy="455"/>
              </a:xfrm>
              <a:prstGeom prst="triangle">
                <a:avLst>
                  <a:gd name="adj" fmla="val 72245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54" name="文本框 131080"/>
              <p:cNvSpPr txBox="1">
                <a:spLocks noChangeArrowheads="1"/>
              </p:cNvSpPr>
              <p:nvPr/>
            </p:nvSpPr>
            <p:spPr bwMode="auto">
              <a:xfrm>
                <a:off x="4649" y="1854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7655" name="文本框 131081"/>
              <p:cNvSpPr txBox="1">
                <a:spLocks noChangeArrowheads="1"/>
              </p:cNvSpPr>
              <p:nvPr/>
            </p:nvSpPr>
            <p:spPr bwMode="auto">
              <a:xfrm>
                <a:off x="3515" y="2432"/>
                <a:ext cx="22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656" name="文本框 131082"/>
              <p:cNvSpPr txBox="1">
                <a:spLocks noChangeArrowheads="1"/>
              </p:cNvSpPr>
              <p:nvPr/>
            </p:nvSpPr>
            <p:spPr bwMode="auto">
              <a:xfrm>
                <a:off x="5121" y="2387"/>
                <a:ext cx="23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7657" name="直接连接符 131083"/>
              <p:cNvSpPr>
                <a:spLocks noChangeShapeType="1"/>
              </p:cNvSpPr>
              <p:nvPr/>
            </p:nvSpPr>
            <p:spPr bwMode="auto">
              <a:xfrm flipV="1">
                <a:off x="4655" y="2245"/>
                <a:ext cx="252" cy="27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58" name="直接连接符 131084"/>
              <p:cNvSpPr>
                <a:spLocks noChangeShapeType="1"/>
              </p:cNvSpPr>
              <p:nvPr/>
            </p:nvSpPr>
            <p:spPr bwMode="auto">
              <a:xfrm>
                <a:off x="4649" y="2523"/>
                <a:ext cx="272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59" name="文本框 131085"/>
              <p:cNvSpPr txBox="1">
                <a:spLocks noChangeArrowheads="1"/>
              </p:cNvSpPr>
              <p:nvPr/>
            </p:nvSpPr>
            <p:spPr bwMode="auto">
              <a:xfrm>
                <a:off x="4486" y="2320"/>
                <a:ext cx="21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P</a:t>
                </a:r>
              </a:p>
            </p:txBody>
          </p:sp>
          <p:sp>
            <p:nvSpPr>
              <p:cNvPr id="27660" name="文本框 131086"/>
              <p:cNvSpPr txBox="1">
                <a:spLocks noChangeArrowheads="1"/>
              </p:cNvSpPr>
              <p:nvPr/>
            </p:nvSpPr>
            <p:spPr bwMode="auto">
              <a:xfrm>
                <a:off x="4882" y="2063"/>
                <a:ext cx="26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7661" name="文本框 131087"/>
              <p:cNvSpPr txBox="1">
                <a:spLocks noChangeArrowheads="1"/>
              </p:cNvSpPr>
              <p:nvPr/>
            </p:nvSpPr>
            <p:spPr bwMode="auto">
              <a:xfrm>
                <a:off x="4894" y="2710"/>
                <a:ext cx="23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7662" name="直接连接符 131088"/>
              <p:cNvSpPr>
                <a:spLocks noChangeShapeType="1"/>
              </p:cNvSpPr>
              <p:nvPr/>
            </p:nvSpPr>
            <p:spPr bwMode="auto">
              <a:xfrm flipV="1">
                <a:off x="4870" y="2698"/>
                <a:ext cx="45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63" name="直接连接符 131089"/>
              <p:cNvSpPr>
                <a:spLocks noChangeShapeType="1"/>
              </p:cNvSpPr>
              <p:nvPr/>
            </p:nvSpPr>
            <p:spPr bwMode="auto">
              <a:xfrm>
                <a:off x="4915" y="2698"/>
                <a:ext cx="46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64" name="直接连接符 131090"/>
              <p:cNvSpPr>
                <a:spLocks noChangeShapeType="1"/>
              </p:cNvSpPr>
              <p:nvPr/>
            </p:nvSpPr>
            <p:spPr bwMode="auto">
              <a:xfrm>
                <a:off x="4861" y="2287"/>
                <a:ext cx="45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27665" name="直接连接符 131091"/>
              <p:cNvSpPr>
                <a:spLocks noChangeShapeType="1"/>
              </p:cNvSpPr>
              <p:nvPr/>
            </p:nvSpPr>
            <p:spPr bwMode="auto">
              <a:xfrm flipV="1">
                <a:off x="4906" y="2293"/>
                <a:ext cx="46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</p:grpSp>
      <p:sp>
        <p:nvSpPr>
          <p:cNvPr id="131097" name="矩形 131096"/>
          <p:cNvSpPr>
            <a:spLocks noChangeArrowheads="1"/>
          </p:cNvSpPr>
          <p:nvPr/>
        </p:nvSpPr>
        <p:spPr bwMode="auto">
          <a:xfrm>
            <a:off x="0" y="0"/>
            <a:ext cx="9144000" cy="499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）∵∠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=90°;</a:t>
            </a:r>
          </a:p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PM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PMD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PND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NPMD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</a:p>
          <a:p>
            <a:pPr algn="just">
              <a:lnSpc>
                <a:spcPct val="18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∵∠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=45°.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∴∠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MPD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NPD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=45°.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DM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PM,DN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8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NPMD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是矩形（有一组邻边相等的矩形是正方形）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1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1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1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" name="直接连接符 17499"/>
          <p:cNvSpPr>
            <a:spLocks noChangeShapeType="1"/>
          </p:cNvSpPr>
          <p:nvPr/>
        </p:nvSpPr>
        <p:spPr bwMode="auto">
          <a:xfrm flipV="1">
            <a:off x="2124076" y="1058466"/>
            <a:ext cx="1800225" cy="10263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501" name="直接连接符 17500"/>
          <p:cNvSpPr>
            <a:spLocks noChangeShapeType="1"/>
          </p:cNvSpPr>
          <p:nvPr/>
        </p:nvSpPr>
        <p:spPr bwMode="auto">
          <a:xfrm>
            <a:off x="6084888" y="1113235"/>
            <a:ext cx="2089150" cy="1025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502" name="直接连接符 17501"/>
          <p:cNvSpPr>
            <a:spLocks noChangeShapeType="1"/>
          </p:cNvSpPr>
          <p:nvPr/>
        </p:nvSpPr>
        <p:spPr bwMode="auto">
          <a:xfrm>
            <a:off x="1981201" y="3057526"/>
            <a:ext cx="2232025" cy="9179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503" name="直接连接符 17502"/>
          <p:cNvSpPr>
            <a:spLocks noChangeShapeType="1"/>
          </p:cNvSpPr>
          <p:nvPr/>
        </p:nvSpPr>
        <p:spPr bwMode="auto">
          <a:xfrm flipV="1">
            <a:off x="6013451" y="3273029"/>
            <a:ext cx="2017713" cy="8632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504" name="文本框 17503"/>
          <p:cNvSpPr txBox="1">
            <a:spLocks noChangeArrowheads="1"/>
          </p:cNvSpPr>
          <p:nvPr/>
        </p:nvSpPr>
        <p:spPr bwMode="auto">
          <a:xfrm rot="19447756">
            <a:off x="1608178" y="1047126"/>
            <a:ext cx="27494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有一个角是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（或对角线互相垂直）</a:t>
            </a:r>
          </a:p>
        </p:txBody>
      </p:sp>
      <p:sp>
        <p:nvSpPr>
          <p:cNvPr id="17505" name="文本框 17504"/>
          <p:cNvSpPr txBox="1">
            <a:spLocks noChangeArrowheads="1"/>
          </p:cNvSpPr>
          <p:nvPr/>
        </p:nvSpPr>
        <p:spPr bwMode="auto">
          <a:xfrm rot="1687744">
            <a:off x="1782145" y="2948554"/>
            <a:ext cx="25571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有一对邻边相等</a:t>
            </a:r>
          </a:p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（或对角线相等）     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508" name="直接连接符 17507"/>
          <p:cNvSpPr>
            <a:spLocks noChangeShapeType="1"/>
          </p:cNvSpPr>
          <p:nvPr/>
        </p:nvSpPr>
        <p:spPr bwMode="auto">
          <a:xfrm>
            <a:off x="2759075" y="2625329"/>
            <a:ext cx="4679950" cy="1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509" name="平行四边形 17508"/>
          <p:cNvSpPr>
            <a:spLocks noChangeArrowheads="1"/>
          </p:cNvSpPr>
          <p:nvPr/>
        </p:nvSpPr>
        <p:spPr bwMode="auto">
          <a:xfrm>
            <a:off x="207963" y="2226469"/>
            <a:ext cx="2017712" cy="809625"/>
          </a:xfrm>
          <a:prstGeom prst="parallelogram">
            <a:avLst>
              <a:gd name="adj" fmla="val 46728"/>
            </a:avLst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17510" name="矩形 17509"/>
          <p:cNvSpPr>
            <a:spLocks noChangeArrowheads="1"/>
          </p:cNvSpPr>
          <p:nvPr/>
        </p:nvSpPr>
        <p:spPr bwMode="auto">
          <a:xfrm>
            <a:off x="4213226" y="789385"/>
            <a:ext cx="1584325" cy="594122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17511" name="菱形 17510"/>
          <p:cNvSpPr>
            <a:spLocks noChangeArrowheads="1"/>
          </p:cNvSpPr>
          <p:nvPr/>
        </p:nvSpPr>
        <p:spPr bwMode="auto">
          <a:xfrm>
            <a:off x="4213225" y="3651647"/>
            <a:ext cx="1657350" cy="971550"/>
          </a:xfrm>
          <a:prstGeom prst="diamond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17513" name="矩形 10"/>
          <p:cNvSpPr>
            <a:spLocks noChangeArrowheads="1"/>
          </p:cNvSpPr>
          <p:nvPr/>
        </p:nvSpPr>
        <p:spPr bwMode="auto">
          <a:xfrm>
            <a:off x="7813675" y="2246710"/>
            <a:ext cx="1150938" cy="863203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7514" name="文本框 17513"/>
          <p:cNvSpPr txBox="1">
            <a:spLocks noChangeArrowheads="1"/>
          </p:cNvSpPr>
          <p:nvPr/>
        </p:nvSpPr>
        <p:spPr bwMode="auto">
          <a:xfrm>
            <a:off x="2914839" y="2193132"/>
            <a:ext cx="403187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ea typeface="黑体" panose="02010609060101010101" pitchFamily="49" charset="-122"/>
              </a:rPr>
              <a:t>一组邻边相等且一个内角为直角</a:t>
            </a:r>
          </a:p>
          <a:p>
            <a:pPr algn="ctr">
              <a:lnSpc>
                <a:spcPct val="150000"/>
              </a:lnSpc>
            </a:pPr>
            <a:r>
              <a:rPr lang="zh-CN" altLang="en-US" sz="2000">
                <a:ea typeface="黑体" panose="02010609060101010101" pitchFamily="49" charset="-122"/>
              </a:rPr>
              <a:t>（或对角线互相垂直平分且相等）</a:t>
            </a:r>
          </a:p>
        </p:txBody>
      </p:sp>
      <p:sp>
        <p:nvSpPr>
          <p:cNvPr id="17515" name="文本框 17514"/>
          <p:cNvSpPr txBox="1">
            <a:spLocks noChangeArrowheads="1"/>
          </p:cNvSpPr>
          <p:nvPr/>
        </p:nvSpPr>
        <p:spPr bwMode="auto">
          <a:xfrm rot="19925147">
            <a:off x="5611853" y="3164057"/>
            <a:ext cx="27494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有一个角是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（或对角线互相垂直）</a:t>
            </a:r>
          </a:p>
        </p:txBody>
      </p:sp>
      <p:sp>
        <p:nvSpPr>
          <p:cNvPr id="17516" name="文本框 17515"/>
          <p:cNvSpPr txBox="1">
            <a:spLocks noChangeArrowheads="1"/>
          </p:cNvSpPr>
          <p:nvPr/>
        </p:nvSpPr>
        <p:spPr bwMode="auto">
          <a:xfrm rot="1904918">
            <a:off x="5987433" y="1154282"/>
            <a:ext cx="25571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有一对邻边相等</a:t>
            </a:r>
          </a:p>
          <a:p>
            <a:pPr algn="ctr"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（或对角线相等）     </a:t>
            </a:r>
            <a:endParaRPr lang="en-US" altLang="zh-CN" sz="2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687" name="矩形 80"/>
          <p:cNvSpPr>
            <a:spLocks noChangeArrowheads="1"/>
          </p:cNvSpPr>
          <p:nvPr/>
        </p:nvSpPr>
        <p:spPr bwMode="auto">
          <a:xfrm>
            <a:off x="101600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4" grpId="0"/>
      <p:bldP spid="17505" grpId="0"/>
      <p:bldP spid="17509" grpId="0" animBg="1"/>
      <p:bldP spid="17510" grpId="0" animBg="1"/>
      <p:bldP spid="17511" grpId="0" animBg="1"/>
      <p:bldP spid="17513" grpId="0" animBg="1"/>
      <p:bldP spid="17514" grpId="0"/>
      <p:bldP spid="17515" grpId="0"/>
      <p:bldP spid="175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65101" y="1660834"/>
            <a:ext cx="87487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．掌握正方形的判定方法．（重点）</a:t>
            </a:r>
          </a:p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2400" dirty="0">
                <a:ea typeface="黑体" panose="02010609060101010101" pitchFamily="49" charset="-122"/>
              </a:rPr>
              <a:t>会运用正方形的判定条件进行有关的论证和计算</a:t>
            </a:r>
            <a:r>
              <a:rPr lang="zh-CN" altLang="en-US" dirty="0"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1266" name="矩形 4119"/>
          <p:cNvSpPr>
            <a:spLocks noChangeArrowheads="1"/>
          </p:cNvSpPr>
          <p:nvPr/>
        </p:nvSpPr>
        <p:spPr bwMode="auto">
          <a:xfrm>
            <a:off x="3698627" y="947590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3"/>
          <p:cNvSpPr txBox="1">
            <a:spLocks noChangeArrowheads="1"/>
          </p:cNvSpPr>
          <p:nvPr/>
        </p:nvSpPr>
        <p:spPr bwMode="auto">
          <a:xfrm>
            <a:off x="619125" y="519113"/>
            <a:ext cx="6229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什么是正方形？正方形有哪些性质？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88" name="文本框 22587"/>
          <p:cNvSpPr txBox="1">
            <a:spLocks noChangeArrowheads="1"/>
          </p:cNvSpPr>
          <p:nvPr/>
        </p:nvSpPr>
        <p:spPr bwMode="auto">
          <a:xfrm>
            <a:off x="2700338" y="12215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89" name="文本框 22588"/>
          <p:cNvSpPr txBox="1">
            <a:spLocks noChangeArrowheads="1"/>
          </p:cNvSpPr>
          <p:nvPr/>
        </p:nvSpPr>
        <p:spPr bwMode="auto">
          <a:xfrm>
            <a:off x="5003800" y="116800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90" name="文本框 22589"/>
          <p:cNvSpPr txBox="1">
            <a:spLocks noChangeArrowheads="1"/>
          </p:cNvSpPr>
          <p:nvPr/>
        </p:nvSpPr>
        <p:spPr bwMode="auto">
          <a:xfrm>
            <a:off x="5076825" y="234553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91" name="文本框 22590"/>
          <p:cNvSpPr txBox="1">
            <a:spLocks noChangeArrowheads="1"/>
          </p:cNvSpPr>
          <p:nvPr/>
        </p:nvSpPr>
        <p:spPr bwMode="auto">
          <a:xfrm>
            <a:off x="2700338" y="232291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96" name="Text Box 3"/>
          <p:cNvSpPr txBox="1">
            <a:spLocks noChangeArrowheads="1"/>
          </p:cNvSpPr>
          <p:nvPr/>
        </p:nvSpPr>
        <p:spPr bwMode="auto">
          <a:xfrm>
            <a:off x="482600" y="2876550"/>
            <a:ext cx="8604250" cy="203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正方形：有一组邻边相等，并且有一个角是直角的平行四边形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fontAlgn="b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正方形性质：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四个角都是直角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fontAlgn="b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    ②四条边都相等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fontAlgn="b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    ③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对角线相等且互相垂直平分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295" name="矩形 22596"/>
          <p:cNvSpPr>
            <a:spLocks noChangeArrowheads="1"/>
          </p:cNvSpPr>
          <p:nvPr/>
        </p:nvSpPr>
        <p:spPr bwMode="auto">
          <a:xfrm>
            <a:off x="3276601" y="1329928"/>
            <a:ext cx="1655763" cy="12418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6" name="直接连接符 22597"/>
          <p:cNvSpPr>
            <a:spLocks noChangeShapeType="1"/>
          </p:cNvSpPr>
          <p:nvPr/>
        </p:nvSpPr>
        <p:spPr bwMode="auto">
          <a:xfrm>
            <a:off x="3276601" y="1329928"/>
            <a:ext cx="1655763" cy="12418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7" name="直接连接符 22598"/>
          <p:cNvSpPr>
            <a:spLocks noChangeShapeType="1"/>
          </p:cNvSpPr>
          <p:nvPr/>
        </p:nvSpPr>
        <p:spPr bwMode="auto">
          <a:xfrm flipV="1">
            <a:off x="3276601" y="1329928"/>
            <a:ext cx="1655763" cy="12418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600" name="文本框 22599"/>
          <p:cNvSpPr txBox="1">
            <a:spLocks noChangeArrowheads="1"/>
          </p:cNvSpPr>
          <p:nvPr/>
        </p:nvSpPr>
        <p:spPr bwMode="auto">
          <a:xfrm>
            <a:off x="3895726" y="195619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2299" name="矩形 80"/>
          <p:cNvSpPr>
            <a:spLocks noChangeArrowheads="1"/>
          </p:cNvSpPr>
          <p:nvPr/>
        </p:nvSpPr>
        <p:spPr bwMode="auto">
          <a:xfrm>
            <a:off x="952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8" grpId="0"/>
      <p:bldP spid="22589" grpId="0"/>
      <p:bldP spid="22590" grpId="0"/>
      <p:bldP spid="22591" grpId="0"/>
      <p:bldP spid="22596" grpId="0"/>
      <p:bldP spid="226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568326" y="519113"/>
            <a:ext cx="7172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你是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如何判断是矩形、菱形？</a:t>
            </a:r>
            <a:endParaRPr lang="zh-CN" altLang="en-US" sz="24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0838" name="平行四边形 120837"/>
          <p:cNvSpPr>
            <a:spLocks noChangeArrowheads="1"/>
          </p:cNvSpPr>
          <p:nvPr/>
        </p:nvSpPr>
        <p:spPr bwMode="auto">
          <a:xfrm>
            <a:off x="4140201" y="2571750"/>
            <a:ext cx="2017713" cy="809625"/>
          </a:xfrm>
          <a:prstGeom prst="parallelogram">
            <a:avLst>
              <a:gd name="adj" fmla="val 46728"/>
            </a:avLst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120839" name="矩形 120838"/>
          <p:cNvSpPr>
            <a:spLocks noChangeArrowheads="1"/>
          </p:cNvSpPr>
          <p:nvPr/>
        </p:nvSpPr>
        <p:spPr bwMode="auto">
          <a:xfrm>
            <a:off x="6659564" y="1437085"/>
            <a:ext cx="1944687" cy="647700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120840" name="菱形 120839"/>
          <p:cNvSpPr>
            <a:spLocks noChangeArrowheads="1"/>
          </p:cNvSpPr>
          <p:nvPr/>
        </p:nvSpPr>
        <p:spPr bwMode="auto">
          <a:xfrm>
            <a:off x="7092950" y="3759994"/>
            <a:ext cx="1727200" cy="1026319"/>
          </a:xfrm>
          <a:prstGeom prst="diamond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120862" name="任意多边形 120861"/>
          <p:cNvSpPr>
            <a:spLocks noChangeArrowheads="1"/>
          </p:cNvSpPr>
          <p:nvPr/>
        </p:nvSpPr>
        <p:spPr bwMode="auto">
          <a:xfrm>
            <a:off x="323850" y="2571751"/>
            <a:ext cx="2052638" cy="756047"/>
          </a:xfrm>
          <a:custGeom>
            <a:avLst/>
            <a:gdLst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0 60000 65536"/>
              <a:gd name="T9" fmla="*/ 90 60000 65536"/>
              <a:gd name="T10" fmla="*/ 180 60000 65536"/>
              <a:gd name="T11" fmla="*/ 27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四边形</a:t>
            </a:r>
          </a:p>
        </p:txBody>
      </p:sp>
      <p:sp>
        <p:nvSpPr>
          <p:cNvPr id="120878" name="直接连接符 120877"/>
          <p:cNvSpPr>
            <a:spLocks noChangeShapeType="1"/>
          </p:cNvSpPr>
          <p:nvPr/>
        </p:nvSpPr>
        <p:spPr bwMode="auto">
          <a:xfrm>
            <a:off x="1633538" y="1687116"/>
            <a:ext cx="0" cy="7560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79" name="直接连接符 120878"/>
          <p:cNvSpPr>
            <a:spLocks noChangeShapeType="1"/>
          </p:cNvSpPr>
          <p:nvPr/>
        </p:nvSpPr>
        <p:spPr bwMode="auto">
          <a:xfrm>
            <a:off x="1633538" y="1687116"/>
            <a:ext cx="446405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80" name="直接连接符 120879"/>
          <p:cNvSpPr>
            <a:spLocks noChangeShapeType="1"/>
          </p:cNvSpPr>
          <p:nvPr/>
        </p:nvSpPr>
        <p:spPr bwMode="auto">
          <a:xfrm>
            <a:off x="1649413" y="3469481"/>
            <a:ext cx="0" cy="7024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81" name="直接连接符 120880"/>
          <p:cNvSpPr>
            <a:spLocks noChangeShapeType="1"/>
          </p:cNvSpPr>
          <p:nvPr/>
        </p:nvSpPr>
        <p:spPr bwMode="auto">
          <a:xfrm>
            <a:off x="1649413" y="4171950"/>
            <a:ext cx="525621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82" name="直接连接符 120881"/>
          <p:cNvSpPr>
            <a:spLocks noChangeShapeType="1"/>
          </p:cNvSpPr>
          <p:nvPr/>
        </p:nvSpPr>
        <p:spPr bwMode="auto">
          <a:xfrm>
            <a:off x="2293939" y="2875360"/>
            <a:ext cx="187642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83" name="直接连接符 120882"/>
          <p:cNvSpPr>
            <a:spLocks noChangeShapeType="1"/>
          </p:cNvSpPr>
          <p:nvPr/>
        </p:nvSpPr>
        <p:spPr bwMode="auto">
          <a:xfrm flipV="1">
            <a:off x="6113464" y="2334817"/>
            <a:ext cx="1584325" cy="6310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84" name="直接连接符 120883"/>
          <p:cNvSpPr>
            <a:spLocks noChangeShapeType="1"/>
          </p:cNvSpPr>
          <p:nvPr/>
        </p:nvSpPr>
        <p:spPr bwMode="auto">
          <a:xfrm>
            <a:off x="6113464" y="2983706"/>
            <a:ext cx="1368425" cy="8096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0894" name="文本框 120893"/>
          <p:cNvSpPr txBox="1">
            <a:spLocks noChangeArrowheads="1"/>
          </p:cNvSpPr>
          <p:nvPr/>
        </p:nvSpPr>
        <p:spPr bwMode="auto">
          <a:xfrm>
            <a:off x="2873375" y="1308497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三个角是直角</a:t>
            </a:r>
          </a:p>
        </p:txBody>
      </p:sp>
      <p:sp>
        <p:nvSpPr>
          <p:cNvPr id="120895" name="文本框 120894"/>
          <p:cNvSpPr txBox="1">
            <a:spLocks noChangeArrowheads="1"/>
          </p:cNvSpPr>
          <p:nvPr/>
        </p:nvSpPr>
        <p:spPr bwMode="auto">
          <a:xfrm>
            <a:off x="3021013" y="3826669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四条边相等</a:t>
            </a:r>
          </a:p>
        </p:txBody>
      </p:sp>
      <p:sp>
        <p:nvSpPr>
          <p:cNvPr id="120896" name="文本框 120895"/>
          <p:cNvSpPr txBox="1">
            <a:spLocks noChangeArrowheads="1"/>
          </p:cNvSpPr>
          <p:nvPr/>
        </p:nvSpPr>
        <p:spPr bwMode="auto">
          <a:xfrm>
            <a:off x="2876550" y="250864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20897" name="文本框 120896"/>
          <p:cNvSpPr txBox="1">
            <a:spLocks noChangeArrowheads="1"/>
          </p:cNvSpPr>
          <p:nvPr/>
        </p:nvSpPr>
        <p:spPr bwMode="auto">
          <a:xfrm>
            <a:off x="2339975" y="2895601"/>
            <a:ext cx="172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三个判定定理</a:t>
            </a:r>
          </a:p>
        </p:txBody>
      </p:sp>
      <p:sp>
        <p:nvSpPr>
          <p:cNvPr id="120898" name="文本框 120897"/>
          <p:cNvSpPr txBox="1">
            <a:spLocks noChangeArrowheads="1"/>
          </p:cNvSpPr>
          <p:nvPr/>
        </p:nvSpPr>
        <p:spPr bwMode="auto">
          <a:xfrm rot="19810044">
            <a:off x="6538854" y="222304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20899" name="文本框 120898"/>
          <p:cNvSpPr txBox="1">
            <a:spLocks noChangeArrowheads="1"/>
          </p:cNvSpPr>
          <p:nvPr/>
        </p:nvSpPr>
        <p:spPr bwMode="auto">
          <a:xfrm rot="19824148">
            <a:off x="6437204" y="252052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对角线相等</a:t>
            </a:r>
          </a:p>
        </p:txBody>
      </p:sp>
      <p:sp>
        <p:nvSpPr>
          <p:cNvPr id="120900" name="文本框 120899"/>
          <p:cNvSpPr txBox="1">
            <a:spLocks noChangeArrowheads="1"/>
          </p:cNvSpPr>
          <p:nvPr/>
        </p:nvSpPr>
        <p:spPr bwMode="auto">
          <a:xfrm rot="1769383">
            <a:off x="6407091" y="344224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20901" name="文本框 120900"/>
          <p:cNvSpPr txBox="1">
            <a:spLocks noChangeArrowheads="1"/>
          </p:cNvSpPr>
          <p:nvPr/>
        </p:nvSpPr>
        <p:spPr bwMode="auto">
          <a:xfrm rot="2094719">
            <a:off x="6365766" y="3168224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ea typeface="黑体" panose="02010609060101010101" pitchFamily="49" charset="-122"/>
              </a:rPr>
              <a:t>对角线垂直</a:t>
            </a:r>
          </a:p>
        </p:txBody>
      </p:sp>
      <p:cxnSp>
        <p:nvCxnSpPr>
          <p:cNvPr id="2" name="直接箭头连接符 1"/>
          <p:cNvCxnSpPr>
            <a:stCxn id="120879" idx="1"/>
          </p:cNvCxnSpPr>
          <p:nvPr/>
        </p:nvCxnSpPr>
        <p:spPr>
          <a:xfrm>
            <a:off x="6097588" y="1687117"/>
            <a:ext cx="850900" cy="669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39" grpId="0" animBg="1"/>
      <p:bldP spid="120840" grpId="0" animBg="1"/>
      <p:bldP spid="120862" grpId="0" bldLvl="0" animBg="1"/>
      <p:bldP spid="120894" grpId="0"/>
      <p:bldP spid="120895" grpId="0"/>
      <p:bldP spid="120896" grpId="0"/>
      <p:bldP spid="120897" grpId="0"/>
      <p:bldP spid="120898" grpId="0"/>
      <p:bldP spid="120899" grpId="0"/>
      <p:bldP spid="120900" grpId="0"/>
      <p:bldP spid="1209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合 6147"/>
          <p:cNvGrpSpPr/>
          <p:nvPr/>
        </p:nvGrpSpPr>
        <p:grpSpPr bwMode="auto">
          <a:xfrm>
            <a:off x="395288" y="465535"/>
            <a:ext cx="3614729" cy="739246"/>
            <a:chOff x="0" y="0"/>
            <a:chExt cx="5694" cy="1551"/>
          </a:xfrm>
        </p:grpSpPr>
        <p:sp>
          <p:nvSpPr>
            <p:cNvPr id="1433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3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4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81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正方形判定的定理</a:t>
              </a:r>
            </a:p>
          </p:txBody>
        </p:sp>
        <p:sp>
          <p:nvSpPr>
            <p:cNvPr id="1434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4343" name="矩形 6263"/>
          <p:cNvSpPr>
            <a:spLocks noChangeArrowheads="1"/>
          </p:cNvSpPr>
          <p:nvPr/>
        </p:nvSpPr>
        <p:spPr bwMode="auto">
          <a:xfrm>
            <a:off x="323851" y="1168003"/>
            <a:ext cx="86407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动一动：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作射线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分别在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上取点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得四边形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44" name="文本框 6314"/>
          <p:cNvSpPr txBox="1">
            <a:spLocks noChangeArrowheads="1"/>
          </p:cNvSpPr>
          <p:nvPr/>
        </p:nvSpPr>
        <p:spPr bwMode="auto">
          <a:xfrm>
            <a:off x="3136900" y="377547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45" name="文本框 6315"/>
          <p:cNvSpPr txBox="1">
            <a:spLocks noChangeArrowheads="1"/>
          </p:cNvSpPr>
          <p:nvPr/>
        </p:nvSpPr>
        <p:spPr bwMode="auto">
          <a:xfrm>
            <a:off x="5508626" y="3758804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6317" name="直接连接符 6316"/>
          <p:cNvSpPr>
            <a:spLocks noChangeShapeType="1"/>
          </p:cNvSpPr>
          <p:nvPr/>
        </p:nvSpPr>
        <p:spPr bwMode="auto">
          <a:xfrm flipV="1">
            <a:off x="3395663" y="2139553"/>
            <a:ext cx="0" cy="16335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4347" name="直接连接符 6317"/>
          <p:cNvSpPr>
            <a:spLocks noChangeShapeType="1"/>
          </p:cNvSpPr>
          <p:nvPr/>
        </p:nvSpPr>
        <p:spPr bwMode="auto">
          <a:xfrm>
            <a:off x="3395663" y="3773091"/>
            <a:ext cx="2400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19" name="直接连接符 6318"/>
          <p:cNvSpPr>
            <a:spLocks noChangeShapeType="1"/>
          </p:cNvSpPr>
          <p:nvPr/>
        </p:nvSpPr>
        <p:spPr bwMode="auto">
          <a:xfrm>
            <a:off x="3395663" y="3664744"/>
            <a:ext cx="1444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21" name="直接连接符 6320"/>
          <p:cNvSpPr>
            <a:spLocks noChangeShapeType="1"/>
          </p:cNvSpPr>
          <p:nvPr/>
        </p:nvSpPr>
        <p:spPr bwMode="auto">
          <a:xfrm>
            <a:off x="3540125" y="3664744"/>
            <a:ext cx="0" cy="10834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22" name="文本框 6321"/>
          <p:cNvSpPr txBox="1">
            <a:spLocks noChangeArrowheads="1"/>
          </p:cNvSpPr>
          <p:nvPr/>
        </p:nvSpPr>
        <p:spPr bwMode="auto">
          <a:xfrm>
            <a:off x="2916238" y="20859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6324" name="椭圆 6323"/>
          <p:cNvSpPr>
            <a:spLocks noChangeArrowheads="1"/>
          </p:cNvSpPr>
          <p:nvPr/>
        </p:nvSpPr>
        <p:spPr bwMode="auto">
          <a:xfrm>
            <a:off x="3362325" y="2787254"/>
            <a:ext cx="71438" cy="5357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28" name="椭圆 6327"/>
          <p:cNvSpPr>
            <a:spLocks noChangeArrowheads="1"/>
          </p:cNvSpPr>
          <p:nvPr/>
        </p:nvSpPr>
        <p:spPr bwMode="auto">
          <a:xfrm>
            <a:off x="4648200" y="3737373"/>
            <a:ext cx="71438" cy="5357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30" name="文本框 6329"/>
          <p:cNvSpPr txBox="1">
            <a:spLocks noChangeArrowheads="1"/>
          </p:cNvSpPr>
          <p:nvPr/>
        </p:nvSpPr>
        <p:spPr bwMode="auto">
          <a:xfrm>
            <a:off x="2916238" y="262532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331" name="文本框 6330"/>
          <p:cNvSpPr txBox="1">
            <a:spLocks noChangeArrowheads="1"/>
          </p:cNvSpPr>
          <p:nvPr/>
        </p:nvSpPr>
        <p:spPr bwMode="auto">
          <a:xfrm>
            <a:off x="4500563" y="3758804"/>
            <a:ext cx="40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332" name="直接连接符 6331"/>
          <p:cNvSpPr>
            <a:spLocks noChangeShapeType="1"/>
          </p:cNvSpPr>
          <p:nvPr/>
        </p:nvSpPr>
        <p:spPr bwMode="auto">
          <a:xfrm>
            <a:off x="3409950" y="2808685"/>
            <a:ext cx="12588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33" name="直接连接符 6332"/>
          <p:cNvSpPr>
            <a:spLocks noChangeShapeType="1"/>
          </p:cNvSpPr>
          <p:nvPr/>
        </p:nvSpPr>
        <p:spPr bwMode="auto">
          <a:xfrm flipV="1">
            <a:off x="4678363" y="2801541"/>
            <a:ext cx="0" cy="94416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334" name="文本框 6333"/>
          <p:cNvSpPr txBox="1">
            <a:spLocks noChangeArrowheads="1"/>
          </p:cNvSpPr>
          <p:nvPr/>
        </p:nvSpPr>
        <p:spPr bwMode="auto">
          <a:xfrm>
            <a:off x="4716463" y="2625328"/>
            <a:ext cx="404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8313" y="4321969"/>
            <a:ext cx="7332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上面所画四边形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是正方形吗？为什么？</a:t>
            </a:r>
          </a:p>
        </p:txBody>
      </p:sp>
      <p:sp>
        <p:nvSpPr>
          <p:cNvPr id="14359" name="矩形 80"/>
          <p:cNvSpPr>
            <a:spLocks noChangeArrowheads="1"/>
          </p:cNvSpPr>
          <p:nvPr/>
        </p:nvSpPr>
        <p:spPr bwMode="auto">
          <a:xfrm>
            <a:off x="9366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2" grpId="0"/>
      <p:bldP spid="6330" grpId="0"/>
      <p:bldP spid="6331" grpId="0"/>
      <p:bldP spid="633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241"/>
          <p:cNvSpPr>
            <a:spLocks noChangeArrowheads="1"/>
          </p:cNvSpPr>
          <p:nvPr/>
        </p:nvSpPr>
        <p:spPr bwMode="auto">
          <a:xfrm>
            <a:off x="538163" y="2409825"/>
            <a:ext cx="2159000" cy="863204"/>
          </a:xfrm>
          <a:prstGeom prst="rect">
            <a:avLst/>
          </a:prstGeom>
          <a:solidFill>
            <a:srgbClr val="808000"/>
          </a:solidFill>
          <a:ln w="19050">
            <a:solidFill>
              <a:srgbClr val="808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47" name="矩形 8246"/>
          <p:cNvSpPr>
            <a:spLocks noChangeArrowheads="1"/>
          </p:cNvSpPr>
          <p:nvPr/>
        </p:nvSpPr>
        <p:spPr bwMode="auto">
          <a:xfrm>
            <a:off x="3421063" y="2416969"/>
            <a:ext cx="1079500" cy="864394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363" name="矩形 8240"/>
          <p:cNvSpPr>
            <a:spLocks noChangeArrowheads="1"/>
          </p:cNvSpPr>
          <p:nvPr/>
        </p:nvSpPr>
        <p:spPr bwMode="auto">
          <a:xfrm>
            <a:off x="179389" y="763191"/>
            <a:ext cx="859948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149494"/>
                </a:solidFill>
                <a:ea typeface="黑体" panose="02010609060101010101" pitchFamily="49" charset="-122"/>
              </a:rPr>
              <a:t>想一想：</a:t>
            </a:r>
            <a:r>
              <a:rPr lang="zh-CN" altLang="en-US" sz="2400" dirty="0">
                <a:ea typeface="黑体" panose="02010609060101010101" pitchFamily="49" charset="-122"/>
              </a:rPr>
              <a:t>将矩形纸片对折两次，怎样裁剪才能使剪下的三角形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展开后是个正方形？</a:t>
            </a:r>
            <a:endParaRPr lang="en-US" altLang="zh-CN" sz="2400" dirty="0">
              <a:ea typeface="黑体" panose="02010609060101010101" pitchFamily="49" charset="-122"/>
            </a:endParaRPr>
          </a:p>
        </p:txBody>
      </p:sp>
      <p:sp>
        <p:nvSpPr>
          <p:cNvPr id="8243" name="直接连接符 8242"/>
          <p:cNvSpPr>
            <a:spLocks noChangeShapeType="1"/>
          </p:cNvSpPr>
          <p:nvPr/>
        </p:nvSpPr>
        <p:spPr bwMode="auto">
          <a:xfrm>
            <a:off x="1547813" y="2139554"/>
            <a:ext cx="0" cy="1512094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365" name="文本框 8243"/>
          <p:cNvSpPr txBox="1">
            <a:spLocks noChangeArrowheads="1"/>
          </p:cNvSpPr>
          <p:nvPr/>
        </p:nvSpPr>
        <p:spPr bwMode="auto">
          <a:xfrm>
            <a:off x="1185863" y="3498056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245" name="下弧形箭头 8244"/>
          <p:cNvSpPr>
            <a:spLocks noChangeArrowheads="1"/>
          </p:cNvSpPr>
          <p:nvPr/>
        </p:nvSpPr>
        <p:spPr bwMode="auto">
          <a:xfrm>
            <a:off x="1116013" y="2787254"/>
            <a:ext cx="863600" cy="161925"/>
          </a:xfrm>
          <a:prstGeom prst="curvedUpArrow">
            <a:avLst>
              <a:gd name="adj1" fmla="val 80000"/>
              <a:gd name="adj2" fmla="val 160000"/>
              <a:gd name="adj3" fmla="val 33324"/>
            </a:avLst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46" name="文本框 8245"/>
          <p:cNvSpPr txBox="1">
            <a:spLocks noChangeArrowheads="1"/>
          </p:cNvSpPr>
          <p:nvPr/>
        </p:nvSpPr>
        <p:spPr bwMode="auto">
          <a:xfrm>
            <a:off x="3492500" y="3443287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249" name="直接连接符 8248"/>
          <p:cNvSpPr>
            <a:spLocks noChangeShapeType="1"/>
          </p:cNvSpPr>
          <p:nvPr/>
        </p:nvSpPr>
        <p:spPr bwMode="auto">
          <a:xfrm>
            <a:off x="2986088" y="2849166"/>
            <a:ext cx="1655762" cy="0"/>
          </a:xfrm>
          <a:prstGeom prst="line">
            <a:avLst/>
          </a:prstGeom>
          <a:noFill/>
          <a:ln w="19050">
            <a:solidFill>
              <a:srgbClr val="FFFF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50" name="左弧形箭头 8249"/>
          <p:cNvSpPr>
            <a:spLocks noChangeArrowheads="1"/>
          </p:cNvSpPr>
          <p:nvPr/>
        </p:nvSpPr>
        <p:spPr bwMode="auto">
          <a:xfrm>
            <a:off x="3781426" y="2633663"/>
            <a:ext cx="347663" cy="432197"/>
          </a:xfrm>
          <a:prstGeom prst="curvedRightArrow">
            <a:avLst>
              <a:gd name="adj1" fmla="val 33151"/>
              <a:gd name="adj2" fmla="val 66301"/>
              <a:gd name="adj3" fmla="val 3332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51" name="文本框 8250"/>
          <p:cNvSpPr txBox="1">
            <a:spLocks noChangeArrowheads="1"/>
          </p:cNvSpPr>
          <p:nvPr/>
        </p:nvSpPr>
        <p:spPr bwMode="auto">
          <a:xfrm>
            <a:off x="5578475" y="3389710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252" name="矩形 8251"/>
          <p:cNvSpPr>
            <a:spLocks noChangeArrowheads="1"/>
          </p:cNvSpPr>
          <p:nvPr/>
        </p:nvSpPr>
        <p:spPr bwMode="auto">
          <a:xfrm>
            <a:off x="5435600" y="2697957"/>
            <a:ext cx="1079500" cy="432197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53" name="直接连接符 8252"/>
          <p:cNvSpPr>
            <a:spLocks noChangeShapeType="1"/>
          </p:cNvSpPr>
          <p:nvPr/>
        </p:nvSpPr>
        <p:spPr bwMode="auto">
          <a:xfrm>
            <a:off x="4932364" y="2427685"/>
            <a:ext cx="1296987" cy="1026319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56" name="文本框 8255"/>
          <p:cNvSpPr txBox="1">
            <a:spLocks noChangeArrowheads="1"/>
          </p:cNvSpPr>
          <p:nvPr/>
        </p:nvSpPr>
        <p:spPr bwMode="auto">
          <a:xfrm>
            <a:off x="7297738" y="3432572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257" name="直角三角形 8256"/>
          <p:cNvSpPr>
            <a:spLocks noChangeArrowheads="1"/>
          </p:cNvSpPr>
          <p:nvPr/>
        </p:nvSpPr>
        <p:spPr bwMode="auto">
          <a:xfrm>
            <a:off x="7523164" y="2742010"/>
            <a:ext cx="503237" cy="377428"/>
          </a:xfrm>
          <a:prstGeom prst="rtTriangle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</a:ln>
        </p:spPr>
        <p:txBody>
          <a:bodyPr wrap="none" anchor="ctr"/>
          <a:lstStyle/>
          <a:p>
            <a:pPr algn="ctr"/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6" grpId="0"/>
      <p:bldP spid="8251" grpId="0"/>
      <p:bldP spid="8256" grpId="0"/>
      <p:bldP spid="82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6" name="菱形 10"/>
          <p:cNvSpPr>
            <a:spLocks noChangeArrowheads="1"/>
          </p:cNvSpPr>
          <p:nvPr/>
        </p:nvSpPr>
        <p:spPr bwMode="auto">
          <a:xfrm>
            <a:off x="1547813" y="3436144"/>
            <a:ext cx="1873250" cy="917972"/>
          </a:xfrm>
          <a:prstGeom prst="diamond">
            <a:avLst/>
          </a:prstGeom>
          <a:solidFill>
            <a:srgbClr val="008080"/>
          </a:solidFill>
          <a:ln w="25400">
            <a:solidFill>
              <a:srgbClr val="008080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000">
                <a:solidFill>
                  <a:srgbClr val="FFFFFF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9763" y="735806"/>
            <a:ext cx="5570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满足怎样条件的矩形是正方形？</a:t>
            </a:r>
          </a:p>
        </p:txBody>
      </p:sp>
      <p:sp>
        <p:nvSpPr>
          <p:cNvPr id="9288" name="矩形 3"/>
          <p:cNvSpPr>
            <a:spLocks noChangeArrowheads="1"/>
          </p:cNvSpPr>
          <p:nvPr/>
        </p:nvSpPr>
        <p:spPr bwMode="auto">
          <a:xfrm>
            <a:off x="1476376" y="1437085"/>
            <a:ext cx="1800225" cy="756047"/>
          </a:xfrm>
          <a:prstGeom prst="rect">
            <a:avLst/>
          </a:prstGeom>
          <a:solidFill>
            <a:srgbClr val="808000"/>
          </a:solidFill>
          <a:ln w="25400">
            <a:solidFill>
              <a:srgbClr val="808000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</a:p>
        </p:txBody>
      </p:sp>
      <p:sp>
        <p:nvSpPr>
          <p:cNvPr id="9289" name="右箭头 4"/>
          <p:cNvSpPr>
            <a:spLocks noChangeArrowheads="1"/>
          </p:cNvSpPr>
          <p:nvPr/>
        </p:nvSpPr>
        <p:spPr bwMode="auto">
          <a:xfrm>
            <a:off x="3708401" y="1545432"/>
            <a:ext cx="2447925" cy="431006"/>
          </a:xfrm>
          <a:prstGeom prst="rightArrow">
            <a:avLst>
              <a:gd name="adj1" fmla="val 49722"/>
              <a:gd name="adj2" fmla="val 40565"/>
            </a:avLst>
          </a:prstGeom>
          <a:noFill/>
          <a:ln w="25400">
            <a:solidFill>
              <a:srgbClr val="8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290" name="矩形 5"/>
          <p:cNvSpPr>
            <a:spLocks noChangeArrowheads="1"/>
          </p:cNvSpPr>
          <p:nvPr/>
        </p:nvSpPr>
        <p:spPr bwMode="auto">
          <a:xfrm>
            <a:off x="6443663" y="1437085"/>
            <a:ext cx="1079500" cy="810815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51275" y="1264443"/>
            <a:ext cx="1877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一组邻边相等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79838" y="1924050"/>
            <a:ext cx="21595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对角线互相垂直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1188" y="2788444"/>
            <a:ext cx="5570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满足怎样条件的菱形是正方形？</a:t>
            </a:r>
          </a:p>
        </p:txBody>
      </p:sp>
      <p:sp>
        <p:nvSpPr>
          <p:cNvPr id="9298" name="右箭头 16"/>
          <p:cNvSpPr>
            <a:spLocks noChangeArrowheads="1"/>
          </p:cNvSpPr>
          <p:nvPr/>
        </p:nvSpPr>
        <p:spPr bwMode="auto">
          <a:xfrm>
            <a:off x="3694114" y="3759994"/>
            <a:ext cx="2447925" cy="432197"/>
          </a:xfrm>
          <a:prstGeom prst="rightArrow">
            <a:avLst>
              <a:gd name="adj1" fmla="val 50000"/>
              <a:gd name="adj2" fmla="val 42656"/>
            </a:avLst>
          </a:prstGeom>
          <a:noFill/>
          <a:ln w="25400">
            <a:solidFill>
              <a:srgbClr val="00808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299" name="矩形 17"/>
          <p:cNvSpPr>
            <a:spLocks noChangeArrowheads="1"/>
          </p:cNvSpPr>
          <p:nvPr/>
        </p:nvSpPr>
        <p:spPr bwMode="auto">
          <a:xfrm>
            <a:off x="6443663" y="3598069"/>
            <a:ext cx="1079500" cy="809625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2000">
                <a:solidFill>
                  <a:schemeClr val="accent1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36988" y="3512344"/>
            <a:ext cx="1877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一个角是直角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67175" y="4115991"/>
            <a:ext cx="15953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6" grpId="0" animBg="1"/>
      <p:bldP spid="3" grpId="0"/>
      <p:bldP spid="9288" grpId="0" animBg="1"/>
      <p:bldP spid="9289" grpId="0" animBg="1"/>
      <p:bldP spid="9290" grpId="0" animBg="1"/>
      <p:bldP spid="10" grpId="0"/>
      <p:bldP spid="12" grpId="0"/>
      <p:bldP spid="15" grpId="0"/>
      <p:bldP spid="9298" grpId="0" animBg="1"/>
      <p:bldP spid="9299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18" name="矩形 58"/>
          <p:cNvSpPr>
            <a:spLocks noChangeArrowheads="1"/>
          </p:cNvSpPr>
          <p:nvPr/>
        </p:nvSpPr>
        <p:spPr bwMode="auto">
          <a:xfrm>
            <a:off x="684213" y="627460"/>
            <a:ext cx="8064500" cy="1350169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对角线相等的菱形是正方形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对角线垂直的矩形是正方形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有一个角是直角的菱形是正方形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6019" name="组合 38"/>
          <p:cNvGrpSpPr/>
          <p:nvPr/>
        </p:nvGrpSpPr>
        <p:grpSpPr bwMode="auto">
          <a:xfrm>
            <a:off x="757238" y="703660"/>
            <a:ext cx="697627" cy="485775"/>
            <a:chOff x="0" y="0"/>
            <a:chExt cx="698236" cy="648072"/>
          </a:xfrm>
        </p:grpSpPr>
        <p:grpSp>
          <p:nvGrpSpPr>
            <p:cNvPr id="17411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7412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3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2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14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2775" y="2139554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正方形判定的两条途径：</a:t>
            </a:r>
          </a:p>
        </p:txBody>
      </p:sp>
      <p:sp>
        <p:nvSpPr>
          <p:cNvPr id="66025" name="菱形 8"/>
          <p:cNvSpPr>
            <a:spLocks noChangeArrowheads="1"/>
          </p:cNvSpPr>
          <p:nvPr/>
        </p:nvSpPr>
        <p:spPr bwMode="auto">
          <a:xfrm>
            <a:off x="1979614" y="2625329"/>
            <a:ext cx="1590675" cy="647700"/>
          </a:xfrm>
          <a:prstGeom prst="diamond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6026" name="矩形 9"/>
          <p:cNvSpPr>
            <a:spLocks noChangeArrowheads="1"/>
          </p:cNvSpPr>
          <p:nvPr/>
        </p:nvSpPr>
        <p:spPr bwMode="auto">
          <a:xfrm>
            <a:off x="4500563" y="2680097"/>
            <a:ext cx="1223962" cy="594122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6027" name="矩形 10"/>
          <p:cNvSpPr>
            <a:spLocks noChangeArrowheads="1"/>
          </p:cNvSpPr>
          <p:nvPr/>
        </p:nvSpPr>
        <p:spPr bwMode="auto">
          <a:xfrm>
            <a:off x="6877050" y="2680098"/>
            <a:ext cx="935038" cy="70127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66028" name="菱形 12"/>
          <p:cNvSpPr>
            <a:spLocks noChangeArrowheads="1"/>
          </p:cNvSpPr>
          <p:nvPr/>
        </p:nvSpPr>
        <p:spPr bwMode="auto">
          <a:xfrm>
            <a:off x="4356101" y="3651648"/>
            <a:ext cx="1374775" cy="701278"/>
          </a:xfrm>
          <a:prstGeom prst="diamond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6029" name="矩形 13"/>
          <p:cNvSpPr>
            <a:spLocks noChangeArrowheads="1"/>
          </p:cNvSpPr>
          <p:nvPr/>
        </p:nvSpPr>
        <p:spPr bwMode="auto">
          <a:xfrm>
            <a:off x="2192338" y="3742134"/>
            <a:ext cx="1223962" cy="594122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6030" name="矩形 14"/>
          <p:cNvSpPr>
            <a:spLocks noChangeArrowheads="1"/>
          </p:cNvSpPr>
          <p:nvPr/>
        </p:nvSpPr>
        <p:spPr bwMode="auto">
          <a:xfrm>
            <a:off x="6877050" y="3813573"/>
            <a:ext cx="935038" cy="70127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>
                <a:solidFill>
                  <a:schemeClr val="accent1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正方形</a:t>
            </a:r>
          </a:p>
        </p:txBody>
      </p:sp>
      <p:sp>
        <p:nvSpPr>
          <p:cNvPr id="66031" name="右箭头 11"/>
          <p:cNvSpPr>
            <a:spLocks noChangeArrowheads="1"/>
          </p:cNvSpPr>
          <p:nvPr/>
        </p:nvSpPr>
        <p:spPr bwMode="auto">
          <a:xfrm>
            <a:off x="6011864" y="2895601"/>
            <a:ext cx="720725" cy="270272"/>
          </a:xfrm>
          <a:prstGeom prst="rightArrow">
            <a:avLst>
              <a:gd name="adj1" fmla="val 50000"/>
              <a:gd name="adj2" fmla="val 42843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6032" name="右箭头 16"/>
          <p:cNvSpPr>
            <a:spLocks noChangeArrowheads="1"/>
          </p:cNvSpPr>
          <p:nvPr/>
        </p:nvSpPr>
        <p:spPr bwMode="auto">
          <a:xfrm>
            <a:off x="5940426" y="3975498"/>
            <a:ext cx="720725" cy="325040"/>
          </a:xfrm>
          <a:prstGeom prst="rightArrow">
            <a:avLst>
              <a:gd name="adj1" fmla="val 50000"/>
              <a:gd name="adj2" fmla="val 35624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62388" y="2693194"/>
            <a:ext cx="439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tx2"/>
                </a:solidFill>
                <a:latin typeface="Calibri" panose="020F0502020204030204" pitchFamily="34" charset="0"/>
              </a:rPr>
              <a:t>+</a:t>
            </a:r>
            <a:endParaRPr lang="zh-CN" altLang="en-US" sz="40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62388" y="3773092"/>
            <a:ext cx="439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tx2"/>
                </a:solidFill>
                <a:latin typeface="Calibri" panose="020F0502020204030204" pitchFamily="34" charset="0"/>
              </a:rPr>
              <a:t>+</a:t>
            </a:r>
            <a:endParaRPr lang="zh-CN" altLang="en-US" sz="40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93913" y="3295651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先判定菱形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09788" y="4380310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先判定矩形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19613" y="3290888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矩形条件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14850" y="4407694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菱形条件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16013" y="278725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116013" y="3868341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00563" y="2680097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一个直角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41825" y="2944416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对角线相等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54500" y="3755232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一组邻边相等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384675" y="3996929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对角线垂直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6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6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6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6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6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6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18" grpId="0" bldLvl="0" animBg="1"/>
      <p:bldP spid="6" grpId="0"/>
      <p:bldP spid="66025" grpId="0" animBg="1"/>
      <p:bldP spid="66026" grpId="0" animBg="1"/>
      <p:bldP spid="66027" grpId="0" animBg="1"/>
      <p:bldP spid="66028" grpId="0" animBg="1"/>
      <p:bldP spid="66029" grpId="0" animBg="1"/>
      <p:bldP spid="66030" grpId="0" animBg="1"/>
      <p:bldP spid="66031" grpId="0" animBg="1"/>
      <p:bldP spid="66032" grpId="0" animBg="1"/>
      <p:bldP spid="16" grpId="0"/>
      <p:bldP spid="21" grpId="0"/>
      <p:bldP spid="20" grpId="0"/>
      <p:bldP spid="23" grpId="0"/>
      <p:bldP spid="24" grpId="0"/>
      <p:bldP spid="25" grpId="0"/>
      <p:bldP spid="22" grpId="0"/>
      <p:bldP spid="29" grpId="0"/>
      <p:bldP spid="18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439738" y="1416404"/>
            <a:ext cx="8496300" cy="1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在矩形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BECF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是正方形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8434" name="组合 6147"/>
          <p:cNvGrpSpPr/>
          <p:nvPr/>
        </p:nvGrpSpPr>
        <p:grpSpPr bwMode="auto">
          <a:xfrm>
            <a:off x="395289" y="250031"/>
            <a:ext cx="4332594" cy="738770"/>
            <a:chOff x="0" y="0"/>
            <a:chExt cx="6825" cy="1550"/>
          </a:xfrm>
        </p:grpSpPr>
        <p:sp>
          <p:nvSpPr>
            <p:cNvPr id="1843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438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94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正方形判定定理的应用</a:t>
              </a:r>
            </a:p>
          </p:txBody>
        </p:sp>
        <p:sp>
          <p:nvSpPr>
            <p:cNvPr id="18439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8440" name="圆角矩形 31"/>
          <p:cNvSpPr>
            <a:spLocks noChangeArrowheads="1"/>
          </p:cNvSpPr>
          <p:nvPr/>
        </p:nvSpPr>
        <p:spPr bwMode="auto">
          <a:xfrm>
            <a:off x="468313" y="1059657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1" name="矩形 15445"/>
          <p:cNvSpPr>
            <a:spLocks noChangeArrowheads="1"/>
          </p:cNvSpPr>
          <p:nvPr/>
        </p:nvSpPr>
        <p:spPr bwMode="auto">
          <a:xfrm>
            <a:off x="6530976" y="2488407"/>
            <a:ext cx="1895475" cy="7417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442" name="矩形 15446"/>
          <p:cNvSpPr>
            <a:spLocks noChangeArrowheads="1"/>
          </p:cNvSpPr>
          <p:nvPr/>
        </p:nvSpPr>
        <p:spPr bwMode="auto">
          <a:xfrm rot="18900000">
            <a:off x="6815138" y="2720579"/>
            <a:ext cx="1331912" cy="99893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8443" name="文本框 15449"/>
          <p:cNvSpPr txBox="1">
            <a:spLocks noChangeArrowheads="1"/>
          </p:cNvSpPr>
          <p:nvPr/>
        </p:nvSpPr>
        <p:spPr bwMode="auto">
          <a:xfrm>
            <a:off x="7413625" y="38862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44" name="文本框 15450"/>
          <p:cNvSpPr txBox="1">
            <a:spLocks noChangeArrowheads="1"/>
          </p:cNvSpPr>
          <p:nvPr/>
        </p:nvSpPr>
        <p:spPr bwMode="auto">
          <a:xfrm>
            <a:off x="6156325" y="230147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45" name="文本框 15451"/>
          <p:cNvSpPr txBox="1">
            <a:spLocks noChangeArrowheads="1"/>
          </p:cNvSpPr>
          <p:nvPr/>
        </p:nvSpPr>
        <p:spPr bwMode="auto">
          <a:xfrm>
            <a:off x="6194425" y="30480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46" name="文本框 15452"/>
          <p:cNvSpPr txBox="1">
            <a:spLocks noChangeArrowheads="1"/>
          </p:cNvSpPr>
          <p:nvPr/>
        </p:nvSpPr>
        <p:spPr bwMode="auto">
          <a:xfrm>
            <a:off x="7313614" y="2534841"/>
            <a:ext cx="31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8447" name="文本框 15453"/>
          <p:cNvSpPr txBox="1">
            <a:spLocks noChangeArrowheads="1"/>
          </p:cNvSpPr>
          <p:nvPr/>
        </p:nvSpPr>
        <p:spPr bwMode="auto">
          <a:xfrm>
            <a:off x="8388350" y="311229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48" name="文本框 15454"/>
          <p:cNvSpPr txBox="1">
            <a:spLocks noChangeArrowheads="1"/>
          </p:cNvSpPr>
          <p:nvPr/>
        </p:nvSpPr>
        <p:spPr bwMode="auto">
          <a:xfrm>
            <a:off x="8369300" y="235743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472" name="文本框 15471"/>
          <p:cNvSpPr txBox="1">
            <a:spLocks noChangeArrowheads="1"/>
          </p:cNvSpPr>
          <p:nvPr/>
        </p:nvSpPr>
        <p:spPr bwMode="auto">
          <a:xfrm>
            <a:off x="364829" y="3509665"/>
            <a:ext cx="60483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先由两组平行线得出四边形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BECF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平行四边形；再由一个直角，得出是矩形；最后由一组邻边相等可得正方形；</a:t>
            </a:r>
          </a:p>
        </p:txBody>
      </p:sp>
      <p:sp>
        <p:nvSpPr>
          <p:cNvPr id="15473" name="矩形 15472"/>
          <p:cNvSpPr>
            <a:spLocks noChangeArrowheads="1"/>
          </p:cNvSpPr>
          <p:nvPr/>
        </p:nvSpPr>
        <p:spPr bwMode="auto">
          <a:xfrm rot="18900000">
            <a:off x="7404100" y="3781425"/>
            <a:ext cx="158750" cy="119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479" name="直接连接符 15478"/>
          <p:cNvSpPr>
            <a:spLocks noChangeShapeType="1"/>
          </p:cNvSpPr>
          <p:nvPr/>
        </p:nvSpPr>
        <p:spPr bwMode="auto">
          <a:xfrm flipH="1">
            <a:off x="7092951" y="3651647"/>
            <a:ext cx="142875" cy="10834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480" name="直接连接符 15479"/>
          <p:cNvSpPr>
            <a:spLocks noChangeShapeType="1"/>
          </p:cNvSpPr>
          <p:nvPr/>
        </p:nvSpPr>
        <p:spPr bwMode="auto">
          <a:xfrm>
            <a:off x="7735888" y="3640932"/>
            <a:ext cx="144462" cy="10834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5481" name="任意多边形 15480"/>
          <p:cNvSpPr>
            <a:spLocks noChangeArrowheads="1"/>
          </p:cNvSpPr>
          <p:nvPr/>
        </p:nvSpPr>
        <p:spPr bwMode="auto">
          <a:xfrm flipH="1">
            <a:off x="8243889" y="3232548"/>
            <a:ext cx="71437" cy="91678"/>
          </a:xfrm>
          <a:custGeom>
            <a:avLst/>
            <a:gdLst>
              <a:gd name="T0" fmla="*/ 13140 w 21600"/>
              <a:gd name="T1" fmla="*/ 0 h 37423"/>
              <a:gd name="T2" fmla="*/ 21600 w 21600"/>
              <a:gd name="T3" fmla="*/ 17143 h 37423"/>
              <a:gd name="T4" fmla="*/ 7444 w 21600"/>
              <a:gd name="T5" fmla="*/ 37426 h 37423"/>
              <a:gd name="T6" fmla="*/ 7435 w 21600"/>
              <a:gd name="T7" fmla="*/ 37422 h 37423"/>
              <a:gd name="T8" fmla="*/ 7733 w 21600"/>
              <a:gd name="T9" fmla="*/ 44566 h 37423"/>
              <a:gd name="T10" fmla="*/ 7696 w 21600"/>
              <a:gd name="T11" fmla="*/ 47132 h 37423"/>
              <a:gd name="T12" fmla="*/ 13140 w 21600"/>
              <a:gd name="T13" fmla="*/ 0 h 3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7423" fill="none">
                <a:moveTo>
                  <a:pt x="13140" y="0"/>
                </a:moveTo>
                <a:cubicBezTo>
                  <a:pt x="18284" y="3947"/>
                  <a:pt x="21600" y="10158"/>
                  <a:pt x="21600" y="17143"/>
                </a:cubicBezTo>
                <a:cubicBezTo>
                  <a:pt x="21600" y="26458"/>
                  <a:pt x="15704" y="34395"/>
                  <a:pt x="7444" y="37426"/>
                </a:cubicBezTo>
              </a:path>
              <a:path w="21600" h="37423" stroke="0">
                <a:moveTo>
                  <a:pt x="7435" y="37422"/>
                </a:moveTo>
                <a:cubicBezTo>
                  <a:pt x="7628" y="39630"/>
                  <a:pt x="7733" y="42041"/>
                  <a:pt x="7733" y="44566"/>
                </a:cubicBezTo>
                <a:cubicBezTo>
                  <a:pt x="7733" y="45438"/>
                  <a:pt x="7720" y="46297"/>
                  <a:pt x="7696" y="47132"/>
                </a:cubicBezTo>
                <a:lnTo>
                  <a:pt x="1314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82" name="文本框 15481"/>
          <p:cNvSpPr txBox="1">
            <a:spLocks noChangeArrowheads="1"/>
          </p:cNvSpPr>
          <p:nvPr/>
        </p:nvSpPr>
        <p:spPr bwMode="auto">
          <a:xfrm>
            <a:off x="7821613" y="3198019"/>
            <a:ext cx="596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45°</a:t>
            </a:r>
          </a:p>
        </p:txBody>
      </p:sp>
      <p:sp>
        <p:nvSpPr>
          <p:cNvPr id="15483" name="任意多边形 15482"/>
          <p:cNvSpPr>
            <a:spLocks noChangeArrowheads="1"/>
          </p:cNvSpPr>
          <p:nvPr/>
        </p:nvSpPr>
        <p:spPr bwMode="auto">
          <a:xfrm rot="12958640" flipH="1">
            <a:off x="6665914" y="3228975"/>
            <a:ext cx="71437" cy="91679"/>
          </a:xfrm>
          <a:custGeom>
            <a:avLst/>
            <a:gdLst>
              <a:gd name="T0" fmla="*/ 13140 w 21600"/>
              <a:gd name="T1" fmla="*/ 0 h 37423"/>
              <a:gd name="T2" fmla="*/ 21600 w 21600"/>
              <a:gd name="T3" fmla="*/ 17143 h 37423"/>
              <a:gd name="T4" fmla="*/ 7444 w 21600"/>
              <a:gd name="T5" fmla="*/ 37426 h 37423"/>
              <a:gd name="T6" fmla="*/ 7435 w 21600"/>
              <a:gd name="T7" fmla="*/ 37422 h 37423"/>
              <a:gd name="T8" fmla="*/ 7733 w 21600"/>
              <a:gd name="T9" fmla="*/ 44566 h 37423"/>
              <a:gd name="T10" fmla="*/ 7696 w 21600"/>
              <a:gd name="T11" fmla="*/ 47132 h 37423"/>
              <a:gd name="T12" fmla="*/ 13140 w 21600"/>
              <a:gd name="T13" fmla="*/ 0 h 37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7423" fill="none">
                <a:moveTo>
                  <a:pt x="13140" y="0"/>
                </a:moveTo>
                <a:cubicBezTo>
                  <a:pt x="18284" y="3947"/>
                  <a:pt x="21600" y="10158"/>
                  <a:pt x="21600" y="17143"/>
                </a:cubicBezTo>
                <a:cubicBezTo>
                  <a:pt x="21600" y="26458"/>
                  <a:pt x="15704" y="34395"/>
                  <a:pt x="7444" y="37426"/>
                </a:cubicBezTo>
              </a:path>
              <a:path w="21600" h="37423" stroke="0">
                <a:moveTo>
                  <a:pt x="7435" y="37422"/>
                </a:moveTo>
                <a:cubicBezTo>
                  <a:pt x="7628" y="39630"/>
                  <a:pt x="7733" y="42041"/>
                  <a:pt x="7733" y="44566"/>
                </a:cubicBezTo>
                <a:cubicBezTo>
                  <a:pt x="7733" y="45438"/>
                  <a:pt x="7720" y="46297"/>
                  <a:pt x="7696" y="47132"/>
                </a:cubicBezTo>
                <a:lnTo>
                  <a:pt x="13140" y="0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84" name="文本框 15483"/>
          <p:cNvSpPr txBox="1">
            <a:spLocks noChangeArrowheads="1"/>
          </p:cNvSpPr>
          <p:nvPr/>
        </p:nvSpPr>
        <p:spPr bwMode="auto">
          <a:xfrm>
            <a:off x="6697663" y="3190875"/>
            <a:ext cx="5966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</a:rPr>
              <a:t>45°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2" grpId="0"/>
      <p:bldP spid="15482" grpId="0"/>
      <p:bldP spid="1548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全屏显示(16:9)</PresentationFormat>
  <Paragraphs>255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Time4</vt:lpstr>
      <vt:lpstr>方正姚体</vt:lpstr>
      <vt:lpstr>黑体</vt:lpstr>
      <vt:lpstr>华文中宋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2023-01-16T18:14:30Z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8B16E9F3C5A841BC92CC2C49DAC45918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