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20" r:id="rId2"/>
    <p:sldId id="321" r:id="rId3"/>
    <p:sldId id="322" r:id="rId4"/>
    <p:sldId id="315" r:id="rId5"/>
    <p:sldId id="308" r:id="rId6"/>
    <p:sldId id="325" r:id="rId7"/>
    <p:sldId id="298" r:id="rId8"/>
    <p:sldId id="323" r:id="rId9"/>
    <p:sldId id="310" r:id="rId10"/>
    <p:sldId id="329" r:id="rId11"/>
    <p:sldId id="328" r:id="rId12"/>
    <p:sldId id="309" r:id="rId13"/>
    <p:sldId id="312" r:id="rId14"/>
    <p:sldId id="311" r:id="rId15"/>
    <p:sldId id="306" r:id="rId16"/>
    <p:sldId id="331" r:id="rId17"/>
    <p:sldId id="332" r:id="rId18"/>
    <p:sldId id="314" r:id="rId19"/>
  </p:sldIdLst>
  <p:sldSz cx="9144000" cy="5143500" type="screen16x9"/>
  <p:notesSz cx="6858000" cy="9144000"/>
  <p:embeddedFontLst>
    <p:embeddedFont>
      <p:font typeface="楷体" panose="02010609060101010101" pitchFamily="49" charset="-122"/>
      <p:regular r:id="rId22"/>
    </p:embeddedFont>
    <p:embeddedFont>
      <p:font typeface="微软雅黑" panose="020B0503020204020204" pitchFamily="34" charset="-122"/>
      <p:regular r:id="rId23"/>
      <p:bold r:id="rId24"/>
    </p:embeddedFont>
    <p:embeddedFont>
      <p:font typeface="Cambria Math" panose="02040503050406030204" pitchFamily="18" charset="0"/>
      <p:regular r:id="rId25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6">
          <p15:clr>
            <a:srgbClr val="A4A3A4"/>
          </p15:clr>
        </p15:guide>
        <p15:guide id="2" pos="27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BD8"/>
    <a:srgbClr val="FFF461"/>
    <a:srgbClr val="E97117"/>
    <a:srgbClr val="E6931A"/>
    <a:srgbClr val="1B9B15"/>
    <a:srgbClr val="008000"/>
    <a:srgbClr val="FF0000"/>
    <a:srgbClr val="000000"/>
    <a:srgbClr val="0000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 snapToObjects="1">
      <p:cViewPr varScale="1">
        <p:scale>
          <a:sx n="107" d="100"/>
          <a:sy n="107" d="100"/>
        </p:scale>
        <p:origin x="-84" y="-690"/>
      </p:cViewPr>
      <p:guideLst>
        <p:guide orient="horz" pos="1616"/>
        <p:guide pos="27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页眉占位符 2355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23555" name="日期占位符 2355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200" noProof="1" dirty="0"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23556" name="页脚占位符 2355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23557" name="灯片编号占位符 2355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BFAB80DB-5073-4B6F-9AFF-BEC53A7E4CC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409575" y="754063"/>
            <a:ext cx="5854700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1267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38163" y="4387850"/>
            <a:ext cx="5780087" cy="3952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noProof="0" smtClean="0"/>
              <a:t>单击此处编辑母版文本样式</a:t>
            </a:r>
          </a:p>
          <a:p>
            <a:pPr lvl="1"/>
            <a:r>
              <a:rPr lang="zh-CN" noProof="0" smtClean="0"/>
              <a:t>第二级</a:t>
            </a:r>
          </a:p>
          <a:p>
            <a:pPr lvl="2"/>
            <a:r>
              <a:rPr lang="zh-CN" noProof="0" smtClean="0"/>
              <a:t>第三级</a:t>
            </a:r>
          </a:p>
          <a:p>
            <a:pPr lvl="3"/>
            <a:r>
              <a:rPr lang="zh-CN" noProof="0" smtClean="0"/>
              <a:t>第四级</a:t>
            </a:r>
          </a:p>
          <a:p>
            <a:pPr lvl="4"/>
            <a:r>
              <a:rPr lang="zh-CN" noProof="0" smtClean="0"/>
              <a:t>第五级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noProof="1" dirty="0"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fld id="{9F2912D2-3075-412A-A747-79ABAC211E9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1.xml"/><Relationship Id="rId27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502412" y="324000"/>
            <a:ext cx="8139178" cy="486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502412" y="972000"/>
            <a:ext cx="8139178" cy="378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pic.yxtc.net/%CA%B8%C1%BF%CD%BC/%B1%B3%BE%B0%CD%BC%B0%B8/BCKLC078.WMF" TargetMode="Externa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2"/>
          <p:cNvSpPr txBox="1">
            <a:spLocks noChangeArrowheads="1"/>
          </p:cNvSpPr>
          <p:nvPr/>
        </p:nvSpPr>
        <p:spPr bwMode="auto">
          <a:xfrm>
            <a:off x="0" y="1779662"/>
            <a:ext cx="9144000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>
              <a:buFontTx/>
              <a:buNone/>
            </a:pPr>
            <a:r>
              <a:rPr lang="zh-CN" altLang="en-US" sz="6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比的化简</a:t>
            </a:r>
            <a:endParaRPr lang="zh-CN" altLang="en-US" sz="6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0" y="555526"/>
            <a:ext cx="9144000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比的认识</a:t>
            </a:r>
          </a:p>
        </p:txBody>
      </p:sp>
      <p:sp>
        <p:nvSpPr>
          <p:cNvPr id="22" name="矩形 21"/>
          <p:cNvSpPr/>
          <p:nvPr/>
        </p:nvSpPr>
        <p:spPr>
          <a:xfrm>
            <a:off x="2248287" y="3612712"/>
            <a:ext cx="46474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课堂导入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新知探究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课堂作业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4299942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587002" y="762839"/>
            <a:ext cx="79454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写出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各杯中糖与水的质量比。（单位：</a:t>
            </a: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pic>
        <p:nvPicPr>
          <p:cNvPr id="24580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4" y="1624013"/>
            <a:ext cx="7127875" cy="1599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67"/>
          <p:cNvSpPr txBox="1">
            <a:spLocks noChangeArrowheads="1"/>
          </p:cNvSpPr>
          <p:nvPr/>
        </p:nvSpPr>
        <p:spPr bwMode="auto">
          <a:xfrm>
            <a:off x="2712741" y="3367516"/>
            <a:ext cx="165551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10∶</a:t>
            </a:r>
            <a:r>
              <a:rPr lang="en-US" altLang="zh-CN" sz="2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endParaRPr lang="zh-CN" altLang="en-US" sz="2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1" name="TextBox 67"/>
          <p:cNvSpPr txBox="1">
            <a:spLocks noChangeArrowheads="1"/>
          </p:cNvSpPr>
          <p:nvPr/>
        </p:nvSpPr>
        <p:spPr bwMode="auto">
          <a:xfrm>
            <a:off x="836035" y="3353653"/>
            <a:ext cx="143344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30∶</a:t>
            </a:r>
            <a:r>
              <a:rPr lang="en-US" altLang="zh-CN" sz="2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endParaRPr lang="zh-CN" altLang="en-US" sz="2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67"/>
          <p:cNvSpPr txBox="1">
            <a:spLocks noChangeArrowheads="1"/>
          </p:cNvSpPr>
          <p:nvPr/>
        </p:nvSpPr>
        <p:spPr bwMode="auto">
          <a:xfrm>
            <a:off x="4887269" y="3378994"/>
            <a:ext cx="155718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10∶</a:t>
            </a:r>
            <a:r>
              <a:rPr lang="en-US" altLang="zh-CN" sz="2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endParaRPr lang="zh-CN" altLang="en-US" sz="2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67"/>
          <p:cNvSpPr txBox="1">
            <a:spLocks noChangeArrowheads="1"/>
          </p:cNvSpPr>
          <p:nvPr/>
        </p:nvSpPr>
        <p:spPr bwMode="auto">
          <a:xfrm>
            <a:off x="6591301" y="3378994"/>
            <a:ext cx="186913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30∶</a:t>
            </a:r>
            <a:r>
              <a:rPr lang="en-US" altLang="zh-CN" sz="2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</a:t>
            </a:r>
            <a:endParaRPr lang="zh-CN" altLang="en-US" sz="2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任意多边形 20"/>
          <p:cNvSpPr/>
          <p:nvPr/>
        </p:nvSpPr>
        <p:spPr>
          <a:xfrm>
            <a:off x="35496" y="699542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mtClean="0"/>
              <a:t>1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91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60857" y="843558"/>
            <a:ext cx="7127875" cy="1599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67"/>
          <p:cNvSpPr txBox="1">
            <a:spLocks noChangeArrowheads="1"/>
          </p:cNvSpPr>
          <p:nvPr/>
        </p:nvSpPr>
        <p:spPr bwMode="auto">
          <a:xfrm>
            <a:off x="2136094" y="2542793"/>
            <a:ext cx="258563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10∶20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1∶2</a:t>
            </a:r>
            <a:endParaRPr lang="zh-CN" altLang="en-US" sz="2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1" name="TextBox 67"/>
          <p:cNvSpPr txBox="1">
            <a:spLocks noChangeArrowheads="1"/>
          </p:cNvSpPr>
          <p:nvPr/>
        </p:nvSpPr>
        <p:spPr bwMode="auto">
          <a:xfrm>
            <a:off x="449786" y="3416168"/>
            <a:ext cx="253346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30∶60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1∶2</a:t>
            </a:r>
            <a:endParaRPr lang="zh-CN" altLang="en-US" sz="2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67"/>
          <p:cNvSpPr txBox="1">
            <a:spLocks noChangeArrowheads="1"/>
          </p:cNvSpPr>
          <p:nvPr/>
        </p:nvSpPr>
        <p:spPr bwMode="auto">
          <a:xfrm>
            <a:off x="4341495" y="3496945"/>
            <a:ext cx="258254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10∶50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1∶5</a:t>
            </a:r>
            <a:endParaRPr lang="zh-CN" altLang="en-US" sz="2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67"/>
          <p:cNvSpPr txBox="1">
            <a:spLocks noChangeArrowheads="1"/>
          </p:cNvSpPr>
          <p:nvPr/>
        </p:nvSpPr>
        <p:spPr bwMode="auto">
          <a:xfrm>
            <a:off x="5713095" y="2542540"/>
            <a:ext cx="305308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30∶150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1∶5</a:t>
            </a:r>
            <a:endParaRPr lang="zh-CN" altLang="en-US" sz="2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弧形 15"/>
          <p:cNvSpPr/>
          <p:nvPr/>
        </p:nvSpPr>
        <p:spPr>
          <a:xfrm>
            <a:off x="1716519" y="675680"/>
            <a:ext cx="1547813" cy="513159"/>
          </a:xfrm>
          <a:prstGeom prst="arc">
            <a:avLst>
              <a:gd name="adj1" fmla="val 10929670"/>
              <a:gd name="adj2" fmla="val 0"/>
            </a:avLst>
          </a:prstGeom>
          <a:ln w="38100">
            <a:solidFill>
              <a:srgbClr val="E97117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7" name="弧形 16"/>
          <p:cNvSpPr/>
          <p:nvPr/>
        </p:nvSpPr>
        <p:spPr>
          <a:xfrm>
            <a:off x="5631294" y="689968"/>
            <a:ext cx="1547813" cy="511969"/>
          </a:xfrm>
          <a:prstGeom prst="arc">
            <a:avLst>
              <a:gd name="adj1" fmla="val 10929670"/>
              <a:gd name="adj2" fmla="val 0"/>
            </a:avLst>
          </a:prstGeom>
          <a:ln w="38100">
            <a:solidFill>
              <a:srgbClr val="E97117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4587" name="文本框 16396"/>
          <p:cNvSpPr txBox="1">
            <a:spLocks noChangeArrowheads="1"/>
          </p:cNvSpPr>
          <p:nvPr/>
        </p:nvSpPr>
        <p:spPr bwMode="auto">
          <a:xfrm>
            <a:off x="606870" y="4201512"/>
            <a:ext cx="80765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这几杯水哪杯甜？能否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用化简比的方法找找看？</a:t>
            </a:r>
          </a:p>
        </p:txBody>
      </p:sp>
      <p:sp>
        <p:nvSpPr>
          <p:cNvPr id="10" name="任意多边形 20"/>
          <p:cNvSpPr/>
          <p:nvPr/>
        </p:nvSpPr>
        <p:spPr>
          <a:xfrm>
            <a:off x="35496" y="699542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2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bldLvl="0"/>
      <p:bldP spid="16391" grpId="0" bldLvl="0"/>
      <p:bldP spid="14" grpId="0" bldLvl="0"/>
      <p:bldP spid="15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35845"/>
          <p:cNvSpPr txBox="1">
            <a:spLocks noChangeArrowheads="1"/>
          </p:cNvSpPr>
          <p:nvPr/>
        </p:nvSpPr>
        <p:spPr bwMode="auto">
          <a:xfrm>
            <a:off x="251520" y="695784"/>
            <a:ext cx="8820472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比的基本性质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：比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的前项和后项同时乘以或除以相同的数（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除外），比值不变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化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简比，不管用哪种方法，最后的结果都要写成比的形式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可以是带“：”的比，也可以是分数形式的比），是一个前、后项是互质数的比，而不是一个数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84107" y="249029"/>
            <a:ext cx="8137151" cy="11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根据分数的基本性质，我们可以把分数化成最简分数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。利用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商不变性质，我们可以进行除法的简算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1316" name="Text Box 4"/>
          <p:cNvSpPr txBox="1">
            <a:spLocks noChangeArrowheads="1"/>
          </p:cNvSpPr>
          <p:nvPr/>
        </p:nvSpPr>
        <p:spPr bwMode="auto">
          <a:xfrm>
            <a:off x="2123728" y="2972000"/>
            <a:ext cx="851813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4︰6</a:t>
            </a:r>
          </a:p>
        </p:txBody>
      </p:sp>
      <p:grpSp>
        <p:nvGrpSpPr>
          <p:cNvPr id="2" name="Group 5"/>
          <p:cNvGrpSpPr/>
          <p:nvPr/>
        </p:nvGrpSpPr>
        <p:grpSpPr bwMode="auto">
          <a:xfrm>
            <a:off x="3499622" y="2911672"/>
            <a:ext cx="1889125" cy="471488"/>
            <a:chOff x="2064" y="1446"/>
            <a:chExt cx="1190" cy="396"/>
          </a:xfrm>
        </p:grpSpPr>
        <p:sp>
          <p:nvSpPr>
            <p:cNvPr id="19461" name="Rectangle 6"/>
            <p:cNvSpPr>
              <a:spLocks noChangeArrowheads="1"/>
            </p:cNvSpPr>
            <p:nvPr/>
          </p:nvSpPr>
          <p:spPr bwMode="auto">
            <a:xfrm>
              <a:off x="2064" y="1446"/>
              <a:ext cx="308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＝</a:t>
              </a:r>
            </a:p>
          </p:txBody>
        </p:sp>
        <p:sp>
          <p:nvSpPr>
            <p:cNvPr id="19462" name="Text Box 7"/>
            <p:cNvSpPr txBox="1">
              <a:spLocks noChangeArrowheads="1"/>
            </p:cNvSpPr>
            <p:nvPr/>
          </p:nvSpPr>
          <p:spPr bwMode="auto">
            <a:xfrm>
              <a:off x="2717" y="1452"/>
              <a:ext cx="537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2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2︰3</a:t>
              </a:r>
              <a:endPara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Group 8"/>
          <p:cNvGrpSpPr/>
          <p:nvPr/>
        </p:nvGrpSpPr>
        <p:grpSpPr bwMode="auto">
          <a:xfrm>
            <a:off x="872101" y="3409768"/>
            <a:ext cx="3132138" cy="739378"/>
            <a:chOff x="462" y="1751"/>
            <a:chExt cx="1973" cy="621"/>
          </a:xfrm>
        </p:grpSpPr>
        <p:sp>
          <p:nvSpPr>
            <p:cNvPr id="19464" name="AutoShape 9"/>
            <p:cNvSpPr/>
            <p:nvPr/>
          </p:nvSpPr>
          <p:spPr bwMode="auto">
            <a:xfrm rot="5400000">
              <a:off x="1472" y="1525"/>
              <a:ext cx="91" cy="544"/>
            </a:xfrm>
            <a:prstGeom prst="rightBracket">
              <a:avLst>
                <a:gd name="adj" fmla="val 49817"/>
              </a:avLst>
            </a:prstGeom>
            <a:noFill/>
            <a:ln w="254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lIns="90000" tIns="46800" rIns="90000" bIns="4680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65" name="Line 10"/>
            <p:cNvSpPr>
              <a:spLocks noChangeShapeType="1"/>
            </p:cNvSpPr>
            <p:nvPr/>
          </p:nvSpPr>
          <p:spPr bwMode="auto">
            <a:xfrm>
              <a:off x="1519" y="1842"/>
              <a:ext cx="0" cy="13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66" name="Text Box 11"/>
            <p:cNvSpPr txBox="1">
              <a:spLocks noChangeArrowheads="1"/>
            </p:cNvSpPr>
            <p:nvPr/>
          </p:nvSpPr>
          <p:spPr bwMode="auto">
            <a:xfrm>
              <a:off x="462" y="1982"/>
              <a:ext cx="1973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前项和后项同时除以</a:t>
              </a:r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</p:grp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384107" y="1292693"/>
            <a:ext cx="8429699" cy="169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应用比的基本性质（比的前项和后项同时乘以或除以相同的数（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除外），比值不变．）我们也可以把比化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成</a:t>
            </a:r>
            <a:r>
              <a:rPr lang="zh-CN" altLang="en-US" sz="2400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最</a:t>
            </a:r>
            <a:r>
              <a:rPr lang="zh-CN" altLang="en-US" sz="24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简单的整数比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grpSp>
        <p:nvGrpSpPr>
          <p:cNvPr id="4" name="Group 15"/>
          <p:cNvGrpSpPr/>
          <p:nvPr/>
        </p:nvGrpSpPr>
        <p:grpSpPr bwMode="auto">
          <a:xfrm>
            <a:off x="4199158" y="3272731"/>
            <a:ext cx="4510999" cy="1466850"/>
            <a:chOff x="2646" y="1750"/>
            <a:chExt cx="2279" cy="1232"/>
          </a:xfrm>
        </p:grpSpPr>
        <p:sp>
          <p:nvSpPr>
            <p:cNvPr id="19471" name="AutoShape 16"/>
            <p:cNvSpPr/>
            <p:nvPr/>
          </p:nvSpPr>
          <p:spPr bwMode="auto">
            <a:xfrm rot="5400000">
              <a:off x="2986" y="1524"/>
              <a:ext cx="91" cy="544"/>
            </a:xfrm>
            <a:prstGeom prst="rightBracket">
              <a:avLst>
                <a:gd name="adj" fmla="val 49817"/>
              </a:avLst>
            </a:prstGeom>
            <a:noFill/>
            <a:ln w="254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lIns="90000" tIns="46800" rIns="90000" bIns="4680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72" name="Line 17"/>
            <p:cNvSpPr>
              <a:spLocks noChangeShapeType="1"/>
            </p:cNvSpPr>
            <p:nvPr/>
          </p:nvSpPr>
          <p:spPr bwMode="auto">
            <a:xfrm>
              <a:off x="3031" y="1871"/>
              <a:ext cx="0" cy="13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73" name="Text Box 18"/>
            <p:cNvSpPr txBox="1">
              <a:spLocks noChangeArrowheads="1"/>
            </p:cNvSpPr>
            <p:nvPr/>
          </p:nvSpPr>
          <p:spPr bwMode="auto">
            <a:xfrm>
              <a:off x="2646" y="2027"/>
              <a:ext cx="2279" cy="95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</p:spPr>
          <p:txBody>
            <a:bodyPr wrap="square" lIns="90000" tIns="46800" rIns="90000" bIns="4680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结果写成比的形式，前、后项必须是整数，而且</a:t>
              </a:r>
              <a:r>
                <a:rPr lang="zh-CN" altLang="en-US" sz="2400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互质</a:t>
              </a:r>
              <a:r>
                <a:rPr lang="zh-CN" altLang="en-US" sz="24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8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  <p:bldP spid="781316" grpId="0"/>
      <p:bldP spid="389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67"/>
          <p:cNvSpPr txBox="1">
            <a:spLocks noChangeArrowheads="1"/>
          </p:cNvSpPr>
          <p:nvPr/>
        </p:nvSpPr>
        <p:spPr bwMode="auto">
          <a:xfrm>
            <a:off x="1403648" y="1563638"/>
            <a:ext cx="16557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24∶42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67"/>
          <p:cNvSpPr txBox="1">
            <a:spLocks noChangeArrowheads="1"/>
          </p:cNvSpPr>
          <p:nvPr/>
        </p:nvSpPr>
        <p:spPr bwMode="auto">
          <a:xfrm>
            <a:off x="1043608" y="2370882"/>
            <a:ext cx="566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</a:p>
        </p:txBody>
      </p:sp>
      <p:grpSp>
        <p:nvGrpSpPr>
          <p:cNvPr id="21507" name="组合 6"/>
          <p:cNvGrpSpPr/>
          <p:nvPr/>
        </p:nvGrpSpPr>
        <p:grpSpPr bwMode="auto">
          <a:xfrm>
            <a:off x="3647281" y="1347614"/>
            <a:ext cx="1537310" cy="984182"/>
            <a:chOff x="3491880" y="1161799"/>
            <a:chExt cx="1537465" cy="1310737"/>
          </a:xfrm>
        </p:grpSpPr>
        <p:grpSp>
          <p:nvGrpSpPr>
            <p:cNvPr id="21508" name="组合 31"/>
            <p:cNvGrpSpPr/>
            <p:nvPr/>
          </p:nvGrpSpPr>
          <p:grpSpPr bwMode="auto">
            <a:xfrm>
              <a:off x="3491880" y="1228082"/>
              <a:ext cx="688799" cy="1241561"/>
              <a:chOff x="3798729" y="4920833"/>
              <a:chExt cx="688799" cy="1241304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3941618" y="5548407"/>
                <a:ext cx="360399" cy="15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510" name="TextBox 67"/>
              <p:cNvSpPr txBox="1">
                <a:spLocks noChangeArrowheads="1"/>
              </p:cNvSpPr>
              <p:nvPr/>
            </p:nvSpPr>
            <p:spPr bwMode="auto">
              <a:xfrm>
                <a:off x="3841367" y="4920833"/>
                <a:ext cx="646161" cy="6966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511" name="TextBox 67"/>
              <p:cNvSpPr txBox="1">
                <a:spLocks noChangeArrowheads="1"/>
              </p:cNvSpPr>
              <p:nvPr/>
            </p:nvSpPr>
            <p:spPr bwMode="auto">
              <a:xfrm>
                <a:off x="3798729" y="5465455"/>
                <a:ext cx="646161" cy="6966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8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1512" name="TextBox 67"/>
            <p:cNvSpPr txBox="1">
              <a:spLocks noChangeArrowheads="1"/>
            </p:cNvSpPr>
            <p:nvPr/>
          </p:nvSpPr>
          <p:spPr bwMode="auto">
            <a:xfrm>
              <a:off x="3927696" y="1592611"/>
              <a:ext cx="505967" cy="696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∶</a:t>
              </a:r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1513" name="组合 31"/>
            <p:cNvGrpSpPr/>
            <p:nvPr/>
          </p:nvGrpSpPr>
          <p:grpSpPr bwMode="auto">
            <a:xfrm>
              <a:off x="4352409" y="1161799"/>
              <a:ext cx="676936" cy="1310737"/>
              <a:chOff x="3798729" y="4851671"/>
              <a:chExt cx="676936" cy="1310466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3941601" y="5548684"/>
                <a:ext cx="360399" cy="15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515" name="TextBox 67"/>
              <p:cNvSpPr txBox="1">
                <a:spLocks noChangeArrowheads="1"/>
              </p:cNvSpPr>
              <p:nvPr/>
            </p:nvSpPr>
            <p:spPr bwMode="auto">
              <a:xfrm>
                <a:off x="3829504" y="4851671"/>
                <a:ext cx="646161" cy="6966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516" name="TextBox 67"/>
              <p:cNvSpPr txBox="1">
                <a:spLocks noChangeArrowheads="1"/>
              </p:cNvSpPr>
              <p:nvPr/>
            </p:nvSpPr>
            <p:spPr bwMode="auto">
              <a:xfrm>
                <a:off x="3798729" y="5465455"/>
                <a:ext cx="646161" cy="6966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8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1517" name="TextBox 67"/>
          <p:cNvSpPr txBox="1">
            <a:spLocks noChangeArrowheads="1"/>
          </p:cNvSpPr>
          <p:nvPr/>
        </p:nvSpPr>
        <p:spPr bwMode="auto">
          <a:xfrm>
            <a:off x="6169646" y="1563638"/>
            <a:ext cx="238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0.7∶0.08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31"/>
          <p:cNvGrpSpPr/>
          <p:nvPr/>
        </p:nvGrpSpPr>
        <p:grpSpPr bwMode="auto">
          <a:xfrm>
            <a:off x="1502396" y="2199433"/>
            <a:ext cx="646112" cy="877936"/>
            <a:chOff x="3798729" y="5003706"/>
            <a:chExt cx="646161" cy="1170339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3941615" y="5548106"/>
              <a:ext cx="360389" cy="1587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20" name="TextBox 67"/>
            <p:cNvSpPr txBox="1">
              <a:spLocks noChangeArrowheads="1"/>
            </p:cNvSpPr>
            <p:nvPr/>
          </p:nvSpPr>
          <p:spPr bwMode="auto">
            <a:xfrm>
              <a:off x="3798729" y="5003706"/>
              <a:ext cx="646161" cy="697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24</a:t>
              </a:r>
              <a:endParaRPr lang="zh-CN" altLang="en-US" sz="28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21" name="TextBox 67"/>
            <p:cNvSpPr txBox="1">
              <a:spLocks noChangeArrowheads="1"/>
            </p:cNvSpPr>
            <p:nvPr/>
          </p:nvSpPr>
          <p:spPr bwMode="auto">
            <a:xfrm>
              <a:off x="3798729" y="5476563"/>
              <a:ext cx="646161" cy="697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42</a:t>
              </a:r>
              <a:endParaRPr lang="zh-CN" altLang="en-US" sz="28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TextBox 67"/>
          <p:cNvSpPr txBox="1">
            <a:spLocks noChangeArrowheads="1"/>
          </p:cNvSpPr>
          <p:nvPr/>
        </p:nvSpPr>
        <p:spPr bwMode="auto">
          <a:xfrm>
            <a:off x="1043608" y="3150742"/>
            <a:ext cx="566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</a:p>
        </p:txBody>
      </p:sp>
      <p:grpSp>
        <p:nvGrpSpPr>
          <p:cNvPr id="32" name="组合 31"/>
          <p:cNvGrpSpPr/>
          <p:nvPr/>
        </p:nvGrpSpPr>
        <p:grpSpPr bwMode="auto">
          <a:xfrm>
            <a:off x="1502396" y="2979293"/>
            <a:ext cx="646112" cy="877936"/>
            <a:chOff x="3798729" y="5003706"/>
            <a:chExt cx="646161" cy="1170339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3941615" y="5548105"/>
              <a:ext cx="360389" cy="1588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25" name="TextBox 67"/>
            <p:cNvSpPr txBox="1">
              <a:spLocks noChangeArrowheads="1"/>
            </p:cNvSpPr>
            <p:nvPr/>
          </p:nvSpPr>
          <p:spPr bwMode="auto">
            <a:xfrm>
              <a:off x="3798729" y="5003706"/>
              <a:ext cx="646161" cy="697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8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26" name="TextBox 67"/>
            <p:cNvSpPr txBox="1">
              <a:spLocks noChangeArrowheads="1"/>
            </p:cNvSpPr>
            <p:nvPr/>
          </p:nvSpPr>
          <p:spPr bwMode="auto">
            <a:xfrm>
              <a:off x="3798729" y="5476563"/>
              <a:ext cx="646161" cy="697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  <a:endParaRPr lang="zh-CN" altLang="en-US" sz="28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5" name="TextBox 67"/>
          <p:cNvSpPr txBox="1">
            <a:spLocks noChangeArrowheads="1"/>
          </p:cNvSpPr>
          <p:nvPr/>
        </p:nvSpPr>
        <p:spPr bwMode="auto">
          <a:xfrm>
            <a:off x="3320083" y="2358976"/>
            <a:ext cx="566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</a:p>
        </p:txBody>
      </p:sp>
      <p:grpSp>
        <p:nvGrpSpPr>
          <p:cNvPr id="46" name="组合 31"/>
          <p:cNvGrpSpPr/>
          <p:nvPr/>
        </p:nvGrpSpPr>
        <p:grpSpPr bwMode="auto">
          <a:xfrm>
            <a:off x="3778871" y="2187527"/>
            <a:ext cx="646112" cy="877936"/>
            <a:chOff x="3798729" y="5003706"/>
            <a:chExt cx="646161" cy="1170339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3941615" y="5548106"/>
              <a:ext cx="360389" cy="1587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30" name="TextBox 67"/>
            <p:cNvSpPr txBox="1">
              <a:spLocks noChangeArrowheads="1"/>
            </p:cNvSpPr>
            <p:nvPr/>
          </p:nvSpPr>
          <p:spPr bwMode="auto">
            <a:xfrm>
              <a:off x="3798729" y="5003706"/>
              <a:ext cx="646161" cy="697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8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31" name="TextBox 67"/>
            <p:cNvSpPr txBox="1">
              <a:spLocks noChangeArrowheads="1"/>
            </p:cNvSpPr>
            <p:nvPr/>
          </p:nvSpPr>
          <p:spPr bwMode="auto">
            <a:xfrm>
              <a:off x="3798729" y="5476563"/>
              <a:ext cx="646161" cy="697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28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0" name="TextBox 67"/>
          <p:cNvSpPr txBox="1">
            <a:spLocks noChangeArrowheads="1"/>
          </p:cNvSpPr>
          <p:nvPr/>
        </p:nvSpPr>
        <p:spPr bwMode="auto">
          <a:xfrm>
            <a:off x="3320083" y="3138836"/>
            <a:ext cx="566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</a:p>
        </p:txBody>
      </p:sp>
      <p:grpSp>
        <p:nvGrpSpPr>
          <p:cNvPr id="51" name="组合 50"/>
          <p:cNvGrpSpPr/>
          <p:nvPr/>
        </p:nvGrpSpPr>
        <p:grpSpPr bwMode="auto">
          <a:xfrm>
            <a:off x="3778871" y="2968577"/>
            <a:ext cx="646112" cy="877936"/>
            <a:chOff x="3798729" y="5003706"/>
            <a:chExt cx="646161" cy="1170339"/>
          </a:xfrm>
        </p:grpSpPr>
        <p:cxnSp>
          <p:nvCxnSpPr>
            <p:cNvPr id="52" name="直接连接符 51"/>
            <p:cNvCxnSpPr/>
            <p:nvPr/>
          </p:nvCxnSpPr>
          <p:spPr>
            <a:xfrm>
              <a:off x="3941615" y="5548106"/>
              <a:ext cx="360389" cy="1587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35" name="TextBox 67"/>
            <p:cNvSpPr txBox="1">
              <a:spLocks noChangeArrowheads="1"/>
            </p:cNvSpPr>
            <p:nvPr/>
          </p:nvSpPr>
          <p:spPr bwMode="auto">
            <a:xfrm>
              <a:off x="3798729" y="5003706"/>
              <a:ext cx="646161" cy="697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8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36" name="TextBox 67"/>
            <p:cNvSpPr txBox="1">
              <a:spLocks noChangeArrowheads="1"/>
            </p:cNvSpPr>
            <p:nvPr/>
          </p:nvSpPr>
          <p:spPr bwMode="auto">
            <a:xfrm>
              <a:off x="3798729" y="5476563"/>
              <a:ext cx="646161" cy="697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28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5" name="TextBox 67"/>
          <p:cNvSpPr txBox="1">
            <a:spLocks noChangeArrowheads="1"/>
          </p:cNvSpPr>
          <p:nvPr/>
        </p:nvSpPr>
        <p:spPr bwMode="auto">
          <a:xfrm>
            <a:off x="4261472" y="2367311"/>
            <a:ext cx="566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÷</a:t>
            </a:r>
            <a:endParaRPr lang="zh-CN" altLang="en-US" sz="28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6" name="组合 31"/>
          <p:cNvGrpSpPr/>
          <p:nvPr/>
        </p:nvGrpSpPr>
        <p:grpSpPr bwMode="auto">
          <a:xfrm>
            <a:off x="4736134" y="2188718"/>
            <a:ext cx="646113" cy="877936"/>
            <a:chOff x="3798729" y="5003706"/>
            <a:chExt cx="646161" cy="1170339"/>
          </a:xfrm>
        </p:grpSpPr>
        <p:cxnSp>
          <p:nvCxnSpPr>
            <p:cNvPr id="57" name="直接连接符 56"/>
            <p:cNvCxnSpPr/>
            <p:nvPr/>
          </p:nvCxnSpPr>
          <p:spPr>
            <a:xfrm>
              <a:off x="3941615" y="5548105"/>
              <a:ext cx="360390" cy="1588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40" name="TextBox 67"/>
            <p:cNvSpPr txBox="1">
              <a:spLocks noChangeArrowheads="1"/>
            </p:cNvSpPr>
            <p:nvPr/>
          </p:nvSpPr>
          <p:spPr bwMode="auto">
            <a:xfrm>
              <a:off x="3798729" y="5003706"/>
              <a:ext cx="646161" cy="697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41" name="TextBox 67"/>
            <p:cNvSpPr txBox="1">
              <a:spLocks noChangeArrowheads="1"/>
            </p:cNvSpPr>
            <p:nvPr/>
          </p:nvSpPr>
          <p:spPr bwMode="auto">
            <a:xfrm>
              <a:off x="3798729" y="5476563"/>
              <a:ext cx="646161" cy="697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8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0" name="TextBox 67"/>
          <p:cNvSpPr txBox="1">
            <a:spLocks noChangeArrowheads="1"/>
          </p:cNvSpPr>
          <p:nvPr/>
        </p:nvSpPr>
        <p:spPr bwMode="auto">
          <a:xfrm>
            <a:off x="4283697" y="3138835"/>
            <a:ext cx="566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endParaRPr lang="zh-CN" altLang="en-US" sz="28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Box 67"/>
          <p:cNvSpPr txBox="1">
            <a:spLocks noChangeArrowheads="1"/>
          </p:cNvSpPr>
          <p:nvPr/>
        </p:nvSpPr>
        <p:spPr bwMode="auto">
          <a:xfrm>
            <a:off x="4745659" y="3138835"/>
            <a:ext cx="568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8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TextBox 67"/>
          <p:cNvSpPr txBox="1">
            <a:spLocks noChangeArrowheads="1"/>
          </p:cNvSpPr>
          <p:nvPr/>
        </p:nvSpPr>
        <p:spPr bwMode="auto">
          <a:xfrm>
            <a:off x="3320083" y="3886548"/>
            <a:ext cx="566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</a:p>
        </p:txBody>
      </p:sp>
      <p:grpSp>
        <p:nvGrpSpPr>
          <p:cNvPr id="63" name="组合 62"/>
          <p:cNvGrpSpPr/>
          <p:nvPr/>
        </p:nvGrpSpPr>
        <p:grpSpPr bwMode="auto">
          <a:xfrm>
            <a:off x="3778871" y="3716290"/>
            <a:ext cx="646112" cy="877936"/>
            <a:chOff x="3798729" y="5003706"/>
            <a:chExt cx="646161" cy="1170339"/>
          </a:xfrm>
        </p:grpSpPr>
        <p:cxnSp>
          <p:nvCxnSpPr>
            <p:cNvPr id="64" name="直接连接符 63"/>
            <p:cNvCxnSpPr/>
            <p:nvPr/>
          </p:nvCxnSpPr>
          <p:spPr>
            <a:xfrm>
              <a:off x="3941615" y="5548106"/>
              <a:ext cx="360389" cy="1587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47" name="TextBox 67"/>
            <p:cNvSpPr txBox="1">
              <a:spLocks noChangeArrowheads="1"/>
            </p:cNvSpPr>
            <p:nvPr/>
          </p:nvSpPr>
          <p:spPr bwMode="auto">
            <a:xfrm>
              <a:off x="3798729" y="5003706"/>
              <a:ext cx="646161" cy="697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endParaRPr lang="zh-CN" altLang="en-US" sz="28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48" name="TextBox 67"/>
            <p:cNvSpPr txBox="1">
              <a:spLocks noChangeArrowheads="1"/>
            </p:cNvSpPr>
            <p:nvPr/>
          </p:nvSpPr>
          <p:spPr bwMode="auto">
            <a:xfrm>
              <a:off x="3798729" y="5476563"/>
              <a:ext cx="646161" cy="697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28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7" name="TextBox 67"/>
          <p:cNvSpPr txBox="1">
            <a:spLocks noChangeArrowheads="1"/>
          </p:cNvSpPr>
          <p:nvPr/>
        </p:nvSpPr>
        <p:spPr bwMode="auto">
          <a:xfrm>
            <a:off x="5885483" y="2338736"/>
            <a:ext cx="19510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70÷8</a:t>
            </a:r>
            <a:endParaRPr lang="zh-CN" altLang="en-US" sz="2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5872783" y="3115023"/>
            <a:ext cx="21732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</a:t>
            </a:r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51" name="文本框 37935"/>
          <p:cNvSpPr txBox="1">
            <a:spLocks noChangeArrowheads="1"/>
          </p:cNvSpPr>
          <p:nvPr/>
        </p:nvSpPr>
        <p:spPr bwMode="auto">
          <a:xfrm>
            <a:off x="528510" y="505743"/>
            <a:ext cx="853675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你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能用自己喜欢的方法化简下面的比吗？试试看。化简完后和组员交流一下，看看谁的方法好。</a:t>
            </a:r>
          </a:p>
        </p:txBody>
      </p:sp>
      <p:sp>
        <p:nvSpPr>
          <p:cNvPr id="37937" name="文本框 37936"/>
          <p:cNvSpPr txBox="1">
            <a:spLocks noChangeArrowheads="1"/>
          </p:cNvSpPr>
          <p:nvPr/>
        </p:nvSpPr>
        <p:spPr bwMode="auto">
          <a:xfrm>
            <a:off x="1103933" y="4049663"/>
            <a:ext cx="1081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8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=4:7</a:t>
            </a:r>
          </a:p>
        </p:txBody>
      </p:sp>
      <p:sp>
        <p:nvSpPr>
          <p:cNvPr id="37938" name="文本框 37937"/>
          <p:cNvSpPr txBox="1">
            <a:spLocks noChangeArrowheads="1"/>
          </p:cNvSpPr>
          <p:nvPr/>
        </p:nvSpPr>
        <p:spPr bwMode="auto">
          <a:xfrm>
            <a:off x="3424858" y="4509245"/>
            <a:ext cx="1311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8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=8:5</a:t>
            </a:r>
          </a:p>
        </p:txBody>
      </p:sp>
      <p:sp>
        <p:nvSpPr>
          <p:cNvPr id="54" name="任意多边形 20"/>
          <p:cNvSpPr/>
          <p:nvPr/>
        </p:nvSpPr>
        <p:spPr>
          <a:xfrm>
            <a:off x="35496" y="699542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1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1" grpId="0"/>
      <p:bldP spid="45" grpId="0"/>
      <p:bldP spid="50" grpId="0"/>
      <p:bldP spid="55" grpId="0"/>
      <p:bldP spid="60" grpId="0"/>
      <p:bldP spid="61" grpId="0"/>
      <p:bldP spid="62" grpId="0"/>
      <p:bldP spid="67" grpId="0"/>
      <p:bldP spid="68" grpId="0"/>
      <p:bldP spid="37937" grpId="0"/>
      <p:bldP spid="379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4"/>
          <p:cNvSpPr txBox="1">
            <a:spLocks noChangeArrowheads="1"/>
          </p:cNvSpPr>
          <p:nvPr/>
        </p:nvSpPr>
        <p:spPr bwMode="auto">
          <a:xfrm>
            <a:off x="644081" y="609531"/>
            <a:ext cx="788835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笑笑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配制蜂蜜水，配制了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次如下表，请你把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表填写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完整。</a:t>
            </a:r>
          </a:p>
        </p:txBody>
      </p:sp>
      <p:graphicFrame>
        <p:nvGraphicFramePr>
          <p:cNvPr id="18479" name="表格 18478"/>
          <p:cNvGraphicFramePr/>
          <p:nvPr/>
        </p:nvGraphicFramePr>
        <p:xfrm>
          <a:off x="519635" y="1753553"/>
          <a:ext cx="8186173" cy="240792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1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06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4813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次数</a:t>
                      </a:r>
                    </a:p>
                  </a:txBody>
                  <a:tcPr marT="34290" marB="34290" anchor="ctr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蜂蜜</a:t>
                      </a:r>
                      <a:r>
                        <a:rPr lang="en-US" altLang="zh-CN" sz="2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/g</a:t>
                      </a:r>
                      <a:endParaRPr lang="zh-CN" altLang="en-US" sz="2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34290" marB="34290" anchor="ctr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水</a:t>
                      </a:r>
                      <a:r>
                        <a:rPr lang="en-US" altLang="zh-CN" sz="2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/g</a:t>
                      </a:r>
                      <a:endParaRPr lang="zh-CN" altLang="en-US" sz="2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34290" marB="34290" anchor="ctr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蜂蜜与水的质量比</a:t>
                      </a:r>
                    </a:p>
                  </a:txBody>
                  <a:tcPr marT="34290" marB="34290" anchor="ctr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化简后的比</a:t>
                      </a:r>
                    </a:p>
                  </a:txBody>
                  <a:tcPr marT="34290" marB="34290" anchor="ctr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813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800" b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2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34290" marB="34290" anchor="ctr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800" b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zh-CN" altLang="en-US" sz="2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34290" marB="34290" anchor="ctr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800" b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125</a:t>
                      </a:r>
                      <a:endParaRPr lang="zh-CN" altLang="en-US" sz="2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34290" marB="34290" anchor="ctr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34290" marB="34290" anchor="ctr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34290" marB="34290" anchor="ctr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813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800" b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altLang="en-US" sz="2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34290" marB="34290" anchor="ctr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zh-CN" altLang="en-US" sz="2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34290" marB="34290" anchor="ctr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800" b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</a:t>
                      </a:r>
                      <a:endParaRPr lang="zh-CN" altLang="en-US" sz="2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34290" marB="34290" anchor="ctr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34290" marB="34290" anchor="ctr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34290" marB="34290" anchor="ctr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813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800" b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zh-CN" altLang="en-US" sz="2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34290" marB="34290" anchor="ctr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800" b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6.4</a:t>
                      </a:r>
                      <a:endParaRPr lang="zh-CN" altLang="en-US" sz="2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34290" marB="34290" anchor="ctr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800" b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400</a:t>
                      </a:r>
                      <a:endParaRPr lang="zh-CN" altLang="en-US" sz="2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34290" marB="34290" anchor="ctr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34290" marB="34290" anchor="ctr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34290" marB="34290" anchor="ctr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xtBox 67"/>
          <p:cNvSpPr txBox="1">
            <a:spLocks noChangeArrowheads="1"/>
          </p:cNvSpPr>
          <p:nvPr/>
        </p:nvSpPr>
        <p:spPr bwMode="auto">
          <a:xfrm>
            <a:off x="4860032" y="2694151"/>
            <a:ext cx="15478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10∶125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67"/>
          <p:cNvSpPr txBox="1">
            <a:spLocks noChangeArrowheads="1"/>
          </p:cNvSpPr>
          <p:nvPr/>
        </p:nvSpPr>
        <p:spPr bwMode="auto">
          <a:xfrm>
            <a:off x="7023468" y="2689470"/>
            <a:ext cx="15478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2∶25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67"/>
          <p:cNvSpPr txBox="1">
            <a:spLocks noChangeArrowheads="1"/>
          </p:cNvSpPr>
          <p:nvPr/>
        </p:nvSpPr>
        <p:spPr bwMode="auto">
          <a:xfrm>
            <a:off x="4860032" y="3217371"/>
            <a:ext cx="1547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6∶50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67"/>
          <p:cNvSpPr txBox="1">
            <a:spLocks noChangeArrowheads="1"/>
          </p:cNvSpPr>
          <p:nvPr/>
        </p:nvSpPr>
        <p:spPr bwMode="auto">
          <a:xfrm>
            <a:off x="7050735" y="3145843"/>
            <a:ext cx="15478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3∶25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67"/>
          <p:cNvSpPr txBox="1">
            <a:spLocks noChangeArrowheads="1"/>
          </p:cNvSpPr>
          <p:nvPr/>
        </p:nvSpPr>
        <p:spPr bwMode="auto">
          <a:xfrm>
            <a:off x="4644008" y="3638253"/>
            <a:ext cx="1909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6.4∶400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67"/>
          <p:cNvSpPr txBox="1">
            <a:spLocks noChangeArrowheads="1"/>
          </p:cNvSpPr>
          <p:nvPr/>
        </p:nvSpPr>
        <p:spPr bwMode="auto">
          <a:xfrm>
            <a:off x="6982718" y="3669063"/>
            <a:ext cx="1909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2∶125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20"/>
          <p:cNvSpPr/>
          <p:nvPr/>
        </p:nvSpPr>
        <p:spPr>
          <a:xfrm>
            <a:off x="35496" y="699542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2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1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764" y="1347614"/>
            <a:ext cx="774223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3882" y="699542"/>
            <a:ext cx="818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不马虎和奇思谁投球的命中率高些？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任意多边形 20"/>
          <p:cNvSpPr/>
          <p:nvPr/>
        </p:nvSpPr>
        <p:spPr>
          <a:xfrm>
            <a:off x="35496" y="699542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3</a:t>
            </a:r>
            <a:endParaRPr lang="zh-CN" altLang="en-US" sz="28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3131840" y="4145488"/>
            <a:ext cx="899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不马虎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740828" y="414548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奇思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12318" y="483147"/>
            <a:ext cx="6019450" cy="213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2787774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不马虎投中的次数与投篮的总数的比是（            ），比值是（          ）。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奇思投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中的次数与投篮的总数的比是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           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），比值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是（       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04248" y="291262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endParaRPr lang="zh-CN" altLang="en-US" sz="2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91680" y="3219822"/>
                <a:ext cx="1872208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a:rPr lang="en-US" altLang="zh-CN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/>
                              <a:ea typeface="楷体" panose="02010609060101010101" pitchFamily="49" charset="-122"/>
                            </a:rPr>
                            <m:t>𝟗</m:t>
                          </m:r>
                        </m:num>
                        <m:den>
                          <m:r>
                            <a:rPr lang="en-US" altLang="zh-CN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/>
                              <a:ea typeface="楷体" panose="02010609060101010101" pitchFamily="49" charset="-122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219822"/>
                <a:ext cx="1872208" cy="786177"/>
              </a:xfrm>
              <a:prstGeom prst="rect">
                <a:avLst/>
              </a:prstGeom>
              <a:blipFill rotWithShape="1">
                <a:blip r:embed="rId3"/>
                <a:stretch>
                  <a:fillRect l="-2" t="-47" r="14" b="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444208" y="399274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endParaRPr lang="zh-CN" altLang="en-US" sz="2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91680" y="4289130"/>
                <a:ext cx="1872208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a:rPr lang="en-US" altLang="zh-CN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/>
                              <a:ea typeface="楷体" panose="02010609060101010101" pitchFamily="49" charset="-122"/>
                            </a:rPr>
                            <m:t>𝟏𝟑</m:t>
                          </m:r>
                        </m:num>
                        <m:den>
                          <m:r>
                            <a:rPr lang="en-US" altLang="zh-CN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/>
                              <a:ea typeface="楷体" panose="02010609060101010101" pitchFamily="49" charset="-122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289130"/>
                <a:ext cx="1872208" cy="786177"/>
              </a:xfrm>
              <a:prstGeom prst="rect">
                <a:avLst/>
              </a:prstGeom>
              <a:blipFill rotWithShape="1">
                <a:blip r:embed="rId4"/>
                <a:stretch>
                  <a:fillRect l="-2" t="-43" r="14" b="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/>
          <p:cNvSpPr txBox="1"/>
          <p:nvPr/>
        </p:nvSpPr>
        <p:spPr>
          <a:xfrm>
            <a:off x="3426711" y="2524259"/>
            <a:ext cx="899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不马虎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740828" y="254545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奇思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40962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424239" y="2040732"/>
            <a:ext cx="1997075" cy="129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66" name="文本框 40965"/>
          <p:cNvSpPr txBox="1">
            <a:spLocks noChangeArrowheads="1"/>
          </p:cNvSpPr>
          <p:nvPr/>
        </p:nvSpPr>
        <p:spPr bwMode="auto">
          <a:xfrm>
            <a:off x="573882" y="734056"/>
            <a:ext cx="5256213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认真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审好题，判断我最行。</a:t>
            </a:r>
          </a:p>
        </p:txBody>
      </p:sp>
      <p:sp>
        <p:nvSpPr>
          <p:cNvPr id="23557" name="文本框 40967"/>
          <p:cNvSpPr txBox="1">
            <a:spLocks noChangeArrowheads="1"/>
          </p:cNvSpPr>
          <p:nvPr/>
        </p:nvSpPr>
        <p:spPr bwMode="auto">
          <a:xfrm>
            <a:off x="1692276" y="2139554"/>
            <a:ext cx="3743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9" name="文本框 40969"/>
          <p:cNvSpPr txBox="1">
            <a:spLocks noChangeArrowheads="1"/>
          </p:cNvSpPr>
          <p:nvPr/>
        </p:nvSpPr>
        <p:spPr bwMode="auto">
          <a:xfrm>
            <a:off x="947725" y="2957840"/>
            <a:ext cx="52052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0.4∶1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化简后是    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   （   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23561" name="文本框 40971"/>
          <p:cNvSpPr txBox="1">
            <a:spLocks noChangeArrowheads="1"/>
          </p:cNvSpPr>
          <p:nvPr/>
        </p:nvSpPr>
        <p:spPr bwMode="auto">
          <a:xfrm>
            <a:off x="899592" y="1517512"/>
            <a:ext cx="7057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24∶6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化简后是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1:4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     （   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grpSp>
        <p:nvGrpSpPr>
          <p:cNvPr id="23562" name="组合 40973"/>
          <p:cNvGrpSpPr/>
          <p:nvPr/>
        </p:nvGrpSpPr>
        <p:grpSpPr bwMode="auto">
          <a:xfrm>
            <a:off x="3563938" y="2643190"/>
            <a:ext cx="431800" cy="970360"/>
            <a:chOff x="567" y="1015"/>
            <a:chExt cx="272" cy="815"/>
          </a:xfrm>
        </p:grpSpPr>
        <p:sp>
          <p:nvSpPr>
            <p:cNvPr id="23563" name="直接连接符 40974"/>
            <p:cNvSpPr>
              <a:spLocks noChangeShapeType="1"/>
            </p:cNvSpPr>
            <p:nvPr/>
          </p:nvSpPr>
          <p:spPr bwMode="auto">
            <a:xfrm>
              <a:off x="567" y="143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564" name="文本框 40975"/>
            <p:cNvSpPr txBox="1">
              <a:spLocks noChangeArrowheads="1"/>
            </p:cNvSpPr>
            <p:nvPr/>
          </p:nvSpPr>
          <p:spPr bwMode="auto">
            <a:xfrm>
              <a:off x="575" y="1015"/>
              <a:ext cx="254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23565" name="文本框 40976"/>
            <p:cNvSpPr txBox="1">
              <a:spLocks noChangeArrowheads="1"/>
            </p:cNvSpPr>
            <p:nvPr/>
          </p:nvSpPr>
          <p:spPr bwMode="auto">
            <a:xfrm>
              <a:off x="577" y="1389"/>
              <a:ext cx="254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</a:p>
          </p:txBody>
        </p:sp>
      </p:grpSp>
      <p:sp>
        <p:nvSpPr>
          <p:cNvPr id="23567" name="文本框 40985"/>
          <p:cNvSpPr txBox="1">
            <a:spLocks noChangeArrowheads="1"/>
          </p:cNvSpPr>
          <p:nvPr/>
        </p:nvSpPr>
        <p:spPr bwMode="auto">
          <a:xfrm>
            <a:off x="1830388" y="2180035"/>
            <a:ext cx="4259797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化简后是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1.5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。（   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grpSp>
        <p:nvGrpSpPr>
          <p:cNvPr id="23568" name="组合 40986"/>
          <p:cNvGrpSpPr/>
          <p:nvPr/>
        </p:nvGrpSpPr>
        <p:grpSpPr bwMode="auto">
          <a:xfrm>
            <a:off x="954088" y="1923330"/>
            <a:ext cx="1223962" cy="1008460"/>
            <a:chOff x="1429" y="700"/>
            <a:chExt cx="771" cy="847"/>
          </a:xfrm>
        </p:grpSpPr>
        <p:grpSp>
          <p:nvGrpSpPr>
            <p:cNvPr id="23569" name="组合 40987"/>
            <p:cNvGrpSpPr/>
            <p:nvPr/>
          </p:nvGrpSpPr>
          <p:grpSpPr bwMode="auto">
            <a:xfrm>
              <a:off x="1429" y="700"/>
              <a:ext cx="272" cy="847"/>
              <a:chOff x="567" y="1054"/>
              <a:chExt cx="272" cy="847"/>
            </a:xfrm>
          </p:grpSpPr>
          <p:sp>
            <p:nvSpPr>
              <p:cNvPr id="23570" name="直接连接符 40988"/>
              <p:cNvSpPr>
                <a:spLocks noChangeShapeType="1"/>
              </p:cNvSpPr>
              <p:nvPr/>
            </p:nvSpPr>
            <p:spPr bwMode="auto">
              <a:xfrm>
                <a:off x="567" y="1434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571" name="文本框 40989"/>
              <p:cNvSpPr txBox="1">
                <a:spLocks noChangeArrowheads="1"/>
              </p:cNvSpPr>
              <p:nvPr/>
            </p:nvSpPr>
            <p:spPr bwMode="auto">
              <a:xfrm>
                <a:off x="575" y="1054"/>
                <a:ext cx="254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/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</a:p>
            </p:txBody>
          </p:sp>
          <p:sp>
            <p:nvSpPr>
              <p:cNvPr id="23572" name="文本框 40990"/>
              <p:cNvSpPr txBox="1">
                <a:spLocks noChangeArrowheads="1"/>
              </p:cNvSpPr>
              <p:nvPr/>
            </p:nvSpPr>
            <p:spPr bwMode="auto">
              <a:xfrm>
                <a:off x="577" y="1460"/>
                <a:ext cx="254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/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</a:p>
            </p:txBody>
          </p:sp>
        </p:grpSp>
        <p:sp>
          <p:nvSpPr>
            <p:cNvPr id="23573" name="矩形 40991"/>
            <p:cNvSpPr>
              <a:spLocks noChangeArrowheads="1"/>
            </p:cNvSpPr>
            <p:nvPr/>
          </p:nvSpPr>
          <p:spPr bwMode="auto">
            <a:xfrm>
              <a:off x="1610" y="890"/>
              <a:ext cx="342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︰</a:t>
              </a:r>
            </a:p>
          </p:txBody>
        </p:sp>
        <p:grpSp>
          <p:nvGrpSpPr>
            <p:cNvPr id="23574" name="组合 40992"/>
            <p:cNvGrpSpPr/>
            <p:nvPr/>
          </p:nvGrpSpPr>
          <p:grpSpPr bwMode="auto">
            <a:xfrm>
              <a:off x="1928" y="700"/>
              <a:ext cx="272" cy="847"/>
              <a:chOff x="567" y="1054"/>
              <a:chExt cx="272" cy="847"/>
            </a:xfrm>
          </p:grpSpPr>
          <p:sp>
            <p:nvSpPr>
              <p:cNvPr id="23575" name="直接连接符 40993"/>
              <p:cNvSpPr>
                <a:spLocks noChangeShapeType="1"/>
              </p:cNvSpPr>
              <p:nvPr/>
            </p:nvSpPr>
            <p:spPr bwMode="auto">
              <a:xfrm>
                <a:off x="567" y="1434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576" name="文本框 40994"/>
              <p:cNvSpPr txBox="1">
                <a:spLocks noChangeArrowheads="1"/>
              </p:cNvSpPr>
              <p:nvPr/>
            </p:nvSpPr>
            <p:spPr bwMode="auto">
              <a:xfrm>
                <a:off x="575" y="1054"/>
                <a:ext cx="254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/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</a:p>
            </p:txBody>
          </p:sp>
          <p:sp>
            <p:nvSpPr>
              <p:cNvPr id="23577" name="文本框 40995"/>
              <p:cNvSpPr txBox="1">
                <a:spLocks noChangeArrowheads="1"/>
              </p:cNvSpPr>
              <p:nvPr/>
            </p:nvSpPr>
            <p:spPr bwMode="auto">
              <a:xfrm>
                <a:off x="577" y="1460"/>
                <a:ext cx="254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/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</a:p>
            </p:txBody>
          </p:sp>
        </p:grpSp>
      </p:grpSp>
      <p:sp>
        <p:nvSpPr>
          <p:cNvPr id="40997" name="文本框 40996"/>
          <p:cNvSpPr txBox="1">
            <a:spLocks noChangeArrowheads="1"/>
          </p:cNvSpPr>
          <p:nvPr/>
        </p:nvSpPr>
        <p:spPr bwMode="auto">
          <a:xfrm>
            <a:off x="5080003" y="2182216"/>
            <a:ext cx="4587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</a:p>
        </p:txBody>
      </p:sp>
      <p:sp>
        <p:nvSpPr>
          <p:cNvPr id="40998" name="文本框 40997"/>
          <p:cNvSpPr txBox="1">
            <a:spLocks noChangeArrowheads="1"/>
          </p:cNvSpPr>
          <p:nvPr/>
        </p:nvSpPr>
        <p:spPr bwMode="auto">
          <a:xfrm>
            <a:off x="5215782" y="2984634"/>
            <a:ext cx="4363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</a:t>
            </a:r>
          </a:p>
        </p:txBody>
      </p:sp>
      <p:sp>
        <p:nvSpPr>
          <p:cNvPr id="40999" name="文本框 40998"/>
          <p:cNvSpPr txBox="1">
            <a:spLocks noChangeArrowheads="1"/>
          </p:cNvSpPr>
          <p:nvPr/>
        </p:nvSpPr>
        <p:spPr bwMode="auto">
          <a:xfrm>
            <a:off x="5076056" y="1544474"/>
            <a:ext cx="4587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</a:p>
        </p:txBody>
      </p:sp>
      <p:sp>
        <p:nvSpPr>
          <p:cNvPr id="23582" name="文本框 41005"/>
          <p:cNvSpPr txBox="1">
            <a:spLocks noChangeArrowheads="1"/>
          </p:cNvSpPr>
          <p:nvPr/>
        </p:nvSpPr>
        <p:spPr bwMode="auto">
          <a:xfrm>
            <a:off x="971600" y="3795886"/>
            <a:ext cx="53286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32:48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化简后是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4:6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     （   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41007" name="文本框 41006"/>
          <p:cNvSpPr txBox="1">
            <a:spLocks noChangeArrowheads="1"/>
          </p:cNvSpPr>
          <p:nvPr/>
        </p:nvSpPr>
        <p:spPr bwMode="auto">
          <a:xfrm>
            <a:off x="5193340" y="3795886"/>
            <a:ext cx="4587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</a:p>
        </p:txBody>
      </p:sp>
      <p:sp>
        <p:nvSpPr>
          <p:cNvPr id="27" name="任意多边形 20"/>
          <p:cNvSpPr/>
          <p:nvPr/>
        </p:nvSpPr>
        <p:spPr>
          <a:xfrm>
            <a:off x="35496" y="699542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4</a:t>
            </a:r>
            <a:endParaRPr lang="zh-CN" altLang="en-US" sz="28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7" grpId="0"/>
      <p:bldP spid="40998" grpId="0"/>
      <p:bldP spid="40999" grpId="0"/>
      <p:bldP spid="4100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4"/>
          <p:cNvSpPr txBox="1">
            <a:spLocks noChangeArrowheads="1"/>
          </p:cNvSpPr>
          <p:nvPr/>
        </p:nvSpPr>
        <p:spPr bwMode="auto">
          <a:xfrm>
            <a:off x="539552" y="1419622"/>
            <a:ext cx="8137134" cy="1843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20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在实际情境中，体会化简比的必要性，进一步体会比的意义。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会运用商不变的规律和分数的基本性质化简比，并能解决一些简单的实际问题</a:t>
            </a:r>
            <a:r>
              <a:rPr lang="zh-CN" altLang="en-US" sz="20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0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感受比在生活中的广泛</a:t>
            </a:r>
            <a:r>
              <a:rPr lang="zh-CN" altLang="en-US" sz="20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运用，增强学习数学的信心。</a:t>
            </a:r>
            <a:endParaRPr lang="zh-CN" altLang="en-US" sz="20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41993"/>
          <p:cNvSpPr txBox="1">
            <a:spLocks noChangeArrowheads="1"/>
          </p:cNvSpPr>
          <p:nvPr/>
        </p:nvSpPr>
        <p:spPr bwMode="auto">
          <a:xfrm>
            <a:off x="755576" y="1419622"/>
            <a:ext cx="5346633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2÷3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＝（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÷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）＝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4÷6</a:t>
            </a:r>
          </a:p>
        </p:txBody>
      </p:sp>
      <p:sp>
        <p:nvSpPr>
          <p:cNvPr id="24" name="文本框 42009"/>
          <p:cNvSpPr txBox="1">
            <a:spLocks noChangeArrowheads="1"/>
          </p:cNvSpPr>
          <p:nvPr/>
        </p:nvSpPr>
        <p:spPr bwMode="auto">
          <a:xfrm>
            <a:off x="593887" y="2139702"/>
            <a:ext cx="7640335" cy="1311066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在除法里，被除数和除数同时乘以或除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以相同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的数（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除外），商不变。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7544" y="627534"/>
            <a:ext cx="2876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商不变的性质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95" name="组合 41994"/>
          <p:cNvGrpSpPr/>
          <p:nvPr/>
        </p:nvGrpSpPr>
        <p:grpSpPr bwMode="auto">
          <a:xfrm>
            <a:off x="1027880" y="1583530"/>
            <a:ext cx="2838451" cy="988220"/>
            <a:chOff x="915" y="2043"/>
            <a:chExt cx="1788" cy="830"/>
          </a:xfrm>
        </p:grpSpPr>
        <p:grpSp>
          <p:nvGrpSpPr>
            <p:cNvPr id="14347" name="组合 41995"/>
            <p:cNvGrpSpPr/>
            <p:nvPr/>
          </p:nvGrpSpPr>
          <p:grpSpPr bwMode="auto">
            <a:xfrm>
              <a:off x="915" y="2043"/>
              <a:ext cx="265" cy="821"/>
              <a:chOff x="734" y="2043"/>
              <a:chExt cx="265" cy="821"/>
            </a:xfrm>
          </p:grpSpPr>
          <p:sp>
            <p:nvSpPr>
              <p:cNvPr id="14348" name="直接连接符 41996"/>
              <p:cNvSpPr>
                <a:spLocks noChangeShapeType="1"/>
              </p:cNvSpPr>
              <p:nvPr/>
            </p:nvSpPr>
            <p:spPr bwMode="auto">
              <a:xfrm>
                <a:off x="785" y="2478"/>
                <a:ext cx="181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49" name="文本框 41997"/>
              <p:cNvSpPr txBox="1">
                <a:spLocks noChangeArrowheads="1"/>
              </p:cNvSpPr>
              <p:nvPr/>
            </p:nvSpPr>
            <p:spPr bwMode="auto">
              <a:xfrm>
                <a:off x="734" y="2423"/>
                <a:ext cx="245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defPPr>
                  <a:defRPr lang="zh-CN"/>
                </a:defPPr>
                <a:lvl1pPr>
                  <a:defRPr sz="2800"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en-US" altLang="zh-CN" dirty="0"/>
                  <a:t>3</a:t>
                </a:r>
              </a:p>
            </p:txBody>
          </p:sp>
          <p:sp>
            <p:nvSpPr>
              <p:cNvPr id="14350" name="文本框 41998"/>
              <p:cNvSpPr txBox="1">
                <a:spLocks noChangeArrowheads="1"/>
              </p:cNvSpPr>
              <p:nvPr/>
            </p:nvSpPr>
            <p:spPr bwMode="auto">
              <a:xfrm>
                <a:off x="754" y="2043"/>
                <a:ext cx="245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defPPr>
                  <a:defRPr lang="zh-CN"/>
                </a:defPPr>
                <a:lvl1pPr>
                  <a:defRPr sz="2800"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en-US" altLang="zh-CN" dirty="0"/>
                  <a:t>2</a:t>
                </a:r>
              </a:p>
            </p:txBody>
          </p:sp>
        </p:grpSp>
        <p:grpSp>
          <p:nvGrpSpPr>
            <p:cNvPr id="14351" name="组合 41999"/>
            <p:cNvGrpSpPr/>
            <p:nvPr/>
          </p:nvGrpSpPr>
          <p:grpSpPr bwMode="auto">
            <a:xfrm>
              <a:off x="1496" y="2081"/>
              <a:ext cx="658" cy="792"/>
              <a:chOff x="1496" y="2081"/>
              <a:chExt cx="658" cy="792"/>
            </a:xfrm>
          </p:grpSpPr>
          <p:sp>
            <p:nvSpPr>
              <p:cNvPr id="14352" name="直接连接符 42000"/>
              <p:cNvSpPr>
                <a:spLocks noChangeShapeType="1"/>
              </p:cNvSpPr>
              <p:nvPr/>
            </p:nvSpPr>
            <p:spPr bwMode="auto">
              <a:xfrm>
                <a:off x="1511" y="2478"/>
                <a:ext cx="643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53" name="文本框 42001"/>
              <p:cNvSpPr txBox="1">
                <a:spLocks noChangeArrowheads="1"/>
              </p:cNvSpPr>
              <p:nvPr/>
            </p:nvSpPr>
            <p:spPr bwMode="auto">
              <a:xfrm>
                <a:off x="1497" y="2081"/>
                <a:ext cx="635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defPPr>
                  <a:defRPr lang="zh-CN"/>
                </a:defPPr>
                <a:lvl1pPr>
                  <a:defRPr sz="2800"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en-US" altLang="zh-CN" dirty="0"/>
                  <a:t>2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×2</a:t>
                </a:r>
              </a:p>
            </p:txBody>
          </p:sp>
          <p:sp>
            <p:nvSpPr>
              <p:cNvPr id="14354" name="文本框 42002"/>
              <p:cNvSpPr txBox="1">
                <a:spLocks noChangeArrowheads="1"/>
              </p:cNvSpPr>
              <p:nvPr/>
            </p:nvSpPr>
            <p:spPr bwMode="auto">
              <a:xfrm>
                <a:off x="1496" y="2432"/>
                <a:ext cx="635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defPPr>
                  <a:defRPr lang="zh-CN"/>
                </a:defPPr>
                <a:lvl1pPr>
                  <a:defRPr sz="2800"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en-US" altLang="zh-CN" dirty="0"/>
                  <a:t>3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×2</a:t>
                </a:r>
              </a:p>
            </p:txBody>
          </p:sp>
        </p:grpSp>
        <p:grpSp>
          <p:nvGrpSpPr>
            <p:cNvPr id="14355" name="组合 42003"/>
            <p:cNvGrpSpPr/>
            <p:nvPr/>
          </p:nvGrpSpPr>
          <p:grpSpPr bwMode="auto">
            <a:xfrm>
              <a:off x="2458" y="2078"/>
              <a:ext cx="245" cy="786"/>
              <a:chOff x="2276" y="2078"/>
              <a:chExt cx="245" cy="786"/>
            </a:xfrm>
          </p:grpSpPr>
          <p:sp>
            <p:nvSpPr>
              <p:cNvPr id="14356" name="直接连接符 42004"/>
              <p:cNvSpPr>
                <a:spLocks noChangeShapeType="1"/>
              </p:cNvSpPr>
              <p:nvPr/>
            </p:nvSpPr>
            <p:spPr bwMode="auto">
              <a:xfrm>
                <a:off x="2327" y="2478"/>
                <a:ext cx="181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57" name="文本框 42005"/>
              <p:cNvSpPr txBox="1">
                <a:spLocks noChangeArrowheads="1"/>
              </p:cNvSpPr>
              <p:nvPr/>
            </p:nvSpPr>
            <p:spPr bwMode="auto">
              <a:xfrm>
                <a:off x="2276" y="2423"/>
                <a:ext cx="245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defPPr>
                  <a:defRPr lang="zh-CN"/>
                </a:defPPr>
                <a:lvl1pPr>
                  <a:defRPr sz="2800"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en-US" altLang="zh-CN"/>
                  <a:t>6</a:t>
                </a:r>
              </a:p>
            </p:txBody>
          </p:sp>
          <p:sp>
            <p:nvSpPr>
              <p:cNvPr id="14358" name="文本框 42006"/>
              <p:cNvSpPr txBox="1">
                <a:spLocks noChangeArrowheads="1"/>
              </p:cNvSpPr>
              <p:nvPr/>
            </p:nvSpPr>
            <p:spPr bwMode="auto">
              <a:xfrm>
                <a:off x="2276" y="2078"/>
                <a:ext cx="245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defPPr>
                  <a:defRPr lang="zh-CN"/>
                </a:defPPr>
                <a:lvl1pPr>
                  <a:defRPr sz="2800"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en-US" altLang="zh-CN" dirty="0"/>
                  <a:t>4</a:t>
                </a:r>
              </a:p>
            </p:txBody>
          </p:sp>
        </p:grpSp>
        <p:sp>
          <p:nvSpPr>
            <p:cNvPr id="14359" name="矩形 42007"/>
            <p:cNvSpPr>
              <a:spLocks noChangeArrowheads="1"/>
            </p:cNvSpPr>
            <p:nvPr/>
          </p:nvSpPr>
          <p:spPr bwMode="auto">
            <a:xfrm>
              <a:off x="1156" y="2287"/>
              <a:ext cx="374" cy="44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＝</a:t>
              </a:r>
            </a:p>
          </p:txBody>
        </p:sp>
        <p:sp>
          <p:nvSpPr>
            <p:cNvPr id="14360" name="矩形 42008"/>
            <p:cNvSpPr>
              <a:spLocks noChangeArrowheads="1"/>
            </p:cNvSpPr>
            <p:nvPr/>
          </p:nvSpPr>
          <p:spPr bwMode="auto">
            <a:xfrm>
              <a:off x="2154" y="2287"/>
              <a:ext cx="374" cy="44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＝</a:t>
              </a:r>
            </a:p>
          </p:txBody>
        </p:sp>
      </p:grpSp>
      <p:sp>
        <p:nvSpPr>
          <p:cNvPr id="42011" name="文本框 42010"/>
          <p:cNvSpPr txBox="1">
            <a:spLocks noChangeArrowheads="1"/>
          </p:cNvSpPr>
          <p:nvPr/>
        </p:nvSpPr>
        <p:spPr bwMode="auto">
          <a:xfrm>
            <a:off x="592198" y="2931790"/>
            <a:ext cx="7004138" cy="1311066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>
            <a:spAutoFit/>
          </a:bodyPr>
          <a:lstStyle>
            <a:defPPr>
              <a:defRPr lang="zh-CN"/>
            </a:defPPr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/>
              <a:t>分数的分子和分母同时乘以或除以相同的数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0</a:t>
            </a:r>
            <a:r>
              <a:rPr lang="zh-CN" altLang="en-US" dirty="0"/>
              <a:t>除外），分数的大小不变。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5536" y="618823"/>
            <a:ext cx="4109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分数的基本性质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950218" y="2092838"/>
            <a:ext cx="783533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960187" y="2061066"/>
            <a:ext cx="587823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3408113" y="2092837"/>
            <a:ext cx="587823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图片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7387" y="1193499"/>
            <a:ext cx="4800600" cy="213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4168" y="1043087"/>
            <a:ext cx="2989263" cy="124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67"/>
              <p:cNvSpPr txBox="1">
                <a:spLocks noChangeArrowheads="1"/>
              </p:cNvSpPr>
              <p:nvPr/>
            </p:nvSpPr>
            <p:spPr bwMode="auto">
              <a:xfrm>
                <a:off x="850768" y="3959724"/>
                <a:ext cx="2987675" cy="7007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800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r>
                  <a:rPr lang="zh-CN" altLang="en-US" sz="28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12=3÷12</a:t>
                </a:r>
                <a:r>
                  <a:rPr lang="en-US" altLang="zh-CN" sz="2800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solidFill>
                              <a:srgbClr val="C00000"/>
                            </a:solidFill>
                            <a:latin typeface="Cambria Math" panose="02040503050406030204"/>
                          </a:rPr>
                          <m:t>1</m:t>
                        </m:r>
                      </m:num>
                      <m:den>
                        <m:r>
                          <a:rPr lang="en-US" altLang="zh-CN" sz="2800" b="0" i="1" smtClean="0">
                            <a:solidFill>
                              <a:srgbClr val="C00000"/>
                            </a:solidFill>
                            <a:latin typeface="Cambria Math" panose="02040503050406030204"/>
                          </a:rPr>
                          <m:t>4</m:t>
                        </m:r>
                      </m:den>
                    </m:f>
                  </m:oMath>
                </a14:m>
                <a:endParaRPr lang="en-US" altLang="zh-CN" sz="28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4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0768" y="3959724"/>
                <a:ext cx="2987675" cy="700705"/>
              </a:xfrm>
              <a:prstGeom prst="rect">
                <a:avLst/>
              </a:prstGeom>
              <a:blipFill rotWithShape="1">
                <a:blip r:embed="rId4"/>
                <a:stretch>
                  <a:fillRect l="-17" t="-71" r="17" b="2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76" name="矩形 34866"/>
          <p:cNvSpPr>
            <a:spLocks noChangeArrowheads="1"/>
          </p:cNvSpPr>
          <p:nvPr/>
        </p:nvSpPr>
        <p:spPr bwMode="auto">
          <a:xfrm>
            <a:off x="8176777" y="3748088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zh-CN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7" name="矩形 34867"/>
          <p:cNvSpPr>
            <a:spLocks noChangeArrowheads="1"/>
          </p:cNvSpPr>
          <p:nvPr/>
        </p:nvSpPr>
        <p:spPr bwMode="auto">
          <a:xfrm>
            <a:off x="8392677" y="3910013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zh-CN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69" name="文本框 34868"/>
          <p:cNvSpPr txBox="1">
            <a:spLocks noChangeArrowheads="1"/>
          </p:cNvSpPr>
          <p:nvPr/>
        </p:nvSpPr>
        <p:spPr bwMode="auto">
          <a:xfrm>
            <a:off x="688217" y="3380611"/>
            <a:ext cx="87083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写出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两个杯子中蜂蜜和水的比并求出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比值。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73" name="文本框 34872"/>
              <p:cNvSpPr txBox="1">
                <a:spLocks noChangeArrowheads="1"/>
              </p:cNvSpPr>
              <p:nvPr/>
            </p:nvSpPr>
            <p:spPr bwMode="auto">
              <a:xfrm>
                <a:off x="5337065" y="3887485"/>
                <a:ext cx="3632072" cy="712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2800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r>
                  <a:rPr lang="zh-CN" altLang="en-US" sz="28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16=4÷16</a:t>
                </a:r>
                <a:r>
                  <a:rPr lang="en-US" altLang="zh-CN" sz="2800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solidFill>
                              <a:srgbClr val="C00000"/>
                            </a:solidFill>
                            <a:latin typeface="Cambria Math" panose="02040503050406030204"/>
                          </a:rPr>
                          <m:t>1</m:t>
                        </m:r>
                      </m:num>
                      <m:den>
                        <m:r>
                          <a:rPr lang="en-US" altLang="zh-CN" sz="2800" b="0" i="1" smtClean="0">
                            <a:solidFill>
                              <a:srgbClr val="C00000"/>
                            </a:solidFill>
                            <a:latin typeface="Cambria Math" panose="02040503050406030204"/>
                          </a:rPr>
                          <m:t>4</m:t>
                        </m:r>
                      </m:den>
                    </m:f>
                  </m:oMath>
                </a14:m>
                <a:endParaRPr lang="en-US" altLang="zh-CN" sz="28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4873" name="文本框 348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7065" y="3887485"/>
                <a:ext cx="3632072" cy="712631"/>
              </a:xfrm>
              <a:prstGeom prst="rect">
                <a:avLst/>
              </a:prstGeom>
              <a:blipFill rotWithShape="1">
                <a:blip r:embed="rId5"/>
                <a:stretch>
                  <a:fillRect l="-14" t="-2" r="11" b="2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874" name="文本框 34873"/>
          <p:cNvSpPr txBox="1">
            <a:spLocks noChangeArrowheads="1"/>
          </p:cNvSpPr>
          <p:nvPr/>
        </p:nvSpPr>
        <p:spPr bwMode="auto">
          <a:xfrm>
            <a:off x="486079" y="395122"/>
            <a:ext cx="45240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哪杯水更甜？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07251" y="1203598"/>
            <a:ext cx="2855269" cy="1408720"/>
            <a:chOff x="169" y="1895"/>
            <a:chExt cx="4496" cy="2218"/>
          </a:xfrm>
        </p:grpSpPr>
        <p:sp>
          <p:nvSpPr>
            <p:cNvPr id="6" name="云形标注 5"/>
            <p:cNvSpPr/>
            <p:nvPr/>
          </p:nvSpPr>
          <p:spPr>
            <a:xfrm>
              <a:off x="169" y="1895"/>
              <a:ext cx="4496" cy="2218"/>
            </a:xfrm>
            <a:prstGeom prst="cloudCallout">
              <a:avLst>
                <a:gd name="adj1" fmla="val 55931"/>
                <a:gd name="adj2" fmla="val 34491"/>
              </a:avLst>
            </a:prstGeom>
            <a:solidFill>
              <a:srgbClr val="FBEBD8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email"/>
            <a:srcRect r="-774"/>
            <a:stretch>
              <a:fillRect/>
            </a:stretch>
          </p:blipFill>
          <p:spPr>
            <a:xfrm>
              <a:off x="680" y="2246"/>
              <a:ext cx="3256" cy="13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34869" grpId="0"/>
      <p:bldP spid="34873" grpId="0"/>
      <p:bldP spid="348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标注 2"/>
          <p:cNvSpPr/>
          <p:nvPr/>
        </p:nvSpPr>
        <p:spPr>
          <a:xfrm>
            <a:off x="755576" y="2582383"/>
            <a:ext cx="6673972" cy="1384995"/>
          </a:xfrm>
          <a:prstGeom prst="wedgeRoundRectCallout">
            <a:avLst>
              <a:gd name="adj1" fmla="val 49874"/>
              <a:gd name="adj2" fmla="val 65251"/>
              <a:gd name="adj3" fmla="val 16667"/>
            </a:avLst>
          </a:prstGeom>
          <a:solidFill>
            <a:srgbClr val="FFF4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67"/>
              <p:cNvSpPr txBox="1">
                <a:spLocks noChangeArrowheads="1"/>
              </p:cNvSpPr>
              <p:nvPr/>
            </p:nvSpPr>
            <p:spPr bwMode="auto">
              <a:xfrm>
                <a:off x="792237" y="1735449"/>
                <a:ext cx="2987675" cy="724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eaLnBrk="0" hangingPunct="0">
                  <a:spcBef>
                    <a:spcPct val="50000"/>
                  </a:spcBef>
                  <a:defRPr sz="2800"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en-US" altLang="zh-CN" dirty="0" smtClean="0">
                    <a:solidFill>
                      <a:srgbClr val="C00000"/>
                    </a:solidFill>
                  </a:rPr>
                  <a:t>3</a:t>
                </a:r>
                <a:r>
                  <a:rPr lang="zh-CN" altLang="en-US" dirty="0">
                    <a:solidFill>
                      <a:srgbClr val="C00000"/>
                    </a:solidFill>
                  </a:rPr>
                  <a:t>：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12=3÷12=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>
                            <a:solidFill>
                              <a:srgbClr val="C00000"/>
                            </a:solidFill>
                            <a:latin typeface="Cambria Math" panose="02040503050406030204"/>
                          </a:rPr>
                          <m:t>1</m:t>
                        </m:r>
                      </m:num>
                      <m:den>
                        <m:r>
                          <a:rPr lang="en-US" altLang="zh-CN">
                            <a:solidFill>
                              <a:srgbClr val="C00000"/>
                            </a:solidFill>
                            <a:latin typeface="Cambria Math" panose="02040503050406030204"/>
                          </a:rPr>
                          <m:t>4</m:t>
                        </m:r>
                      </m:den>
                    </m:f>
                  </m:oMath>
                </a14:m>
                <a:endParaRPr lang="en-US" altLang="zh-CN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4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2237" y="1735449"/>
                <a:ext cx="2987675" cy="724237"/>
              </a:xfrm>
              <a:prstGeom prst="rect">
                <a:avLst/>
              </a:prstGeom>
              <a:blipFill rotWithShape="1">
                <a:blip r:embed="rId2"/>
                <a:stretch>
                  <a:fillRect l="-13" t="-87" r="13" b="4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869" name="文本框 34868"/>
          <p:cNvSpPr txBox="1">
            <a:spLocks noChangeArrowheads="1"/>
          </p:cNvSpPr>
          <p:nvPr/>
        </p:nvSpPr>
        <p:spPr bwMode="auto">
          <a:xfrm>
            <a:off x="591721" y="483518"/>
            <a:ext cx="8012726" cy="130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/>
              <a:t>观察这两个杯子中蜂蜜和水的比和比值。你有什么发现吗？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73" name="文本框 34872"/>
              <p:cNvSpPr txBox="1">
                <a:spLocks noChangeArrowheads="1"/>
              </p:cNvSpPr>
              <p:nvPr/>
            </p:nvSpPr>
            <p:spPr bwMode="auto">
              <a:xfrm>
                <a:off x="5148064" y="1761911"/>
                <a:ext cx="3632072" cy="737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eaLnBrk="0" hangingPunct="0">
                  <a:spcBef>
                    <a:spcPct val="50000"/>
                  </a:spcBef>
                  <a:defRPr sz="2800"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en-US" altLang="zh-CN" dirty="0" smtClean="0">
                    <a:solidFill>
                      <a:srgbClr val="C00000"/>
                    </a:solidFill>
                  </a:rPr>
                  <a:t>4</a:t>
                </a:r>
                <a:r>
                  <a:rPr lang="zh-CN" altLang="en-US" dirty="0">
                    <a:solidFill>
                      <a:srgbClr val="C00000"/>
                    </a:solidFill>
                  </a:rPr>
                  <a:t>：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16=4÷16=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>
                            <a:solidFill>
                              <a:srgbClr val="C00000"/>
                            </a:solidFill>
                            <a:latin typeface="Cambria Math" panose="02040503050406030204"/>
                          </a:rPr>
                          <m:t>𝟏</m:t>
                        </m:r>
                      </m:num>
                      <m:den>
                        <m:r>
                          <a:rPr lang="en-US" altLang="zh-CN">
                            <a:solidFill>
                              <a:srgbClr val="C00000"/>
                            </a:solidFill>
                            <a:latin typeface="Cambria Math" panose="02040503050406030204"/>
                          </a:rPr>
                          <m:t>𝟒</m:t>
                        </m:r>
                      </m:den>
                    </m:f>
                  </m:oMath>
                </a14:m>
                <a:endParaRPr lang="en-US" altLang="zh-CN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873" name="文本框 348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48064" y="1761911"/>
                <a:ext cx="3632072" cy="737831"/>
              </a:xfrm>
              <a:prstGeom prst="rect">
                <a:avLst/>
              </a:prstGeom>
              <a:blipFill rotWithShape="1">
                <a:blip r:embed="rId3"/>
                <a:stretch>
                  <a:fillRect l="-3" t="-57" r="17" b="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755576" y="2571750"/>
            <a:ext cx="685659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/>
              <a:t>我发现了虽然两个比的前项和后项都不一样，但比值一样。所以两杯水一样甜。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4" grpId="0"/>
      <p:bldP spid="34869" grpId="0"/>
      <p:bldP spid="3487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67"/>
          <p:cNvSpPr txBox="1">
            <a:spLocks noChangeArrowheads="1"/>
          </p:cNvSpPr>
          <p:nvPr/>
        </p:nvSpPr>
        <p:spPr bwMode="auto">
          <a:xfrm>
            <a:off x="390523" y="2846487"/>
            <a:ext cx="44719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1∶2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10∶20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67"/>
          <p:cNvSpPr txBox="1">
            <a:spLocks noChangeArrowheads="1"/>
          </p:cNvSpPr>
          <p:nvPr/>
        </p:nvSpPr>
        <p:spPr bwMode="auto">
          <a:xfrm>
            <a:off x="5469725" y="2801444"/>
            <a:ext cx="3889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4∶12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1∶3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弧形 2"/>
          <p:cNvSpPr/>
          <p:nvPr/>
        </p:nvSpPr>
        <p:spPr>
          <a:xfrm>
            <a:off x="512762" y="2742309"/>
            <a:ext cx="1547812" cy="513159"/>
          </a:xfrm>
          <a:prstGeom prst="arc">
            <a:avLst>
              <a:gd name="adj1" fmla="val 10929670"/>
              <a:gd name="adj2" fmla="val 0"/>
            </a:avLst>
          </a:prstGeom>
          <a:ln w="38100">
            <a:solidFill>
              <a:srgbClr val="E9711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弧形 34"/>
          <p:cNvSpPr/>
          <p:nvPr/>
        </p:nvSpPr>
        <p:spPr>
          <a:xfrm flipV="1">
            <a:off x="997737" y="3113127"/>
            <a:ext cx="1692275" cy="513160"/>
          </a:xfrm>
          <a:prstGeom prst="arc">
            <a:avLst>
              <a:gd name="adj1" fmla="val 10929670"/>
              <a:gd name="adj2" fmla="val 0"/>
            </a:avLst>
          </a:prstGeom>
          <a:ln w="38100">
            <a:solidFill>
              <a:srgbClr val="E9711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67"/>
          <p:cNvSpPr txBox="1">
            <a:spLocks noChangeArrowheads="1"/>
          </p:cNvSpPr>
          <p:nvPr/>
        </p:nvSpPr>
        <p:spPr bwMode="auto">
          <a:xfrm>
            <a:off x="914018" y="2261712"/>
            <a:ext cx="11033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×10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67"/>
          <p:cNvSpPr txBox="1">
            <a:spLocks noChangeArrowheads="1"/>
          </p:cNvSpPr>
          <p:nvPr/>
        </p:nvSpPr>
        <p:spPr bwMode="auto">
          <a:xfrm>
            <a:off x="1953927" y="3658494"/>
            <a:ext cx="1104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×10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弧形 37"/>
          <p:cNvSpPr/>
          <p:nvPr/>
        </p:nvSpPr>
        <p:spPr>
          <a:xfrm>
            <a:off x="5516562" y="2691707"/>
            <a:ext cx="1431925" cy="511969"/>
          </a:xfrm>
          <a:prstGeom prst="arc">
            <a:avLst>
              <a:gd name="adj1" fmla="val 10929670"/>
              <a:gd name="adj2" fmla="val 0"/>
            </a:avLst>
          </a:prstGeom>
          <a:ln w="38100">
            <a:solidFill>
              <a:srgbClr val="E9711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67"/>
          <p:cNvSpPr txBox="1">
            <a:spLocks noChangeArrowheads="1"/>
          </p:cNvSpPr>
          <p:nvPr/>
        </p:nvSpPr>
        <p:spPr bwMode="auto">
          <a:xfrm>
            <a:off x="5830215" y="2106932"/>
            <a:ext cx="11033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÷4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弧形 39"/>
          <p:cNvSpPr/>
          <p:nvPr/>
        </p:nvSpPr>
        <p:spPr>
          <a:xfrm flipV="1">
            <a:off x="6232524" y="2955054"/>
            <a:ext cx="1255712" cy="513160"/>
          </a:xfrm>
          <a:prstGeom prst="arc">
            <a:avLst>
              <a:gd name="adj1" fmla="val 10929670"/>
              <a:gd name="adj2" fmla="val 0"/>
            </a:avLst>
          </a:prstGeom>
          <a:ln w="38100">
            <a:solidFill>
              <a:srgbClr val="E9711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67"/>
          <p:cNvSpPr txBox="1">
            <a:spLocks noChangeArrowheads="1"/>
          </p:cNvSpPr>
          <p:nvPr/>
        </p:nvSpPr>
        <p:spPr bwMode="auto">
          <a:xfrm>
            <a:off x="6758780" y="3649566"/>
            <a:ext cx="1103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÷4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5" name="矩形 14352"/>
          <p:cNvSpPr>
            <a:spLocks noChangeArrowheads="1"/>
          </p:cNvSpPr>
          <p:nvPr/>
        </p:nvSpPr>
        <p:spPr bwMode="auto">
          <a:xfrm>
            <a:off x="4770145" y="3935321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zh-CN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6" name="矩形 14353"/>
          <p:cNvSpPr>
            <a:spLocks noChangeArrowheads="1"/>
          </p:cNvSpPr>
          <p:nvPr/>
        </p:nvSpPr>
        <p:spPr bwMode="auto">
          <a:xfrm>
            <a:off x="8250236" y="3658494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zh-CN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8" name="文本框 14365"/>
          <p:cNvSpPr txBox="1">
            <a:spLocks noChangeArrowheads="1"/>
          </p:cNvSpPr>
          <p:nvPr/>
        </p:nvSpPr>
        <p:spPr bwMode="auto">
          <a:xfrm>
            <a:off x="512762" y="498647"/>
            <a:ext cx="817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认真观察笑笑写的比，求出比值，你有什么发现？</a:t>
            </a:r>
          </a:p>
        </p:txBody>
      </p:sp>
      <p:sp>
        <p:nvSpPr>
          <p:cNvPr id="14367" name="文本框 14366"/>
          <p:cNvSpPr txBox="1">
            <a:spLocks noChangeArrowheads="1"/>
          </p:cNvSpPr>
          <p:nvPr/>
        </p:nvSpPr>
        <p:spPr bwMode="auto">
          <a:xfrm>
            <a:off x="512762" y="1470125"/>
            <a:ext cx="39872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1:2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10:20</a:t>
            </a:r>
          </a:p>
        </p:txBody>
      </p:sp>
      <p:sp>
        <p:nvSpPr>
          <p:cNvPr id="14368" name="文本框 14367"/>
          <p:cNvSpPr txBox="1">
            <a:spLocks noChangeArrowheads="1"/>
          </p:cNvSpPr>
          <p:nvPr/>
        </p:nvSpPr>
        <p:spPr bwMode="auto">
          <a:xfrm>
            <a:off x="4722812" y="1470125"/>
            <a:ext cx="3527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4:12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1:3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34" grpId="0"/>
      <p:bldP spid="36" grpId="0"/>
      <p:bldP spid="37" grpId="0"/>
      <p:bldP spid="39" grpId="0"/>
      <p:bldP spid="41" grpId="0"/>
      <p:bldP spid="14367" grpId="0"/>
      <p:bldP spid="143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5" name="矩形 14352"/>
          <p:cNvSpPr>
            <a:spLocks noChangeArrowheads="1"/>
          </p:cNvSpPr>
          <p:nvPr/>
        </p:nvSpPr>
        <p:spPr bwMode="auto">
          <a:xfrm>
            <a:off x="4576763" y="3234929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zh-CN" altLang="zh-CN" sz="32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396" name="矩形 14353"/>
          <p:cNvSpPr>
            <a:spLocks noChangeArrowheads="1"/>
          </p:cNvSpPr>
          <p:nvPr/>
        </p:nvSpPr>
        <p:spPr bwMode="auto">
          <a:xfrm>
            <a:off x="8104188" y="2950369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zh-CN" altLang="zh-CN" sz="32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365" name="文本框 14364"/>
          <p:cNvSpPr txBox="1">
            <a:spLocks noChangeArrowheads="1"/>
          </p:cNvSpPr>
          <p:nvPr/>
        </p:nvSpPr>
        <p:spPr bwMode="auto">
          <a:xfrm>
            <a:off x="719967" y="699542"/>
            <a:ext cx="756788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/>
              <a:t>比、分数和除法有着密切的联系，分数有分数的基本性质，除法有商不变的性质，其实比也有自己的性质，你能根据上面的例子用自己的话说一说什么是比的</a:t>
            </a:r>
            <a:r>
              <a:rPr lang="zh-CN" altLang="en-US" dirty="0" smtClean="0"/>
              <a:t>基本性质</a:t>
            </a:r>
            <a:r>
              <a:rPr lang="zh-CN" altLang="en-US" dirty="0"/>
              <a:t>吗？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67"/>
          <p:cNvSpPr txBox="1">
            <a:spLocks noChangeArrowheads="1"/>
          </p:cNvSpPr>
          <p:nvPr/>
        </p:nvSpPr>
        <p:spPr bwMode="auto">
          <a:xfrm>
            <a:off x="244475" y="1923678"/>
            <a:ext cx="44719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1∶2</a:t>
            </a:r>
            <a:r>
              <a:rPr lang="zh-CN" altLang="en-US" sz="28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8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10∶20</a:t>
            </a:r>
            <a:endParaRPr lang="zh-CN" altLang="en-US" sz="280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0" name="TextBox 67"/>
          <p:cNvSpPr txBox="1">
            <a:spLocks noChangeArrowheads="1"/>
          </p:cNvSpPr>
          <p:nvPr/>
        </p:nvSpPr>
        <p:spPr bwMode="auto">
          <a:xfrm>
            <a:off x="5219701" y="1923678"/>
            <a:ext cx="38893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7030A0"/>
                </a:solidFill>
                <a:latin typeface="楷体_GB2312" pitchFamily="49" charset="-122"/>
                <a:ea typeface="楷体_GB2312" pitchFamily="49" charset="-122"/>
              </a:rPr>
              <a:t>4∶12</a:t>
            </a:r>
            <a:r>
              <a:rPr lang="zh-CN" altLang="en-US" sz="3200" b="1" dirty="0">
                <a:solidFill>
                  <a:srgbClr val="7030A0"/>
                </a:solidFill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3200" b="1" dirty="0">
                <a:solidFill>
                  <a:srgbClr val="7030A0"/>
                </a:solidFill>
                <a:latin typeface="楷体_GB2312" pitchFamily="49" charset="-122"/>
                <a:ea typeface="楷体_GB2312" pitchFamily="49" charset="-122"/>
              </a:rPr>
              <a:t>1∶3</a:t>
            </a:r>
            <a:endParaRPr lang="zh-CN" altLang="en-US" sz="3200" b="1" dirty="0">
              <a:solidFill>
                <a:srgbClr val="7030A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" name="弧形 2"/>
          <p:cNvSpPr/>
          <p:nvPr/>
        </p:nvSpPr>
        <p:spPr>
          <a:xfrm>
            <a:off x="455613" y="1783382"/>
            <a:ext cx="1547812" cy="513159"/>
          </a:xfrm>
          <a:prstGeom prst="arc">
            <a:avLst>
              <a:gd name="adj1" fmla="val 10929670"/>
              <a:gd name="adj2" fmla="val 0"/>
            </a:avLst>
          </a:prstGeom>
          <a:ln w="38100">
            <a:solidFill>
              <a:srgbClr val="E9711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弧形 34"/>
          <p:cNvSpPr/>
          <p:nvPr/>
        </p:nvSpPr>
        <p:spPr>
          <a:xfrm flipV="1">
            <a:off x="933451" y="2112367"/>
            <a:ext cx="1692275" cy="513160"/>
          </a:xfrm>
          <a:prstGeom prst="arc">
            <a:avLst>
              <a:gd name="adj1" fmla="val 10929670"/>
              <a:gd name="adj2" fmla="val 0"/>
            </a:avLst>
          </a:prstGeom>
          <a:ln w="38100">
            <a:solidFill>
              <a:srgbClr val="E9711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3" name="TextBox 67"/>
          <p:cNvSpPr txBox="1">
            <a:spLocks noChangeArrowheads="1"/>
          </p:cNvSpPr>
          <p:nvPr/>
        </p:nvSpPr>
        <p:spPr bwMode="auto">
          <a:xfrm>
            <a:off x="771526" y="1347614"/>
            <a:ext cx="11033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E971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×10</a:t>
            </a:r>
            <a:endParaRPr lang="zh-CN" altLang="en-US" sz="2800">
              <a:solidFill>
                <a:srgbClr val="E9711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4" name="TextBox 67"/>
          <p:cNvSpPr txBox="1">
            <a:spLocks noChangeArrowheads="1"/>
          </p:cNvSpPr>
          <p:nvPr/>
        </p:nvSpPr>
        <p:spPr bwMode="auto">
          <a:xfrm>
            <a:off x="1322388" y="2696602"/>
            <a:ext cx="1104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rgbClr val="E971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×10</a:t>
            </a:r>
            <a:endParaRPr lang="zh-CN" altLang="en-US" sz="2800" dirty="0">
              <a:solidFill>
                <a:srgbClr val="E9711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弧形 37"/>
          <p:cNvSpPr/>
          <p:nvPr/>
        </p:nvSpPr>
        <p:spPr>
          <a:xfrm>
            <a:off x="5370514" y="1782192"/>
            <a:ext cx="1431925" cy="511969"/>
          </a:xfrm>
          <a:prstGeom prst="arc">
            <a:avLst>
              <a:gd name="adj1" fmla="val 10929670"/>
              <a:gd name="adj2" fmla="val 0"/>
            </a:avLst>
          </a:prstGeom>
          <a:ln w="38100">
            <a:solidFill>
              <a:srgbClr val="E9711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6" name="TextBox 67"/>
          <p:cNvSpPr txBox="1">
            <a:spLocks noChangeArrowheads="1"/>
          </p:cNvSpPr>
          <p:nvPr/>
        </p:nvSpPr>
        <p:spPr bwMode="auto">
          <a:xfrm>
            <a:off x="5699126" y="1347614"/>
            <a:ext cx="11033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E971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÷4</a:t>
            </a:r>
            <a:endParaRPr lang="zh-CN" altLang="en-US" sz="2800">
              <a:solidFill>
                <a:srgbClr val="E9711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弧形 39"/>
          <p:cNvSpPr/>
          <p:nvPr/>
        </p:nvSpPr>
        <p:spPr>
          <a:xfrm flipV="1">
            <a:off x="6173788" y="2202606"/>
            <a:ext cx="1255712" cy="513160"/>
          </a:xfrm>
          <a:prstGeom prst="arc">
            <a:avLst>
              <a:gd name="adj1" fmla="val 10929670"/>
              <a:gd name="adj2" fmla="val 0"/>
            </a:avLst>
          </a:prstGeom>
          <a:ln w="38100">
            <a:solidFill>
              <a:srgbClr val="E9711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8" name="TextBox 67"/>
          <p:cNvSpPr txBox="1">
            <a:spLocks noChangeArrowheads="1"/>
          </p:cNvSpPr>
          <p:nvPr/>
        </p:nvSpPr>
        <p:spPr bwMode="auto">
          <a:xfrm>
            <a:off x="6493024" y="2696602"/>
            <a:ext cx="1103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rgbClr val="E971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÷4</a:t>
            </a:r>
            <a:endParaRPr lang="zh-CN" altLang="en-US" sz="2800" dirty="0">
              <a:solidFill>
                <a:srgbClr val="E9711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126" y="3201591"/>
            <a:ext cx="4060826" cy="138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3326606"/>
            <a:ext cx="4030663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1" name="矩形 36878"/>
          <p:cNvSpPr>
            <a:spLocks noChangeArrowheads="1"/>
          </p:cNvSpPr>
          <p:nvPr/>
        </p:nvSpPr>
        <p:spPr bwMode="auto">
          <a:xfrm>
            <a:off x="4576763" y="3234929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zh-CN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22" name="矩形 36879"/>
          <p:cNvSpPr>
            <a:spLocks noChangeArrowheads="1"/>
          </p:cNvSpPr>
          <p:nvPr/>
        </p:nvSpPr>
        <p:spPr bwMode="auto">
          <a:xfrm>
            <a:off x="8104188" y="2748979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zh-CN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81" name="文本框 36880"/>
          <p:cNvSpPr txBox="1">
            <a:spLocks noChangeArrowheads="1"/>
          </p:cNvSpPr>
          <p:nvPr/>
        </p:nvSpPr>
        <p:spPr bwMode="auto">
          <a:xfrm>
            <a:off x="2653157" y="4441031"/>
            <a:ext cx="4727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这叫做比的基本性质。</a:t>
            </a:r>
          </a:p>
        </p:txBody>
      </p:sp>
      <p:sp>
        <p:nvSpPr>
          <p:cNvPr id="17424" name="文本框 36881"/>
          <p:cNvSpPr txBox="1">
            <a:spLocks noChangeArrowheads="1"/>
          </p:cNvSpPr>
          <p:nvPr/>
        </p:nvSpPr>
        <p:spPr bwMode="auto">
          <a:xfrm>
            <a:off x="505095" y="483518"/>
            <a:ext cx="4699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我会说比的基本性质：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907</Words>
  <Application>Microsoft Office PowerPoint</Application>
  <PresentationFormat>全屏显示(16:9)</PresentationFormat>
  <Paragraphs>152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楷体</vt:lpstr>
      <vt:lpstr>微软雅黑</vt:lpstr>
      <vt:lpstr>楷体_GB2312</vt:lpstr>
      <vt:lpstr>宋体</vt:lpstr>
      <vt:lpstr>Arial</vt:lpstr>
      <vt:lpstr>Cambria Math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2012-09-21T09:22:00Z</dcterms:created>
  <dcterms:modified xsi:type="dcterms:W3CDTF">2023-01-16T18:14:46Z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NXTAG2">
    <vt:lpwstr>0008003a15000000000001024140</vt:lpwstr>
  </property>
  <property fmtid="{D5CDD505-2E9C-101B-9397-08002B2CF9AE}" pid="4" name="ICV">
    <vt:lpwstr>9F5B43E66640428DB76ABE97B47D93F5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