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470" r:id="rId2"/>
    <p:sldId id="353" r:id="rId3"/>
    <p:sldId id="352" r:id="rId4"/>
    <p:sldId id="491" r:id="rId5"/>
    <p:sldId id="493" r:id="rId6"/>
    <p:sldId id="494" r:id="rId7"/>
    <p:sldId id="492" r:id="rId8"/>
    <p:sldId id="495" r:id="rId9"/>
    <p:sldId id="496" r:id="rId10"/>
    <p:sldId id="497" r:id="rId11"/>
    <p:sldId id="498" r:id="rId12"/>
    <p:sldId id="499" r:id="rId13"/>
    <p:sldId id="500" r:id="rId14"/>
    <p:sldId id="501" r:id="rId15"/>
    <p:sldId id="503" r:id="rId16"/>
    <p:sldId id="502" r:id="rId17"/>
    <p:sldId id="504" r:id="rId18"/>
    <p:sldId id="505" r:id="rId19"/>
    <p:sldId id="506" r:id="rId20"/>
    <p:sldId id="508" r:id="rId21"/>
    <p:sldId id="509" r:id="rId22"/>
    <p:sldId id="510" r:id="rId23"/>
    <p:sldId id="507" r:id="rId24"/>
    <p:sldId id="297" r:id="rId25"/>
  </p:sldIdLst>
  <p:sldSz cx="9144000" cy="5143500" type="screen16x9"/>
  <p:notesSz cx="6858000" cy="9144000"/>
  <p:custDataLst>
    <p:tags r:id="rId27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6255"/>
    <a:srgbClr val="6D5247"/>
    <a:srgbClr val="88664A"/>
    <a:srgbClr val="645541"/>
    <a:srgbClr val="3296A8"/>
    <a:srgbClr val="6D8AAB"/>
    <a:srgbClr val="31709C"/>
    <a:srgbClr val="7697B3"/>
    <a:srgbClr val="6FA094"/>
    <a:srgbClr val="94BC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 autoAdjust="0"/>
    <p:restoredTop sz="97778" autoAdjust="0"/>
  </p:normalViewPr>
  <p:slideViewPr>
    <p:cSldViewPr snapToGrid="0" showGuides="1">
      <p:cViewPr>
        <p:scale>
          <a:sx n="130" d="100"/>
          <a:sy n="130" d="100"/>
        </p:scale>
        <p:origin x="-1170" y="-4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12C8C0-A3D3-487B-AECC-CB6663EAE28D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49D3E0-124D-4DFF-AE99-4EA4CC201DB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2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3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9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57577C-F53D-4BB9-9408-EB84DEB3CD80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D58058-BD14-4845-947D-4A9B79A00D09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ECB469-C949-4E3F-B0CB-0C15DA7B7F92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52E9E1-D97D-4C90-BB96-FA1ED58B786F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3305177"/>
            <a:ext cx="7772400" cy="1021556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4779EE-1E16-4CC5-A459-C716090F6017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200152"/>
            <a:ext cx="4038600" cy="339447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200152"/>
            <a:ext cx="4038600" cy="339447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311C9F-D64E-4824-A709-CF61DE4E0BDD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151336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700" b="1"/>
            </a:lvl4pPr>
            <a:lvl5pPr marL="1828800" indent="0">
              <a:buNone/>
              <a:defRPr sz="1700" b="1"/>
            </a:lvl5pPr>
            <a:lvl6pPr marL="2286000" indent="0">
              <a:buNone/>
              <a:defRPr sz="1700" b="1"/>
            </a:lvl6pPr>
            <a:lvl7pPr marL="2743200" indent="0">
              <a:buNone/>
              <a:defRPr sz="1700" b="1"/>
            </a:lvl7pPr>
            <a:lvl8pPr marL="3200400" indent="0">
              <a:buNone/>
              <a:defRPr sz="1700" b="1"/>
            </a:lvl8pPr>
            <a:lvl9pPr marL="365760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631158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6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700" b="1"/>
            </a:lvl4pPr>
            <a:lvl5pPr marL="1828800" indent="0">
              <a:buNone/>
              <a:defRPr sz="1700" b="1"/>
            </a:lvl5pPr>
            <a:lvl6pPr marL="2286000" indent="0">
              <a:buNone/>
              <a:defRPr sz="1700" b="1"/>
            </a:lvl6pPr>
            <a:lvl7pPr marL="2743200" indent="0">
              <a:buNone/>
              <a:defRPr sz="1700" b="1"/>
            </a:lvl7pPr>
            <a:lvl8pPr marL="3200400" indent="0">
              <a:buNone/>
              <a:defRPr sz="1700" b="1"/>
            </a:lvl8pPr>
            <a:lvl9pPr marL="365760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8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4318BD-B3C6-4D4B-B871-C29490A2E55A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4CAFC4-799C-4CDE-B92B-8C262F06CF3E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 userDrawn="1"/>
        </p:nvSpPr>
        <p:spPr>
          <a:xfrm>
            <a:off x="854725" y="773443"/>
            <a:ext cx="7434551" cy="32168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圆角矩形 5"/>
          <p:cNvSpPr/>
          <p:nvPr userDrawn="1"/>
        </p:nvSpPr>
        <p:spPr>
          <a:xfrm>
            <a:off x="4425043" y="4838925"/>
            <a:ext cx="293917" cy="16507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729073-8FFE-4F18-B513-07581FC6638E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3505200" y="4797170"/>
            <a:ext cx="2133600" cy="273844"/>
          </a:xfrm>
        </p:spPr>
        <p:txBody>
          <a:bodyPr/>
          <a:lstStyle>
            <a:lvl1pPr algn="ctr">
              <a:defRPr>
                <a:latin typeface="ITC Avant Garde Std Bk" panose="020B0502020202020204" pitchFamily="34" charset="0"/>
              </a:defRPr>
            </a:lvl1pPr>
          </a:lstStyle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9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C7FCF6-76BD-4495-B08F-4C059D2BA31F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80"/>
            <a:ext cx="8229600" cy="857250"/>
          </a:xfrm>
          <a:prstGeom prst="rect">
            <a:avLst/>
          </a:prstGeom>
        </p:spPr>
        <p:txBody>
          <a:bodyPr vert="horz" lIns="68568" tIns="34284" rIns="68568" bIns="34284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2"/>
            <a:ext cx="8229600" cy="3394472"/>
          </a:xfrm>
          <a:prstGeom prst="rect">
            <a:avLst/>
          </a:prstGeom>
        </p:spPr>
        <p:txBody>
          <a:bodyPr vert="horz" lIns="68568" tIns="34284" rIns="68568" bIns="3428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3844"/>
          </a:xfrm>
          <a:prstGeom prst="rect">
            <a:avLst/>
          </a:prstGeom>
        </p:spPr>
        <p:txBody>
          <a:bodyPr vert="horz" lIns="68568" tIns="34284" rIns="68568" bIns="3428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196EC2F-0988-4314-AD4B-24FF16D7B45E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4767265"/>
            <a:ext cx="2895600" cy="273844"/>
          </a:xfrm>
          <a:prstGeom prst="rect">
            <a:avLst/>
          </a:prstGeom>
        </p:spPr>
        <p:txBody>
          <a:bodyPr vert="horz" lIns="68568" tIns="34284" rIns="68568" bIns="3428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3844"/>
          </a:xfrm>
          <a:prstGeom prst="rect">
            <a:avLst/>
          </a:prstGeom>
        </p:spPr>
        <p:txBody>
          <a:bodyPr vert="horz" lIns="68568" tIns="34284" rIns="68568" bIns="3428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930"/>
            <a:ext cx="9144000" cy="5141640"/>
          </a:xfrm>
          <a:prstGeom prst="rect">
            <a:avLst/>
          </a:prstGeom>
        </p:spPr>
      </p:pic>
      <p:cxnSp>
        <p:nvCxnSpPr>
          <p:cNvPr id="6" name="直接连接符 5"/>
          <p:cNvCxnSpPr/>
          <p:nvPr/>
        </p:nvCxnSpPr>
        <p:spPr>
          <a:xfrm>
            <a:off x="4237908" y="1086417"/>
            <a:ext cx="0" cy="1868372"/>
          </a:xfrm>
          <a:prstGeom prst="line">
            <a:avLst/>
          </a:prstGeom>
          <a:ln>
            <a:solidFill>
              <a:srgbClr val="8262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433671" y="2344916"/>
            <a:ext cx="560748" cy="609873"/>
          </a:xfrm>
          <a:prstGeom prst="rect">
            <a:avLst/>
          </a:prstGeom>
        </p:spPr>
      </p:pic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2991432" y="535697"/>
            <a:ext cx="1246477" cy="915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7200" b="1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木</a:t>
            </a: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2957752" y="1440308"/>
            <a:ext cx="1246477" cy="915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7200" b="1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兰</a:t>
            </a:r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2930249" y="2344916"/>
            <a:ext cx="1246477" cy="1134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7200" b="1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诗</a:t>
            </a:r>
          </a:p>
        </p:txBody>
      </p:sp>
      <p:sp>
        <p:nvSpPr>
          <p:cNvPr id="11" name="矩形 10"/>
          <p:cNvSpPr/>
          <p:nvPr/>
        </p:nvSpPr>
        <p:spPr>
          <a:xfrm>
            <a:off x="0" y="3992852"/>
            <a:ext cx="6657976" cy="422275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1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www.PPT818.com</a:t>
            </a:r>
            <a:endParaRPr sz="21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图片 3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930"/>
            <a:ext cx="9144000" cy="5141640"/>
          </a:xfrm>
          <a:prstGeom prst="rect">
            <a:avLst/>
          </a:prstGeom>
        </p:spPr>
      </p:pic>
      <p:cxnSp>
        <p:nvCxnSpPr>
          <p:cNvPr id="35" name="直接连接符 34"/>
          <p:cNvCxnSpPr/>
          <p:nvPr/>
        </p:nvCxnSpPr>
        <p:spPr>
          <a:xfrm>
            <a:off x="4137883" y="923048"/>
            <a:ext cx="0" cy="1868372"/>
          </a:xfrm>
          <a:prstGeom prst="line">
            <a:avLst/>
          </a:prstGeom>
          <a:ln>
            <a:solidFill>
              <a:srgbClr val="8262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图片 35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291626" y="2247872"/>
            <a:ext cx="560748" cy="609873"/>
          </a:xfrm>
          <a:prstGeom prst="rect">
            <a:avLst/>
          </a:prstGeom>
        </p:spPr>
      </p:pic>
      <p:sp>
        <p:nvSpPr>
          <p:cNvPr id="39" name="TextBox 1"/>
          <p:cNvSpPr txBox="1">
            <a:spLocks noChangeArrowheads="1"/>
          </p:cNvSpPr>
          <p:nvPr/>
        </p:nvSpPr>
        <p:spPr bwMode="auto">
          <a:xfrm>
            <a:off x="3284894" y="814199"/>
            <a:ext cx="769423" cy="3692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r>
              <a:rPr lang="zh-CN" altLang="en-US" sz="41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疏通字词含义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439521" y="2046816"/>
            <a:ext cx="3425411" cy="3000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 lIns="68571" tIns="34285" rIns="68571" bIns="34285">
            <a:spAutoFit/>
          </a:bodyPr>
          <a:lstStyle/>
          <a:p>
            <a:pPr eaLnBrk="1" hangingPunct="1">
              <a:defRPr/>
            </a:pPr>
            <a:r>
              <a:rPr lang="zh-CN" altLang="en-US" sz="15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复：           当：          闻：       惟：        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0" y="138108"/>
            <a:ext cx="9144000" cy="733905"/>
            <a:chOff x="0" y="397547"/>
            <a:chExt cx="12190413" cy="978766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8262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1265076" y="397547"/>
              <a:ext cx="3255323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zh-CN" altLang="en-US" sz="2700" dirty="0">
                  <a:solidFill>
                    <a:srgbClr val="826255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疏通字词含义 </a:t>
              </a:r>
            </a:p>
          </p:txBody>
        </p:sp>
        <p:sp>
          <p:nvSpPr>
            <p:cNvPr id="13" name="TextBox 8"/>
            <p:cNvSpPr txBox="1">
              <a:spLocks noChangeArrowheads="1"/>
            </p:cNvSpPr>
            <p:nvPr/>
          </p:nvSpPr>
          <p:spPr bwMode="auto">
            <a:xfrm>
              <a:off x="983863" y="965441"/>
              <a:ext cx="3255323" cy="225755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 eaLnBrk="1" hangingPunct="1"/>
              <a:r>
                <a:rPr lang="en-US" altLang="zh-CN" sz="1100" dirty="0">
                  <a:solidFill>
                    <a:schemeClr val="bg1">
                      <a:lumMod val="6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CLICK TO ADD CAPTION TEXT</a:t>
              </a:r>
              <a:endParaRPr lang="zh-CN" altLang="en-US" sz="1100" dirty="0">
                <a:solidFill>
                  <a:schemeClr val="bg1">
                    <a:lumMod val="6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94646" y="1363696"/>
            <a:ext cx="2485157" cy="484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7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第一节： 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4008264" y="1237719"/>
            <a:ext cx="1324147" cy="484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7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理解：</a:t>
            </a: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4008264" y="1729710"/>
            <a:ext cx="4772645" cy="646321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 lIns="68571" tIns="34285" rIns="68571" bIns="34285">
            <a:spAutoFit/>
          </a:bodyPr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altLang="zh-CN" sz="15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</a:t>
            </a:r>
            <a:r>
              <a:rPr lang="zh-CN" altLang="en-US" sz="15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一阵唧唧声，又一阵唧唧声，木兰正对着门织布。听不到织布机发出的声音，只听到女儿叹气的声音。</a:t>
            </a:r>
          </a:p>
        </p:txBody>
      </p:sp>
      <p:sp>
        <p:nvSpPr>
          <p:cNvPr id="2" name="矩形 1"/>
          <p:cNvSpPr/>
          <p:nvPr/>
        </p:nvSpPr>
        <p:spPr>
          <a:xfrm>
            <a:off x="371523" y="2577325"/>
            <a:ext cx="8487880" cy="34281"/>
          </a:xfrm>
          <a:prstGeom prst="rect">
            <a:avLst/>
          </a:prstGeom>
          <a:solidFill>
            <a:srgbClr val="8262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741797" y="2027249"/>
            <a:ext cx="1188398" cy="35778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lIns="68571" tIns="34285" rIns="68571" bIns="34285">
            <a:spAutoFit/>
          </a:bodyPr>
          <a:lstStyle/>
          <a:p>
            <a:pPr eaLnBrk="1" hangingPunct="1">
              <a:lnSpc>
                <a:spcPct val="125000"/>
              </a:lnSpc>
              <a:defRPr/>
            </a:pPr>
            <a:r>
              <a:rPr lang="zh-CN" altLang="en-US" sz="15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再</a:t>
            </a:r>
            <a:r>
              <a:rPr lang="en-US" altLang="zh-CN" sz="15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. </a:t>
            </a:r>
            <a:r>
              <a:rPr lang="zh-CN" altLang="en-US" sz="15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又  </a:t>
            </a: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2487978" y="2017969"/>
            <a:ext cx="972868" cy="35778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lIns="68571" tIns="34285" rIns="68571" bIns="34285">
            <a:spAutoFit/>
          </a:bodyPr>
          <a:lstStyle/>
          <a:p>
            <a:pPr eaLnBrk="1" hangingPunct="1">
              <a:lnSpc>
                <a:spcPct val="125000"/>
              </a:lnSpc>
              <a:defRPr/>
            </a:pPr>
            <a:r>
              <a:rPr lang="zh-CN" altLang="en-US" sz="15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听到 </a:t>
            </a: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3236711" y="2017969"/>
            <a:ext cx="972867" cy="35778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lIns="68571" tIns="34285" rIns="68571" bIns="34285">
            <a:spAutoFit/>
          </a:bodyPr>
          <a:lstStyle/>
          <a:p>
            <a:pPr eaLnBrk="1" hangingPunct="1">
              <a:lnSpc>
                <a:spcPct val="125000"/>
              </a:lnSpc>
              <a:defRPr/>
            </a:pPr>
            <a:r>
              <a:rPr lang="zh-CN" altLang="en-US" sz="15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只 </a:t>
            </a:r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1610884" y="2017969"/>
            <a:ext cx="1243174" cy="35778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lIns="68571" tIns="34285" rIns="68571" bIns="34285">
            <a:spAutoFit/>
          </a:bodyPr>
          <a:lstStyle/>
          <a:p>
            <a:pPr eaLnBrk="1" hangingPunct="1">
              <a:lnSpc>
                <a:spcPct val="125000"/>
              </a:lnSpc>
              <a:defRPr/>
            </a:pPr>
            <a:r>
              <a:rPr lang="zh-CN" altLang="en-US" sz="15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面对着 </a:t>
            </a:r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633508" y="2816157"/>
            <a:ext cx="2970133" cy="1038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7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第二节：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何所思：                      </a:t>
            </a:r>
            <a:endParaRPr lang="en-US" altLang="zh-CN" sz="1800" dirty="0">
              <a:solidFill>
                <a:srgbClr val="826255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愿：          市：</a:t>
            </a: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4008264" y="3248062"/>
            <a:ext cx="4130899" cy="1361901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 lIns="68571" tIns="34285" rIns="68571" bIns="34285">
            <a:spAutoFit/>
          </a:bodyPr>
          <a:lstStyle/>
          <a:p>
            <a:pPr eaLnBrk="1" hangingPunct="1">
              <a:defRPr/>
            </a:pPr>
            <a:r>
              <a:rPr lang="en-US" altLang="zh-CN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</a:t>
            </a:r>
            <a:r>
              <a:rPr lang="zh-CN" altLang="en-US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问女儿所想的是什么，问女儿所思念的是什么。女儿也没有想什么，女儿也没有思念什么。昨天晚上看到军中的文告，皇上正大规模的征兵。征兵的名册很多卷，每卷都有父亲的名字。我父亲（老了）没有大儿子（接替），木兰我没有大哥（去参军），我愿意为此去买鞍马，从此以后替父亲去出征。 </a:t>
            </a: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1419789" y="3265459"/>
            <a:ext cx="2916220" cy="28468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lIns="68571" tIns="34285" rIns="68571" bIns="34285">
            <a:spAutoFit/>
          </a:bodyPr>
          <a:lstStyle/>
          <a:p>
            <a:pPr eaLnBrk="1" hangingPunct="1">
              <a:defRPr/>
            </a:pPr>
            <a:r>
              <a:rPr lang="en-US" altLang="zh-CN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“</a:t>
            </a:r>
            <a:r>
              <a:rPr lang="zh-CN" altLang="en-US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所思何”的倒装。</a:t>
            </a: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4025216" y="2779903"/>
            <a:ext cx="1364634" cy="484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7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理解：</a:t>
            </a: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1113150" y="3548760"/>
            <a:ext cx="1080038" cy="28468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lIns="68571" tIns="34285" rIns="68571" bIns="34285">
            <a:spAutoFit/>
          </a:bodyPr>
          <a:lstStyle/>
          <a:p>
            <a:pPr eaLnBrk="1" hangingPunct="1">
              <a:defRPr/>
            </a:pPr>
            <a:r>
              <a:rPr lang="zh-CN" altLang="en-US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愿意</a:t>
            </a: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2171413" y="3559643"/>
            <a:ext cx="1080037" cy="28468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lIns="68571" tIns="34285" rIns="68571" bIns="34285">
            <a:spAutoFit/>
          </a:bodyPr>
          <a:lstStyle/>
          <a:p>
            <a:pPr eaLnBrk="1" hangingPunct="1">
              <a:defRPr/>
            </a:pPr>
            <a:r>
              <a:rPr lang="zh-CN" altLang="en-US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7" grpId="0"/>
      <p:bldP spid="10" grpId="0"/>
      <p:bldP spid="14" grpId="0"/>
      <p:bldP spid="2" grpId="0" animBg="1"/>
      <p:bldP spid="16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38108"/>
            <a:ext cx="9144000" cy="733905"/>
            <a:chOff x="0" y="397547"/>
            <a:chExt cx="12190413" cy="978766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8262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1265076" y="397547"/>
              <a:ext cx="3255323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zh-CN" altLang="en-US" sz="2700" dirty="0">
                  <a:solidFill>
                    <a:srgbClr val="826255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疏通字词含义 </a:t>
              </a:r>
            </a:p>
          </p:txBody>
        </p:sp>
        <p:sp>
          <p:nvSpPr>
            <p:cNvPr id="13" name="TextBox 8"/>
            <p:cNvSpPr txBox="1">
              <a:spLocks noChangeArrowheads="1"/>
            </p:cNvSpPr>
            <p:nvPr/>
          </p:nvSpPr>
          <p:spPr bwMode="auto">
            <a:xfrm>
              <a:off x="983863" y="965441"/>
              <a:ext cx="3255323" cy="225755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 eaLnBrk="1" hangingPunct="1"/>
              <a:r>
                <a:rPr lang="en-US" altLang="zh-CN" sz="1100" dirty="0">
                  <a:solidFill>
                    <a:schemeClr val="bg1">
                      <a:lumMod val="6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CLICK TO ADD CAPTION TEXT</a:t>
              </a:r>
              <a:endParaRPr lang="zh-CN" altLang="en-US" sz="1100" dirty="0">
                <a:solidFill>
                  <a:schemeClr val="bg1">
                    <a:lumMod val="6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796512" y="1224561"/>
            <a:ext cx="5401378" cy="9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7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第三节：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7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辞：		   去：  		 但：</a:t>
            </a: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1725506" y="2229491"/>
            <a:ext cx="6968550" cy="761571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 lIns="68571" tIns="34285" rIns="68571" bIns="34285" anchor="ctr">
            <a:spAutoFit/>
          </a:bodyPr>
          <a:lstStyle/>
          <a:p>
            <a:pPr eaLnBrk="1" hangingPunct="1">
              <a:defRPr/>
            </a:pPr>
            <a:r>
              <a:rPr lang="en-US" altLang="zh-CN" sz="15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</a:t>
            </a:r>
            <a:r>
              <a:rPr lang="zh-CN" altLang="en-US" sz="15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在各个集市备办鞍马等战具。早晨辞别爹妈离开，晚上投宿在黄河边上，听不到爹妈呼唤女儿的声音，只听到黄河流水的声音。早晨告别黄河离开，晚上就到了黑山头，听不到爹妈呼唤女儿的声音，只听到燕山胡人的战马叫的声音。 </a:t>
            </a:r>
          </a:p>
        </p:txBody>
      </p:sp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796512" y="2201182"/>
            <a:ext cx="1265799" cy="484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7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理解：</a:t>
            </a: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1448549" y="1759165"/>
            <a:ext cx="1422982" cy="3000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lIns="68571" tIns="34285" rIns="68571" bIns="34285">
            <a:spAutoFit/>
          </a:bodyPr>
          <a:lstStyle/>
          <a:p>
            <a:pPr eaLnBrk="1" hangingPunct="1">
              <a:defRPr/>
            </a:pPr>
            <a:r>
              <a:rPr lang="zh-CN" altLang="en-US" sz="15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告别。</a:t>
            </a:r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3654383" y="1797596"/>
            <a:ext cx="1500383" cy="3000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lIns="68571" tIns="34285" rIns="68571" bIns="34285">
            <a:spAutoFit/>
          </a:bodyPr>
          <a:lstStyle/>
          <a:p>
            <a:pPr eaLnBrk="1" hangingPunct="1">
              <a:defRPr/>
            </a:pPr>
            <a:r>
              <a:rPr lang="zh-CN" altLang="en-US" sz="150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离开。</a:t>
            </a: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5606752" y="1775830"/>
            <a:ext cx="1026452" cy="3000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lIns="68571" tIns="34285" rIns="68571" bIns="34285">
            <a:spAutoFit/>
          </a:bodyPr>
          <a:lstStyle/>
          <a:p>
            <a:pPr eaLnBrk="1" hangingPunct="1">
              <a:defRPr/>
            </a:pPr>
            <a:r>
              <a:rPr lang="zh-CN" altLang="en-US" sz="15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只。</a:t>
            </a:r>
          </a:p>
        </p:txBody>
      </p:sp>
      <p:sp>
        <p:nvSpPr>
          <p:cNvPr id="33" name="矩形 32"/>
          <p:cNvSpPr/>
          <p:nvPr/>
        </p:nvSpPr>
        <p:spPr>
          <a:xfrm>
            <a:off x="382410" y="3121484"/>
            <a:ext cx="8487880" cy="34281"/>
          </a:xfrm>
          <a:prstGeom prst="rect">
            <a:avLst/>
          </a:prstGeom>
          <a:solidFill>
            <a:srgbClr val="8262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4" name="Rectangle 2"/>
          <p:cNvSpPr>
            <a:spLocks noChangeArrowheads="1"/>
          </p:cNvSpPr>
          <p:nvPr/>
        </p:nvSpPr>
        <p:spPr bwMode="auto">
          <a:xfrm>
            <a:off x="577118" y="2977875"/>
            <a:ext cx="6049162" cy="169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CN" altLang="en-US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第四节：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CN" altLang="en-US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若：    寒光：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CN" altLang="en-US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“将军百战死，壮士十年归”：</a:t>
            </a:r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5009879" y="3773041"/>
            <a:ext cx="3119235" cy="992349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 lIns="68571" tIns="34285" rIns="68571" bIns="34285">
            <a:spAutoFit/>
          </a:bodyPr>
          <a:lstStyle/>
          <a:p>
            <a:pPr eaLnBrk="1" hangingPunct="1">
              <a:defRPr/>
            </a:pPr>
            <a:r>
              <a:rPr lang="en-US" altLang="zh-CN" sz="12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</a:t>
            </a:r>
            <a:r>
              <a:rPr lang="zh-CN" altLang="en-US" sz="12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不远万里，奔赴战场。像飞一样跨过一道道的关，越过一座座的山。北方的寒气传送着打更的声音，寒冷的月光照在将士的铠甲上。将士们身经百战九死一生，十年后才回来。 </a:t>
            </a:r>
          </a:p>
        </p:txBody>
      </p:sp>
      <p:sp>
        <p:nvSpPr>
          <p:cNvPr id="36" name="Rectangle 4"/>
          <p:cNvSpPr>
            <a:spLocks noChangeArrowheads="1"/>
          </p:cNvSpPr>
          <p:nvPr/>
        </p:nvSpPr>
        <p:spPr bwMode="auto">
          <a:xfrm>
            <a:off x="1179531" y="3754651"/>
            <a:ext cx="863316" cy="28468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lIns="68571" tIns="34285" rIns="68571" bIns="34285">
            <a:spAutoFit/>
          </a:bodyPr>
          <a:lstStyle/>
          <a:p>
            <a:pPr eaLnBrk="1" hangingPunct="1">
              <a:defRPr/>
            </a:pPr>
            <a:r>
              <a:rPr lang="zh-CN" altLang="en-US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像</a:t>
            </a:r>
          </a:p>
        </p:txBody>
      </p:sp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737994" y="4476571"/>
            <a:ext cx="2292917" cy="28468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 lIns="68571" tIns="34285" rIns="68571" bIns="34285">
            <a:spAutoFit/>
          </a:bodyPr>
          <a:lstStyle/>
          <a:p>
            <a:pPr eaLnBrk="1" hangingPunct="1">
              <a:defRPr/>
            </a:pPr>
            <a:r>
              <a:rPr lang="zh-CN" altLang="en-US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互文。主语是将军和壮士。</a:t>
            </a:r>
          </a:p>
        </p:txBody>
      </p:sp>
      <p:sp>
        <p:nvSpPr>
          <p:cNvPr id="38" name="Rectangle 6"/>
          <p:cNvSpPr>
            <a:spLocks noChangeArrowheads="1"/>
          </p:cNvSpPr>
          <p:nvPr/>
        </p:nvSpPr>
        <p:spPr bwMode="auto">
          <a:xfrm>
            <a:off x="5128957" y="3286188"/>
            <a:ext cx="1343200" cy="561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翻译：</a:t>
            </a:r>
          </a:p>
        </p:txBody>
      </p:sp>
      <p:sp>
        <p:nvSpPr>
          <p:cNvPr id="39" name="Rectangle 7"/>
          <p:cNvSpPr>
            <a:spLocks noChangeArrowheads="1"/>
          </p:cNvSpPr>
          <p:nvPr/>
        </p:nvSpPr>
        <p:spPr bwMode="auto">
          <a:xfrm>
            <a:off x="2316847" y="3742880"/>
            <a:ext cx="2451816" cy="28468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lIns="68571" tIns="34285" rIns="68571" bIns="34285">
            <a:spAutoFit/>
          </a:bodyPr>
          <a:lstStyle/>
          <a:p>
            <a:pPr eaLnBrk="1" hangingPunct="1">
              <a:defRPr/>
            </a:pPr>
            <a:r>
              <a:rPr lang="zh-CN" altLang="en-US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寒冷的月光。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/>
      <p:bldP spid="32" grpId="0"/>
      <p:bldP spid="33" grpId="0" animBg="1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38108"/>
            <a:ext cx="9144000" cy="733905"/>
            <a:chOff x="0" y="397547"/>
            <a:chExt cx="12190413" cy="978766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8262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1265076" y="397547"/>
              <a:ext cx="3255323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zh-CN" altLang="en-US" sz="2700" dirty="0">
                  <a:solidFill>
                    <a:srgbClr val="826255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疏通字词含义 </a:t>
              </a:r>
            </a:p>
          </p:txBody>
        </p:sp>
        <p:sp>
          <p:nvSpPr>
            <p:cNvPr id="13" name="TextBox 8"/>
            <p:cNvSpPr txBox="1">
              <a:spLocks noChangeArrowheads="1"/>
            </p:cNvSpPr>
            <p:nvPr/>
          </p:nvSpPr>
          <p:spPr bwMode="auto">
            <a:xfrm>
              <a:off x="983863" y="965441"/>
              <a:ext cx="3255323" cy="225755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 eaLnBrk="1" hangingPunct="1"/>
              <a:r>
                <a:rPr lang="en-US" altLang="zh-CN" sz="1100" dirty="0">
                  <a:solidFill>
                    <a:schemeClr val="bg1">
                      <a:lumMod val="6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CLICK TO ADD CAPTION TEXT</a:t>
              </a:r>
              <a:endParaRPr lang="zh-CN" altLang="en-US" sz="1100" dirty="0">
                <a:solidFill>
                  <a:schemeClr val="bg1">
                    <a:lumMod val="6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1196733" y="987228"/>
            <a:ext cx="6373055" cy="10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第五节：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策：         所欲：        愿：  </a:t>
            </a: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2015394" y="2035224"/>
            <a:ext cx="5778856" cy="87715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lIns="68571" tIns="34285" rIns="68571" bIns="34285" anchor="ctr">
            <a:spAutoFit/>
          </a:bodyPr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altLang="zh-CN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</a:t>
            </a:r>
            <a:r>
              <a:rPr lang="zh-CN" altLang="en-US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回来拜见皇上，皇上坐在举行大典的朝堂上。给（我）记了很多次功，赏赐的财物很多很多。皇上问（我）要求什么，木兰不愿意当尚书省的官；希望骑上千里马，送我回到故乡去。 </a:t>
            </a: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1232457" y="2035321"/>
            <a:ext cx="1461087" cy="561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理解：</a:t>
            </a: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1682572" y="1558686"/>
            <a:ext cx="1782598" cy="338544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lIns="68571" tIns="34285" rIns="68571" bIns="34285" anchor="ctr">
            <a:spAutoFit/>
          </a:bodyPr>
          <a:lstStyle/>
          <a:p>
            <a:pPr eaLnBrk="1" hangingPunct="1">
              <a:lnSpc>
                <a:spcPct val="125000"/>
              </a:lnSpc>
              <a:defRPr/>
            </a:pPr>
            <a:r>
              <a:rPr lang="zh-CN" altLang="en-US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记</a:t>
            </a: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4491622" y="1577518"/>
            <a:ext cx="1080038" cy="338544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lIns="68571" tIns="34285" rIns="68571" bIns="34285" anchor="ctr">
            <a:spAutoFit/>
          </a:bodyPr>
          <a:lstStyle/>
          <a:p>
            <a:pPr eaLnBrk="1" hangingPunct="1">
              <a:lnSpc>
                <a:spcPct val="125000"/>
              </a:lnSpc>
              <a:defRPr/>
            </a:pPr>
            <a:r>
              <a:rPr lang="zh-CN" altLang="en-US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希望</a:t>
            </a: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3303224" y="1567027"/>
            <a:ext cx="1295569" cy="338544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lIns="68571" tIns="34285" rIns="68571" bIns="34285" anchor="ctr">
            <a:spAutoFit/>
          </a:bodyPr>
          <a:lstStyle/>
          <a:p>
            <a:pPr eaLnBrk="1" hangingPunct="1">
              <a:lnSpc>
                <a:spcPct val="125000"/>
              </a:lnSpc>
              <a:defRPr/>
            </a:pPr>
            <a:r>
              <a:rPr lang="zh-CN" altLang="en-US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想要的</a:t>
            </a:r>
          </a:p>
        </p:txBody>
      </p:sp>
      <p:sp>
        <p:nvSpPr>
          <p:cNvPr id="25" name="矩形 24"/>
          <p:cNvSpPr/>
          <p:nvPr/>
        </p:nvSpPr>
        <p:spPr>
          <a:xfrm>
            <a:off x="382410" y="2980002"/>
            <a:ext cx="8487880" cy="34281"/>
          </a:xfrm>
          <a:prstGeom prst="rect">
            <a:avLst/>
          </a:prstGeom>
          <a:solidFill>
            <a:srgbClr val="8262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127625" y="3755061"/>
            <a:ext cx="5554394" cy="992349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 lIns="68571" tIns="34285" rIns="68571" bIns="34285" anchor="ctr">
            <a:spAutoFit/>
          </a:bodyPr>
          <a:lstStyle/>
          <a:p>
            <a:pPr eaLnBrk="1" hangingPunct="1">
              <a:defRPr/>
            </a:pPr>
            <a:r>
              <a:rPr lang="en-US" altLang="zh-CN" sz="12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</a:t>
            </a:r>
            <a:r>
              <a:rPr lang="zh-CN" altLang="en-US" sz="12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爹妈听到女儿回家来，互相扶持着到外城来迎接；姐姐听到妹妹回来，对着门梳装打扮；小弟弟听到姐姐回来，霍霍地磨刀准备杀猪宰羊。打开我东面阁楼的门，坐在我西边阁楼的床上，脱下我身上的战袍，穿上我以前的衣裳，对着窗户梳理像云那样的鬓发，对着镜子贴上额头的花黄。走出门看看同伍的士兵，他们都吃惊忙乱得不得了：在一起打了十二年的仗，还不知道木兰是个女孩子。 </a:t>
            </a:r>
          </a:p>
        </p:txBody>
      </p:sp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1284852" y="3627363"/>
            <a:ext cx="1461087" cy="561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理解：</a:t>
            </a: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1280259" y="3150302"/>
            <a:ext cx="5346602" cy="561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第六节： 帖：          火：  </a:t>
            </a:r>
          </a:p>
        </p:txBody>
      </p:sp>
      <p:sp>
        <p:nvSpPr>
          <p:cNvPr id="42" name="Text Box 5"/>
          <p:cNvSpPr txBox="1">
            <a:spLocks noChangeArrowheads="1"/>
          </p:cNvSpPr>
          <p:nvPr/>
        </p:nvSpPr>
        <p:spPr bwMode="auto">
          <a:xfrm>
            <a:off x="3009270" y="3261717"/>
            <a:ext cx="1302034" cy="28468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 lIns="68571" tIns="34285" rIns="68571" bIns="34285" anchor="ctr">
            <a:spAutoFit/>
          </a:bodyPr>
          <a:lstStyle/>
          <a:p>
            <a:pPr eaLnBrk="1" hangingPunct="1">
              <a:defRPr/>
            </a:pPr>
            <a:r>
              <a:rPr lang="zh-CN" altLang="en-US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通贴，粘贴</a:t>
            </a:r>
          </a:p>
        </p:txBody>
      </p:sp>
      <p:sp>
        <p:nvSpPr>
          <p:cNvPr id="43" name="Text Box 6"/>
          <p:cNvSpPr txBox="1">
            <a:spLocks noChangeArrowheads="1"/>
          </p:cNvSpPr>
          <p:nvPr/>
        </p:nvSpPr>
        <p:spPr bwMode="auto">
          <a:xfrm>
            <a:off x="4496214" y="3283208"/>
            <a:ext cx="972868" cy="28468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lIns="68571" tIns="34285" rIns="68571" bIns="34285" anchor="ctr">
            <a:spAutoFit/>
          </a:bodyPr>
          <a:lstStyle/>
          <a:p>
            <a:pPr eaLnBrk="1" hangingPunct="1">
              <a:defRPr/>
            </a:pPr>
            <a:r>
              <a:rPr lang="zh-CN" altLang="en-US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通伙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5" grpId="0" animBg="1"/>
      <p:bldP spid="26" grpId="0"/>
      <p:bldP spid="40" grpId="0"/>
      <p:bldP spid="41" grpId="0"/>
      <p:bldP spid="42" grpId="0"/>
      <p:bldP spid="4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38108"/>
            <a:ext cx="9144000" cy="733905"/>
            <a:chOff x="0" y="397547"/>
            <a:chExt cx="12190413" cy="978766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8262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1265076" y="397547"/>
              <a:ext cx="3255323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zh-CN" altLang="en-US" sz="2700" dirty="0">
                  <a:solidFill>
                    <a:srgbClr val="826255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疏通字词含义 </a:t>
              </a:r>
            </a:p>
          </p:txBody>
        </p:sp>
        <p:sp>
          <p:nvSpPr>
            <p:cNvPr id="13" name="TextBox 8"/>
            <p:cNvSpPr txBox="1">
              <a:spLocks noChangeArrowheads="1"/>
            </p:cNvSpPr>
            <p:nvPr/>
          </p:nvSpPr>
          <p:spPr bwMode="auto">
            <a:xfrm>
              <a:off x="983863" y="965441"/>
              <a:ext cx="3255323" cy="225755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 eaLnBrk="1" hangingPunct="1"/>
              <a:r>
                <a:rPr lang="en-US" altLang="zh-CN" sz="1100" dirty="0">
                  <a:solidFill>
                    <a:schemeClr val="bg1">
                      <a:lumMod val="6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CLICK TO ADD CAPTION TEXT</a:t>
              </a:r>
              <a:endParaRPr lang="zh-CN" altLang="en-US" sz="1100" dirty="0">
                <a:solidFill>
                  <a:schemeClr val="bg1">
                    <a:lumMod val="6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1535845" y="1503991"/>
            <a:ext cx="4374926" cy="561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第七节： 走：    安：  </a:t>
            </a: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1438851" y="2136303"/>
            <a:ext cx="5780046" cy="97410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lIns="68571" tIns="34285" rIns="68571" bIns="34285" anchor="ctr">
            <a:spAutoFit/>
          </a:bodyPr>
          <a:lstStyle/>
          <a:p>
            <a:pPr eaLnBrk="1" hangingPunct="1">
              <a:lnSpc>
                <a:spcPct val="140000"/>
              </a:lnSpc>
              <a:defRPr/>
            </a:pPr>
            <a:r>
              <a:rPr lang="en-US" altLang="zh-CN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</a:t>
            </a:r>
            <a:r>
              <a:rPr lang="zh-CN" altLang="en-US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提着兔子的耳朵悬在半空时，雄兔两只前脚时时动弹，雌兔两只眼睛时常眯着（所以容易辨别），雄雌两只兔子一起并排着跑，怎么能辨别出哪只是雄兔，哪只是雌兔呢？ </a:t>
            </a: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3318443" y="1599401"/>
            <a:ext cx="809730" cy="370861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lIns="68571" tIns="34285" rIns="68571" bIns="34285" anchor="ctr">
            <a:spAutoFit/>
          </a:bodyPr>
          <a:lstStyle/>
          <a:p>
            <a:pPr eaLnBrk="1" hangingPunct="1">
              <a:lnSpc>
                <a:spcPct val="140000"/>
              </a:lnSpc>
              <a:defRPr/>
            </a:pPr>
            <a:r>
              <a:rPr lang="zh-CN" altLang="en-US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跑</a:t>
            </a:r>
          </a:p>
        </p:txBody>
      </p: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4328874" y="1638634"/>
            <a:ext cx="1889767" cy="370861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lIns="68571" tIns="34285" rIns="68571" bIns="34285" anchor="ctr">
            <a:spAutoFit/>
          </a:bodyPr>
          <a:lstStyle/>
          <a:p>
            <a:pPr eaLnBrk="1" hangingPunct="1">
              <a:lnSpc>
                <a:spcPct val="140000"/>
              </a:lnSpc>
              <a:defRPr/>
            </a:pPr>
            <a:r>
              <a:rPr lang="zh-CN" altLang="en-US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怎么，哪里</a:t>
            </a:r>
          </a:p>
        </p:txBody>
      </p: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1422229" y="3175901"/>
            <a:ext cx="1073337" cy="10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zh-CN" altLang="en-US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扑朔迷离</a:t>
            </a:r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2419208" y="3274437"/>
            <a:ext cx="5991368" cy="857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CN" sz="2800" dirty="0" smtClean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——</a:t>
            </a:r>
            <a:r>
              <a:rPr lang="zh-CN" altLang="en-US" sz="2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比喻事物错综复杂，难于辨别。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图片 3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930"/>
            <a:ext cx="9144000" cy="5141640"/>
          </a:xfrm>
          <a:prstGeom prst="rect">
            <a:avLst/>
          </a:prstGeom>
        </p:spPr>
      </p:pic>
      <p:cxnSp>
        <p:nvCxnSpPr>
          <p:cNvPr id="35" name="直接连接符 34"/>
          <p:cNvCxnSpPr/>
          <p:nvPr/>
        </p:nvCxnSpPr>
        <p:spPr>
          <a:xfrm>
            <a:off x="4137883" y="923048"/>
            <a:ext cx="0" cy="1868372"/>
          </a:xfrm>
          <a:prstGeom prst="line">
            <a:avLst/>
          </a:prstGeom>
          <a:ln>
            <a:solidFill>
              <a:srgbClr val="8262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图片 35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291626" y="2334326"/>
            <a:ext cx="560748" cy="609873"/>
          </a:xfrm>
          <a:prstGeom prst="rect">
            <a:avLst/>
          </a:prstGeom>
        </p:spPr>
      </p:pic>
      <p:sp>
        <p:nvSpPr>
          <p:cNvPr id="39" name="TextBox 1"/>
          <p:cNvSpPr txBox="1">
            <a:spLocks noChangeArrowheads="1"/>
          </p:cNvSpPr>
          <p:nvPr/>
        </p:nvSpPr>
        <p:spPr bwMode="auto">
          <a:xfrm>
            <a:off x="3249522" y="747794"/>
            <a:ext cx="769423" cy="3647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r>
              <a:rPr lang="zh-CN" altLang="en-US" sz="41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文章内容解析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38108"/>
            <a:ext cx="9144000" cy="733905"/>
            <a:chOff x="0" y="397547"/>
            <a:chExt cx="12190413" cy="978766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8262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1265076" y="397547"/>
              <a:ext cx="3255323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zh-CN" altLang="en-US" sz="2700" dirty="0">
                  <a:solidFill>
                    <a:srgbClr val="826255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文章内容解析</a:t>
              </a:r>
            </a:p>
          </p:txBody>
        </p:sp>
        <p:sp>
          <p:nvSpPr>
            <p:cNvPr id="13" name="TextBox 8"/>
            <p:cNvSpPr txBox="1">
              <a:spLocks noChangeArrowheads="1"/>
            </p:cNvSpPr>
            <p:nvPr/>
          </p:nvSpPr>
          <p:spPr bwMode="auto">
            <a:xfrm>
              <a:off x="983863" y="965441"/>
              <a:ext cx="3255323" cy="225755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 eaLnBrk="1" hangingPunct="1"/>
              <a:r>
                <a:rPr lang="en-US" altLang="zh-CN" sz="1100" dirty="0">
                  <a:solidFill>
                    <a:schemeClr val="bg1">
                      <a:lumMod val="6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CLICK TO ADD CAPTION TEXT</a:t>
              </a:r>
              <a:endParaRPr lang="zh-CN" altLang="en-US" sz="1100" dirty="0">
                <a:solidFill>
                  <a:schemeClr val="bg1">
                    <a:lumMod val="6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15" name="WordArt 3"/>
          <p:cNvSpPr>
            <a:spLocks noChangeArrowheads="1" noChangeShapeType="1" noTextEdit="1"/>
          </p:cNvSpPr>
          <p:nvPr/>
        </p:nvSpPr>
        <p:spPr bwMode="auto">
          <a:xfrm rot="5400000">
            <a:off x="1338665" y="2713528"/>
            <a:ext cx="3388652" cy="620232"/>
          </a:xfrm>
          <a:prstGeom prst="rect">
            <a:avLst/>
          </a:prstGeom>
        </p:spPr>
        <p:txBody>
          <a:bodyPr vert="eaVert" wrap="none" lIns="68571" tIns="34285" rIns="68571" bIns="34285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zh-CN" altLang="en-US" sz="11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巾帼英雄木兰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4234245" y="1242163"/>
            <a:ext cx="3517393" cy="346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勤劳善良 孝顺  深明大义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4234245" y="2020428"/>
            <a:ext cx="3835502" cy="346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勇敢坚毅    忠孝两全</a:t>
            </a: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4234244" y="2884621"/>
            <a:ext cx="4051034" cy="346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淳厚质朴    机敏活泼</a:t>
            </a: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4234244" y="3694059"/>
            <a:ext cx="3672366" cy="346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热爱亲人    报效国家</a:t>
            </a: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4234244" y="4558252"/>
            <a:ext cx="3942672" cy="346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不慕名利    热爱和平</a:t>
            </a:r>
          </a:p>
        </p:txBody>
      </p:sp>
      <p:sp>
        <p:nvSpPr>
          <p:cNvPr id="21" name="AutoShape 9"/>
          <p:cNvSpPr/>
          <p:nvPr/>
        </p:nvSpPr>
        <p:spPr bwMode="auto">
          <a:xfrm>
            <a:off x="3640045" y="1426444"/>
            <a:ext cx="485838" cy="3510340"/>
          </a:xfrm>
          <a:prstGeom prst="leftBrace">
            <a:avLst>
              <a:gd name="adj1" fmla="val 60233"/>
              <a:gd name="adj2" fmla="val 50000"/>
            </a:avLst>
          </a:prstGeom>
          <a:noFill/>
          <a:ln w="63500">
            <a:solidFill>
              <a:srgbClr val="826255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571" tIns="34285" rIns="68571" bIns="34285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826255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38108"/>
            <a:ext cx="9144000" cy="733905"/>
            <a:chOff x="0" y="397547"/>
            <a:chExt cx="12190413" cy="978766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8262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1265076" y="397547"/>
              <a:ext cx="3255323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zh-CN" altLang="en-US" sz="2700" dirty="0">
                  <a:solidFill>
                    <a:srgbClr val="826255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文章内容解析</a:t>
              </a:r>
            </a:p>
          </p:txBody>
        </p:sp>
        <p:sp>
          <p:nvSpPr>
            <p:cNvPr id="13" name="TextBox 8"/>
            <p:cNvSpPr txBox="1">
              <a:spLocks noChangeArrowheads="1"/>
            </p:cNvSpPr>
            <p:nvPr/>
          </p:nvSpPr>
          <p:spPr bwMode="auto">
            <a:xfrm>
              <a:off x="983863" y="965441"/>
              <a:ext cx="3255323" cy="225755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 eaLnBrk="1" hangingPunct="1"/>
              <a:r>
                <a:rPr lang="en-US" altLang="zh-CN" sz="1100" dirty="0">
                  <a:solidFill>
                    <a:schemeClr val="bg1">
                      <a:lumMod val="6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CLICK TO ADD CAPTION TEXT</a:t>
              </a:r>
              <a:endParaRPr lang="zh-CN" altLang="en-US" sz="1100" dirty="0">
                <a:solidFill>
                  <a:schemeClr val="bg1">
                    <a:lumMod val="6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1250828" y="2593516"/>
            <a:ext cx="6642343" cy="1223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5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这是古诗词中常见的“互文”现象。所谓“互文”，即上下句的意思是互相交错、互相补充的。互文是古诗文中常用的一种修辞手法，是指一联中的两句词语意思互相补充，结合起来表示一个完整意思的修辞手法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5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（上下两句或一句话中的两个部分，看似各说一件事，实则是互相呼应，互相阐发，互相补充，说的是一件事。） </a:t>
            </a:r>
          </a:p>
        </p:txBody>
      </p:sp>
      <p:sp>
        <p:nvSpPr>
          <p:cNvPr id="22" name="WordArt 8"/>
          <p:cNvSpPr>
            <a:spLocks noChangeArrowheads="1" noChangeShapeType="1" noTextEdit="1"/>
          </p:cNvSpPr>
          <p:nvPr/>
        </p:nvSpPr>
        <p:spPr bwMode="auto">
          <a:xfrm>
            <a:off x="3086502" y="1572708"/>
            <a:ext cx="3151825" cy="702306"/>
          </a:xfrm>
          <a:prstGeom prst="rect">
            <a:avLst/>
          </a:prstGeom>
        </p:spPr>
        <p:txBody>
          <a:bodyPr wrap="none" lIns="68571" tIns="34285" rIns="68571" bIns="34285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9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关于互文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38108"/>
            <a:ext cx="9144000" cy="733905"/>
            <a:chOff x="0" y="397547"/>
            <a:chExt cx="12190413" cy="978766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8262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1265076" y="397547"/>
              <a:ext cx="3255323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zh-CN" altLang="en-US" sz="2700" dirty="0">
                  <a:solidFill>
                    <a:srgbClr val="826255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文章内容解析</a:t>
              </a:r>
            </a:p>
          </p:txBody>
        </p:sp>
        <p:sp>
          <p:nvSpPr>
            <p:cNvPr id="13" name="TextBox 8"/>
            <p:cNvSpPr txBox="1">
              <a:spLocks noChangeArrowheads="1"/>
            </p:cNvSpPr>
            <p:nvPr/>
          </p:nvSpPr>
          <p:spPr bwMode="auto">
            <a:xfrm>
              <a:off x="983863" y="965441"/>
              <a:ext cx="3255323" cy="225755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 eaLnBrk="1" hangingPunct="1"/>
              <a:r>
                <a:rPr lang="en-US" altLang="zh-CN" sz="1100" dirty="0">
                  <a:solidFill>
                    <a:schemeClr val="bg1">
                      <a:lumMod val="6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CLICK TO ADD CAPTION TEXT</a:t>
              </a:r>
              <a:endParaRPr lang="zh-CN" altLang="en-US" sz="1100" dirty="0">
                <a:solidFill>
                  <a:schemeClr val="bg1">
                    <a:lumMod val="6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9" name="WordArt 3"/>
          <p:cNvSpPr>
            <a:spLocks noChangeArrowheads="1" noChangeShapeType="1" noTextEdit="1"/>
          </p:cNvSpPr>
          <p:nvPr/>
        </p:nvSpPr>
        <p:spPr bwMode="auto">
          <a:xfrm>
            <a:off x="3043634" y="1485171"/>
            <a:ext cx="2936464" cy="5636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68571" tIns="34285" rIns="68571" bIns="34285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1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问题研究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749682" y="2399978"/>
            <a:ext cx="5702646" cy="3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15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如何理解“东市买骏马，西市买鞍鞯，南市买辔头，北市买长鞭”？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428767" y="2925369"/>
            <a:ext cx="6344476" cy="761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zh-CN" sz="15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   </a:t>
            </a:r>
            <a:r>
              <a:rPr lang="zh-CN" altLang="en-US" sz="15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翻译：到东边的集市买来骏马，到西边的集市买来马鞭和马鞍下的垫子，到南边的集市买来马嚼子和缰绳，到北边的集市买来长长的马鞭。这四句的意思是到各处街市备办鞍马等战具，不是一处地方买一样东西。</a:t>
            </a: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1428767" y="4004673"/>
            <a:ext cx="5887216" cy="3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5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  </a:t>
            </a:r>
            <a:r>
              <a:rPr lang="zh-CN" altLang="en-US" sz="15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作用：渲染了木兰战前准备的紧张和忙碌而井然有序。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5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38108"/>
            <a:ext cx="9144000" cy="733905"/>
            <a:chOff x="0" y="397547"/>
            <a:chExt cx="12190413" cy="978766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8262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1265076" y="397547"/>
              <a:ext cx="3255323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zh-CN" altLang="en-US" sz="2700" dirty="0">
                  <a:solidFill>
                    <a:srgbClr val="826255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文章内容解析</a:t>
              </a:r>
            </a:p>
          </p:txBody>
        </p:sp>
        <p:sp>
          <p:nvSpPr>
            <p:cNvPr id="13" name="TextBox 8"/>
            <p:cNvSpPr txBox="1">
              <a:spLocks noChangeArrowheads="1"/>
            </p:cNvSpPr>
            <p:nvPr/>
          </p:nvSpPr>
          <p:spPr bwMode="auto">
            <a:xfrm>
              <a:off x="983863" y="965441"/>
              <a:ext cx="3255323" cy="225755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 eaLnBrk="1" hangingPunct="1"/>
              <a:r>
                <a:rPr lang="en-US" altLang="zh-CN" sz="1100" dirty="0">
                  <a:solidFill>
                    <a:schemeClr val="bg1">
                      <a:lumMod val="6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CLICK TO ADD CAPTION TEXT</a:t>
              </a:r>
              <a:endParaRPr lang="zh-CN" altLang="en-US" sz="1100" dirty="0">
                <a:solidFill>
                  <a:schemeClr val="bg1">
                    <a:lumMod val="6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797822" y="1243071"/>
            <a:ext cx="3146041" cy="346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将军百战死，壮士十年归 </a:t>
            </a: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1797822" y="2600533"/>
            <a:ext cx="5563324" cy="623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　　这两句的意思征战多年，经历过很多战斗，许多将士战死沙场，木兰等幸存者凯旋归来。 </a:t>
            </a: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1797823" y="1761952"/>
            <a:ext cx="5508548" cy="623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翻译：将军身经百战生存无几，壮士（木兰）戎马十年胜利归来。</a:t>
            </a: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1797822" y="3940782"/>
            <a:ext cx="5217492" cy="623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1" tIns="34285" rIns="68571" bIns="34285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　　概述战争旷日持久，战斗激烈悲壮。烘托了木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兰英勇善战，生还的不易。 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1797822" y="3369774"/>
            <a:ext cx="1292830" cy="346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1" tIns="34285" rIns="68571" bIns="3428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表达作用？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8" grpId="0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图片 3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930"/>
            <a:ext cx="9144000" cy="5141640"/>
          </a:xfrm>
          <a:prstGeom prst="rect">
            <a:avLst/>
          </a:prstGeom>
        </p:spPr>
      </p:pic>
      <p:cxnSp>
        <p:nvCxnSpPr>
          <p:cNvPr id="35" name="直接连接符 34"/>
          <p:cNvCxnSpPr/>
          <p:nvPr/>
        </p:nvCxnSpPr>
        <p:spPr>
          <a:xfrm>
            <a:off x="4137883" y="1251585"/>
            <a:ext cx="0" cy="1868372"/>
          </a:xfrm>
          <a:prstGeom prst="line">
            <a:avLst/>
          </a:prstGeom>
          <a:ln>
            <a:solidFill>
              <a:srgbClr val="8262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图片 35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370217" y="2576409"/>
            <a:ext cx="560748" cy="609873"/>
          </a:xfrm>
          <a:prstGeom prst="rect">
            <a:avLst/>
          </a:prstGeom>
        </p:spPr>
      </p:pic>
      <p:sp>
        <p:nvSpPr>
          <p:cNvPr id="39" name="TextBox 1"/>
          <p:cNvSpPr txBox="1">
            <a:spLocks noChangeArrowheads="1"/>
          </p:cNvSpPr>
          <p:nvPr/>
        </p:nvSpPr>
        <p:spPr bwMode="auto">
          <a:xfrm>
            <a:off x="3235567" y="887177"/>
            <a:ext cx="769423" cy="2946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4100" b="1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花木兰简介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38108"/>
            <a:ext cx="9144000" cy="733905"/>
            <a:chOff x="0" y="397547"/>
            <a:chExt cx="12190413" cy="978766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8262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1265076" y="397547"/>
              <a:ext cx="3255323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zh-CN" altLang="en-US" sz="2700" dirty="0">
                  <a:solidFill>
                    <a:srgbClr val="826255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文章内容解析</a:t>
              </a:r>
            </a:p>
          </p:txBody>
        </p:sp>
        <p:sp>
          <p:nvSpPr>
            <p:cNvPr id="13" name="TextBox 8"/>
            <p:cNvSpPr txBox="1">
              <a:spLocks noChangeArrowheads="1"/>
            </p:cNvSpPr>
            <p:nvPr/>
          </p:nvSpPr>
          <p:spPr bwMode="auto">
            <a:xfrm>
              <a:off x="983863" y="965441"/>
              <a:ext cx="3255323" cy="225755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 eaLnBrk="1" hangingPunct="1"/>
              <a:r>
                <a:rPr lang="en-US" altLang="zh-CN" sz="1100" dirty="0">
                  <a:solidFill>
                    <a:schemeClr val="bg1">
                      <a:lumMod val="6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CLICK TO ADD CAPTION TEXT</a:t>
              </a:r>
              <a:endParaRPr lang="zh-CN" altLang="en-US" sz="1100" dirty="0">
                <a:solidFill>
                  <a:schemeClr val="bg1">
                    <a:lumMod val="6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869185" y="2047995"/>
            <a:ext cx="5887216" cy="530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5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意思是，每间房子都要开了门进去看看坐坐，不是开了东阁门而不进去，却转身跑到西阁的床上坐着。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869185" y="1182155"/>
            <a:ext cx="2254757" cy="3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1" tIns="34285" rIns="68571" bIns="3428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50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开我东阁门，坐我西阁床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869185" y="1615075"/>
            <a:ext cx="4178611" cy="3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1" tIns="34285" rIns="68571" bIns="3428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5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翻译：打开我东屋的闺门，坐在我西屋的床上。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564345" y="2711693"/>
            <a:ext cx="3419891" cy="3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1" tIns="34285" rIns="68571" bIns="34285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50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  </a:t>
            </a:r>
            <a:r>
              <a:rPr lang="zh-CN" altLang="en-US" sz="150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作用： 表现木兰对故居的亲切感。</a:t>
            </a: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790594" y="4010452"/>
            <a:ext cx="6055116" cy="3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50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意思是当着窗户，对着镜子，先理云鬓，后贴花黄。 </a:t>
            </a: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1760824" y="3144613"/>
            <a:ext cx="2254757" cy="3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1" tIns="34285" rIns="68571" bIns="3428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50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当窗理云鬓，对镜帖花黄</a:t>
            </a: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1820363" y="3577533"/>
            <a:ext cx="5995577" cy="3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5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翻译：对着窗户梳理美丽的鬓发，对着镜子贴上好看的花黄。</a:t>
            </a:r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1532104" y="4443374"/>
            <a:ext cx="3419891" cy="3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1" tIns="34285" rIns="68571" bIns="34285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5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  </a:t>
            </a:r>
            <a:r>
              <a:rPr lang="zh-CN" altLang="en-US" sz="15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作用： 表现木兰对女儿妆的喜爱。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4" grpId="0"/>
      <p:bldP spid="15" grpId="0"/>
      <p:bldP spid="16" grpId="0"/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38108"/>
            <a:ext cx="9144000" cy="733905"/>
            <a:chOff x="0" y="397547"/>
            <a:chExt cx="12190413" cy="978766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8262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1265076" y="397547"/>
              <a:ext cx="3255323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zh-CN" altLang="en-US" sz="2700" dirty="0">
                  <a:solidFill>
                    <a:srgbClr val="826255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文章内容解析</a:t>
              </a:r>
            </a:p>
          </p:txBody>
        </p:sp>
        <p:sp>
          <p:nvSpPr>
            <p:cNvPr id="13" name="TextBox 8"/>
            <p:cNvSpPr txBox="1">
              <a:spLocks noChangeArrowheads="1"/>
            </p:cNvSpPr>
            <p:nvPr/>
          </p:nvSpPr>
          <p:spPr bwMode="auto">
            <a:xfrm>
              <a:off x="983863" y="965441"/>
              <a:ext cx="3255323" cy="225755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 eaLnBrk="1" hangingPunct="1"/>
              <a:r>
                <a:rPr lang="en-US" altLang="zh-CN" sz="1100" dirty="0">
                  <a:solidFill>
                    <a:schemeClr val="bg1">
                      <a:lumMod val="6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CLICK TO ADD CAPTION TEXT</a:t>
              </a:r>
              <a:endParaRPr lang="zh-CN" altLang="en-US" sz="1100" dirty="0">
                <a:solidFill>
                  <a:schemeClr val="bg1">
                    <a:lumMod val="6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656375" y="1806445"/>
            <a:ext cx="3618780" cy="346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朔气传金柝，寒光照铁衣 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490687" y="1838474"/>
            <a:ext cx="831105" cy="346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1" tIns="34285" rIns="68571" bIns="3428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修辞？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463554" y="1860011"/>
            <a:ext cx="668780" cy="346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1" tIns="34285" rIns="68571" bIns="34285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对偶 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807567" y="2640348"/>
            <a:ext cx="4178611" cy="530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1" tIns="34285" rIns="68571" bIns="34285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5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　　北方的寒气传送着打更的声音，寒冷的月光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5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照射着明晃晃的铠甲。 </a:t>
            </a: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1807567" y="3797725"/>
            <a:ext cx="5096621" cy="530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5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　　描写木兰在边塞军营的艰苦战斗生活，烘托出木兰勇敢坚强的性格。 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986816" y="3409496"/>
            <a:ext cx="1292830" cy="346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1" tIns="34285" rIns="68571" bIns="3428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表达作用？</a:t>
            </a: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2844774" y="1137358"/>
            <a:ext cx="3255161" cy="484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1" tIns="34285" rIns="68571" bIns="3428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7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理解文中的重点语句</a:t>
            </a: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1967169" y="2249769"/>
            <a:ext cx="600242" cy="346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1" tIns="34285" rIns="68571" bIns="3428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翻译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4" grpId="0"/>
      <p:bldP spid="15" grpId="0"/>
      <p:bldP spid="16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38108"/>
            <a:ext cx="9144000" cy="733905"/>
            <a:chOff x="0" y="397547"/>
            <a:chExt cx="12190413" cy="978766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8262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1265076" y="397547"/>
              <a:ext cx="3255323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zh-CN" altLang="en-US" sz="2700" dirty="0">
                  <a:solidFill>
                    <a:srgbClr val="826255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文章内容解析</a:t>
              </a:r>
            </a:p>
          </p:txBody>
        </p:sp>
        <p:sp>
          <p:nvSpPr>
            <p:cNvPr id="13" name="TextBox 8"/>
            <p:cNvSpPr txBox="1">
              <a:spLocks noChangeArrowheads="1"/>
            </p:cNvSpPr>
            <p:nvPr/>
          </p:nvSpPr>
          <p:spPr bwMode="auto">
            <a:xfrm>
              <a:off x="983863" y="965441"/>
              <a:ext cx="3255323" cy="225755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 eaLnBrk="1" hangingPunct="1"/>
              <a:r>
                <a:rPr lang="en-US" altLang="zh-CN" sz="1100" dirty="0">
                  <a:solidFill>
                    <a:schemeClr val="bg1">
                      <a:lumMod val="6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CLICK TO ADD CAPTION TEXT</a:t>
              </a:r>
              <a:endParaRPr lang="zh-CN" altLang="en-US" sz="1100" dirty="0">
                <a:solidFill>
                  <a:schemeClr val="bg1">
                    <a:lumMod val="6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56179" y="1354729"/>
            <a:ext cx="2734518" cy="346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1" tIns="34285" rIns="68571" bIns="34285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策勋十二转，赏赐百千强 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121374" y="1322479"/>
            <a:ext cx="831105" cy="346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1" tIns="34285" rIns="68571" bIns="3428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修辞？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039466" y="1344016"/>
            <a:ext cx="668780" cy="346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1" tIns="34285" rIns="68571" bIns="34285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对偶 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6795611" y="1344016"/>
            <a:ext cx="668780" cy="346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1" tIns="34285" rIns="68571" bIns="34285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夸张 </a:t>
            </a: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1120354" y="1838768"/>
            <a:ext cx="5448354" cy="9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1" tIns="34285" rIns="68571" bIns="34285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　　　表明天子为木兰记多次功、赏赐甚丰，并且还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“问所欲”，意将封任高官。间接表现了木兰英勇善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战，战功赫赫。</a:t>
            </a: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1225143" y="2873144"/>
            <a:ext cx="5448354" cy="623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1" tIns="34285" rIns="68571" bIns="34285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　　有力地衬托了“木兰不用尚书郎，愿驰千里足，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送儿还故乡”。</a:t>
            </a: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1253721" y="3894765"/>
            <a:ext cx="600242" cy="346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1" tIns="34285" rIns="68571" bIns="34285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　　</a:t>
            </a:r>
          </a:p>
        </p:txBody>
      </p:sp>
      <p:sp>
        <p:nvSpPr>
          <p:cNvPr id="17" name="AutoShape 9"/>
          <p:cNvSpPr>
            <a:spLocks noChangeArrowheads="1"/>
          </p:cNvSpPr>
          <p:nvPr/>
        </p:nvSpPr>
        <p:spPr bwMode="auto">
          <a:xfrm>
            <a:off x="1612741" y="3690274"/>
            <a:ext cx="6049162" cy="810628"/>
          </a:xfrm>
          <a:prstGeom prst="wedgeRectCallout">
            <a:avLst>
              <a:gd name="adj1" fmla="val -2324"/>
              <a:gd name="adj2" fmla="val -72468"/>
            </a:avLst>
          </a:prstGeom>
          <a:noFill/>
          <a:ln w="9525">
            <a:solidFill>
              <a:srgbClr val="826255"/>
            </a:solidFill>
            <a:miter lim="800000"/>
          </a:ln>
        </p:spPr>
        <p:txBody>
          <a:bodyPr lIns="68571" tIns="34285" rIns="68571" bIns="34285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　　表现出木兰功成身退、眷恋家乡耕织生活、不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慕荣华富贵的纯真性格、高贵品质。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4" grpId="0"/>
      <p:bldP spid="15" grpId="0"/>
      <p:bldP spid="16" grpId="0"/>
      <p:bldP spid="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38108"/>
            <a:ext cx="9144000" cy="733905"/>
            <a:chOff x="0" y="397547"/>
            <a:chExt cx="12190413" cy="978766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8262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1265076" y="397547"/>
              <a:ext cx="3255323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zh-CN" altLang="en-US" sz="2700" dirty="0">
                  <a:solidFill>
                    <a:srgbClr val="826255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文章内容解析</a:t>
              </a:r>
            </a:p>
          </p:txBody>
        </p:sp>
        <p:sp>
          <p:nvSpPr>
            <p:cNvPr id="13" name="TextBox 8"/>
            <p:cNvSpPr txBox="1">
              <a:spLocks noChangeArrowheads="1"/>
            </p:cNvSpPr>
            <p:nvPr/>
          </p:nvSpPr>
          <p:spPr bwMode="auto">
            <a:xfrm>
              <a:off x="983863" y="965441"/>
              <a:ext cx="3255323" cy="225755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 eaLnBrk="1" hangingPunct="1"/>
              <a:r>
                <a:rPr lang="en-US" altLang="zh-CN" sz="1100" dirty="0">
                  <a:solidFill>
                    <a:schemeClr val="bg1">
                      <a:lumMod val="6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CLICK TO ADD CAPTION TEXT</a:t>
              </a:r>
              <a:endParaRPr lang="zh-CN" altLang="en-US" sz="1100" dirty="0">
                <a:solidFill>
                  <a:schemeClr val="bg1">
                    <a:lumMod val="6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15061" y="1230751"/>
            <a:ext cx="4370996" cy="530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1" tIns="34285" rIns="68571" bIns="34285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50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　　开我东阁门，坐我西阁床，脱我战时袍，著我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50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旧时裳，当窗理云鬓，对镜帖花黄。 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771588" y="1985891"/>
            <a:ext cx="831105" cy="346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1" tIns="34285" rIns="68571" bIns="3428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修辞？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121933" y="2007428"/>
            <a:ext cx="668780" cy="346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1" tIns="34285" rIns="68571" bIns="34285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排比 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4112662" y="2007428"/>
            <a:ext cx="668780" cy="346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1" tIns="34285" rIns="68571" bIns="34285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互文 </a:t>
            </a: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403978" y="2589192"/>
            <a:ext cx="6587176" cy="530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5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　　写出木兰一连串富有年轻女性特征的换装梳妆动作，表现出木兰久征胜利归来，对故居的亲切感和恢复女妆时欣喜兴奋的感情。 </a:t>
            </a: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5173647" y="2019331"/>
            <a:ext cx="668780" cy="346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1" tIns="34285" rIns="68571" bIns="34285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对偶 </a:t>
            </a: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1789196" y="3298083"/>
            <a:ext cx="2880010" cy="3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1" tIns="34285" rIns="68571" bIns="34285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50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双兔傍地走，安能辨我是雄雌？ 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897557" y="3726887"/>
            <a:ext cx="715673" cy="3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1" tIns="34285" rIns="68571" bIns="3428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50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修辞？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2967556" y="3740899"/>
            <a:ext cx="523288" cy="3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1" tIns="34285" rIns="68571" bIns="34285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5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比喻</a:t>
            </a: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1524224" y="4183715"/>
            <a:ext cx="5833631" cy="530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50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　　木兰在从军十二年中未被发现是女郎，赞美了木兰的谨慎、机智和乔装的巧妙。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930"/>
            <a:ext cx="9144000" cy="5141640"/>
          </a:xfrm>
          <a:prstGeom prst="rect">
            <a:avLst/>
          </a:prstGeom>
        </p:spPr>
      </p:pic>
      <p:cxnSp>
        <p:nvCxnSpPr>
          <p:cNvPr id="14" name="直接连接符 13"/>
          <p:cNvCxnSpPr/>
          <p:nvPr/>
        </p:nvCxnSpPr>
        <p:spPr>
          <a:xfrm>
            <a:off x="4237908" y="1086417"/>
            <a:ext cx="0" cy="1868372"/>
          </a:xfrm>
          <a:prstGeom prst="line">
            <a:avLst/>
          </a:prstGeom>
          <a:ln>
            <a:solidFill>
              <a:srgbClr val="8262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图片 15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291626" y="2025706"/>
            <a:ext cx="560748" cy="609873"/>
          </a:xfrm>
          <a:prstGeom prst="rect">
            <a:avLst/>
          </a:prstGeom>
        </p:spPr>
      </p:pic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2632111" y="1208705"/>
            <a:ext cx="969478" cy="915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54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谢</a:t>
            </a:r>
          </a:p>
        </p:txBody>
      </p:sp>
      <p:sp>
        <p:nvSpPr>
          <p:cNvPr id="18" name="TextBox 1"/>
          <p:cNvSpPr txBox="1">
            <a:spLocks noChangeArrowheads="1"/>
          </p:cNvSpPr>
          <p:nvPr/>
        </p:nvSpPr>
        <p:spPr bwMode="auto">
          <a:xfrm>
            <a:off x="3321843" y="1208705"/>
            <a:ext cx="969478" cy="915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54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谢</a:t>
            </a:r>
          </a:p>
        </p:txBody>
      </p:sp>
      <p:sp>
        <p:nvSpPr>
          <p:cNvPr id="19" name="TextBox 1"/>
          <p:cNvSpPr txBox="1">
            <a:spLocks noChangeArrowheads="1"/>
          </p:cNvSpPr>
          <p:nvPr/>
        </p:nvSpPr>
        <p:spPr bwMode="auto">
          <a:xfrm>
            <a:off x="2582967" y="1884734"/>
            <a:ext cx="969478" cy="1134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54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观</a:t>
            </a:r>
          </a:p>
        </p:txBody>
      </p:sp>
      <p:sp>
        <p:nvSpPr>
          <p:cNvPr id="20" name="TextBox 1"/>
          <p:cNvSpPr txBox="1">
            <a:spLocks noChangeArrowheads="1"/>
          </p:cNvSpPr>
          <p:nvPr/>
        </p:nvSpPr>
        <p:spPr bwMode="auto">
          <a:xfrm>
            <a:off x="3278125" y="1856938"/>
            <a:ext cx="969478" cy="83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54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72300"/>
            <a:ext cx="9144000" cy="699713"/>
            <a:chOff x="0" y="443146"/>
            <a:chExt cx="12190413" cy="933167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8262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998376" y="443146"/>
              <a:ext cx="3255323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/>
              <a:r>
                <a:rPr lang="zh-CN" altLang="en-US" sz="2700" dirty="0">
                  <a:solidFill>
                    <a:srgbClr val="826255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花木兰简介</a:t>
              </a:r>
            </a:p>
          </p:txBody>
        </p:sp>
        <p:sp>
          <p:nvSpPr>
            <p:cNvPr id="13" name="TextBox 8"/>
            <p:cNvSpPr txBox="1">
              <a:spLocks noChangeArrowheads="1"/>
            </p:cNvSpPr>
            <p:nvPr/>
          </p:nvSpPr>
          <p:spPr bwMode="auto">
            <a:xfrm>
              <a:off x="983863" y="965440"/>
              <a:ext cx="3255323" cy="225755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 eaLnBrk="1" hangingPunct="1"/>
              <a:r>
                <a:rPr lang="en-US" altLang="zh-CN" sz="1100" dirty="0">
                  <a:solidFill>
                    <a:schemeClr val="bg1">
                      <a:lumMod val="6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CLICK TO ADD CAPTION TEXT</a:t>
              </a:r>
              <a:endParaRPr lang="zh-CN" altLang="en-US" sz="1100" dirty="0">
                <a:solidFill>
                  <a:schemeClr val="bg1">
                    <a:lumMod val="6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843833" y="1362774"/>
            <a:ext cx="7501153" cy="2977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b="1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花木兰其人</a:t>
            </a:r>
            <a:endParaRPr lang="en-US" altLang="zh-CN" sz="2100" b="1" dirty="0">
              <a:solidFill>
                <a:srgbClr val="826255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   花木兰是古代时河南省虞城县营廓人。女扮男装，代父从军，屡立战功。凯归，帝封官嘉奖，木兰不受，欲纳宫中，以死拒之。唐初，追封为孝烈将军。人们为纪念她，于唐代修建花木兰祠，祠内现存元代立</a:t>
            </a:r>
            <a:r>
              <a:rPr lang="en-US" altLang="zh-CN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《</a:t>
            </a:r>
            <a:r>
              <a:rPr lang="zh-CN" altLang="en-US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孝烈将军祠像辨正记</a:t>
            </a:r>
            <a:r>
              <a:rPr lang="en-US" altLang="zh-CN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》</a:t>
            </a:r>
            <a:r>
              <a:rPr lang="zh-CN" altLang="en-US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和清立</a:t>
            </a:r>
            <a:r>
              <a:rPr lang="en-US" altLang="zh-CN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《</a:t>
            </a:r>
            <a:r>
              <a:rPr lang="zh-CN" altLang="en-US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孝烈将军祠辨误正名记</a:t>
            </a:r>
            <a:r>
              <a:rPr lang="en-US" altLang="zh-CN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》</a:t>
            </a:r>
            <a:r>
              <a:rPr lang="zh-CN" altLang="en-US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石碑，详细记载了花木兰的身世、籍贯、业绩及历代修祠情况。近年来，又修复了木兰祠大殿等一大批景点。花木兰祠已收入</a:t>
            </a:r>
            <a:r>
              <a:rPr lang="en-US" altLang="zh-CN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《</a:t>
            </a:r>
            <a:r>
              <a:rPr lang="zh-CN" altLang="en-US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中国名胜词典</a:t>
            </a:r>
            <a:r>
              <a:rPr lang="en-US" altLang="zh-CN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》</a:t>
            </a:r>
            <a:r>
              <a:rPr lang="zh-CN" altLang="en-US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。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72300"/>
            <a:ext cx="9144000" cy="699713"/>
            <a:chOff x="0" y="443146"/>
            <a:chExt cx="12190413" cy="933167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8262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998376" y="443146"/>
              <a:ext cx="3255323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/>
              <a:r>
                <a:rPr lang="zh-CN" altLang="en-US" sz="2700" dirty="0">
                  <a:solidFill>
                    <a:srgbClr val="826255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花木兰简介</a:t>
              </a:r>
            </a:p>
          </p:txBody>
        </p:sp>
        <p:sp>
          <p:nvSpPr>
            <p:cNvPr id="13" name="TextBox 8"/>
            <p:cNvSpPr txBox="1">
              <a:spLocks noChangeArrowheads="1"/>
            </p:cNvSpPr>
            <p:nvPr/>
          </p:nvSpPr>
          <p:spPr bwMode="auto">
            <a:xfrm>
              <a:off x="983863" y="965440"/>
              <a:ext cx="3255323" cy="225755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 eaLnBrk="1" hangingPunct="1"/>
              <a:r>
                <a:rPr lang="en-US" altLang="zh-CN" sz="1100" dirty="0">
                  <a:solidFill>
                    <a:schemeClr val="bg1">
                      <a:lumMod val="6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CLICK TO ADD CAPTION TEXT</a:t>
              </a:r>
              <a:endParaRPr lang="zh-CN" altLang="en-US" sz="1100" dirty="0">
                <a:solidFill>
                  <a:schemeClr val="bg1">
                    <a:lumMod val="6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795441" y="863998"/>
            <a:ext cx="7553118" cy="373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   </a:t>
            </a:r>
            <a:r>
              <a:rPr lang="zh-CN" altLang="en-US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据碑文、</a:t>
            </a:r>
            <a:r>
              <a:rPr lang="en-US" altLang="zh-CN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《</a:t>
            </a:r>
            <a:r>
              <a:rPr lang="zh-CN" altLang="en-US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归德府志</a:t>
            </a:r>
            <a:r>
              <a:rPr lang="en-US" altLang="zh-CN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》</a:t>
            </a:r>
            <a:r>
              <a:rPr lang="zh-CN" altLang="en-US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和唐朝以来的有关文献分析，花木兰不姓花，而是姓魏，名木兰，生于北周，死于隋代。故里在虞城营郭北魏庄（今废）。北周时可汉募兵，本是木兰父 被征招，但他年老体弱，难以应征。而唯一的能代替他的木兰胞弟又年轻。无奈，木兰女扮 男装，代父从军。征战疆场十二年，屡立战功。自边防归来时，北周已亡，拜见了隋朝文  帝。文帝封她为尚书，她坚辞不授。归家后，脱去戎装，换上旧时衣裳，又现女儿真面目。后朝廷闻之，召她人京，欲纳她为妃，木兰以死拒之。</a:t>
            </a:r>
          </a:p>
          <a:p>
            <a:pPr>
              <a:lnSpc>
                <a:spcPct val="150000"/>
              </a:lnSpc>
            </a:pPr>
            <a:r>
              <a:rPr lang="zh-CN" altLang="en-US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     据今人尚起兴考证，流传千古、家喻户晓的</a:t>
            </a:r>
            <a:r>
              <a:rPr lang="en-US" altLang="zh-CN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《</a:t>
            </a:r>
            <a:r>
              <a:rPr lang="zh-CN" altLang="en-US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木兰诗</a:t>
            </a:r>
            <a:r>
              <a:rPr lang="en-US" altLang="zh-CN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》</a:t>
            </a:r>
            <a:r>
              <a:rPr lang="zh-CN" altLang="en-US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，系木兰根据其自身经历写成。唐代追封木兰为将军，谥孝烈，并在其故居建祠纪念 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72300"/>
            <a:ext cx="9144000" cy="699713"/>
            <a:chOff x="0" y="443146"/>
            <a:chExt cx="12190413" cy="933167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8262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998376" y="443146"/>
              <a:ext cx="3255323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/>
              <a:r>
                <a:rPr lang="zh-CN" altLang="en-US" sz="2700" dirty="0">
                  <a:solidFill>
                    <a:srgbClr val="826255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花木兰简介</a:t>
              </a:r>
            </a:p>
          </p:txBody>
        </p:sp>
        <p:sp>
          <p:nvSpPr>
            <p:cNvPr id="13" name="TextBox 8"/>
            <p:cNvSpPr txBox="1">
              <a:spLocks noChangeArrowheads="1"/>
            </p:cNvSpPr>
            <p:nvPr/>
          </p:nvSpPr>
          <p:spPr bwMode="auto">
            <a:xfrm>
              <a:off x="983863" y="965440"/>
              <a:ext cx="3255323" cy="225755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 eaLnBrk="1" hangingPunct="1"/>
              <a:r>
                <a:rPr lang="en-US" altLang="zh-CN" sz="1100" dirty="0">
                  <a:solidFill>
                    <a:schemeClr val="bg1">
                      <a:lumMod val="6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CLICK TO ADD CAPTION TEXT</a:t>
              </a:r>
              <a:endParaRPr lang="zh-CN" altLang="en-US" sz="1100" dirty="0">
                <a:solidFill>
                  <a:schemeClr val="bg1">
                    <a:lumMod val="6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524198" y="1464416"/>
            <a:ext cx="2076720" cy="530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30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作 品 简 介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524198" y="2159294"/>
            <a:ext cx="2833280" cy="2492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71" tIns="34285" rIns="68571" bIns="34285">
            <a:spAutoFit/>
          </a:bodyPr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altLang="zh-CN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《</a:t>
            </a:r>
            <a:r>
              <a:rPr lang="zh-CN" altLang="en-US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花木兰的故事源于</a:t>
            </a:r>
            <a:r>
              <a:rPr lang="en-US" altLang="zh-CN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《</a:t>
            </a:r>
            <a:r>
              <a:rPr lang="zh-CN" altLang="en-US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木兰诗</a:t>
            </a:r>
            <a:r>
              <a:rPr lang="en-US" altLang="zh-CN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》</a:t>
            </a:r>
            <a:r>
              <a:rPr lang="zh-CN" altLang="en-US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，</a:t>
            </a:r>
            <a:r>
              <a:rPr lang="en-US" altLang="zh-CN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《</a:t>
            </a:r>
            <a:r>
              <a:rPr lang="zh-CN" altLang="en-US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木兰诗</a:t>
            </a:r>
            <a:r>
              <a:rPr lang="en-US" altLang="zh-CN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》</a:t>
            </a:r>
            <a:r>
              <a:rPr lang="zh-CN" altLang="en-US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选自宋朝</a:t>
            </a:r>
            <a:r>
              <a:rPr lang="en-US" altLang="zh-CN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·</a:t>
            </a:r>
            <a:r>
              <a:rPr lang="zh-CN" altLang="en-US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郭茂倩编的</a:t>
            </a:r>
            <a:r>
              <a:rPr lang="en-US" altLang="zh-CN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《</a:t>
            </a:r>
            <a:r>
              <a:rPr lang="zh-CN" altLang="en-US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乐府诗集</a:t>
            </a:r>
            <a:r>
              <a:rPr lang="en-US" altLang="zh-CN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》</a:t>
            </a:r>
            <a:r>
              <a:rPr lang="zh-CN" altLang="en-US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，这是南北朝时北方的一首民歌。叙述了古代英雄木兰代父从军、建功立业的传奇故事。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553798" y="1464416"/>
            <a:ext cx="2076720" cy="530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zh-CN" altLang="en-US" sz="30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乐府 双 璧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5525219" y="2202147"/>
            <a:ext cx="2518163" cy="9000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71" tIns="34285" rIns="68571" bIns="34285">
            <a:spAutoFit/>
          </a:bodyPr>
          <a:lstStyle/>
          <a:p>
            <a:pPr eaLnBrk="1" hangingPunct="1">
              <a:defRPr/>
            </a:pPr>
            <a:r>
              <a:rPr lang="en-US" altLang="zh-CN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《</a:t>
            </a:r>
            <a:r>
              <a:rPr lang="zh-CN" altLang="en-US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木兰诗</a:t>
            </a:r>
            <a:r>
              <a:rPr lang="en-US" altLang="zh-CN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》</a:t>
            </a:r>
          </a:p>
          <a:p>
            <a:pPr eaLnBrk="1" hangingPunct="1">
              <a:defRPr/>
            </a:pPr>
            <a:endParaRPr lang="en-US" altLang="zh-CN" sz="1800" dirty="0">
              <a:solidFill>
                <a:srgbClr val="826255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eaLnBrk="1" hangingPunct="1">
              <a:defRPr/>
            </a:pPr>
            <a:r>
              <a:rPr lang="en-US" altLang="zh-CN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《</a:t>
            </a:r>
            <a:r>
              <a:rPr lang="zh-CN" altLang="en-US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孔雀东南飞</a:t>
            </a:r>
            <a:r>
              <a:rPr lang="en-US" altLang="zh-CN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72300"/>
            <a:ext cx="9144000" cy="699713"/>
            <a:chOff x="0" y="443146"/>
            <a:chExt cx="12190413" cy="933167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8262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998376" y="443146"/>
              <a:ext cx="3255323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/>
              <a:r>
                <a:rPr lang="zh-CN" altLang="en-US" sz="2700" dirty="0">
                  <a:solidFill>
                    <a:srgbClr val="826255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花木兰简介</a:t>
              </a:r>
            </a:p>
          </p:txBody>
        </p:sp>
        <p:sp>
          <p:nvSpPr>
            <p:cNvPr id="13" name="TextBox 8"/>
            <p:cNvSpPr txBox="1">
              <a:spLocks noChangeArrowheads="1"/>
            </p:cNvSpPr>
            <p:nvPr/>
          </p:nvSpPr>
          <p:spPr bwMode="auto">
            <a:xfrm>
              <a:off x="983863" y="965440"/>
              <a:ext cx="3255323" cy="225755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 eaLnBrk="1" hangingPunct="1"/>
              <a:r>
                <a:rPr lang="en-US" altLang="zh-CN" sz="1100" dirty="0">
                  <a:solidFill>
                    <a:schemeClr val="bg1">
                      <a:lumMod val="6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CLICK TO ADD CAPTION TEXT</a:t>
              </a:r>
              <a:endParaRPr lang="zh-CN" altLang="en-US" sz="1100" dirty="0">
                <a:solidFill>
                  <a:schemeClr val="bg1">
                    <a:lumMod val="6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190184" y="959509"/>
            <a:ext cx="7125141" cy="3246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0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0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简介：乐府诗和乐府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0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    继</a:t>
            </a:r>
            <a:r>
              <a:rPr lang="en-US" altLang="zh-CN" sz="20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《</a:t>
            </a:r>
            <a:r>
              <a:rPr lang="zh-CN" altLang="en-US" sz="20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诗经</a:t>
            </a:r>
            <a:r>
              <a:rPr lang="en-US" altLang="zh-CN" sz="20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》《</a:t>
            </a:r>
            <a:r>
              <a:rPr lang="zh-CN" altLang="en-US" sz="20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楚辞</a:t>
            </a:r>
            <a:r>
              <a:rPr lang="en-US" altLang="zh-CN" sz="20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》</a:t>
            </a:r>
            <a:r>
              <a:rPr lang="zh-CN" altLang="en-US" sz="20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之后</a:t>
            </a:r>
            <a:r>
              <a:rPr lang="en-US" altLang="zh-CN" sz="20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,</a:t>
            </a:r>
            <a:r>
              <a:rPr lang="zh-CN" altLang="en-US" sz="20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在汉魏六朝文学史上出现了一种能够配乐歌唱的新诗体，叫做“乐府诗”，它大放异彩，  成为中华民族优秀文化遗产的一个有机组成部分。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0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  “乐府”本是古代主管音乐的官署的名称，负责制谱度曲，训练乐工，采辑诗歌民谣，以供朝廷祭祀宴享时演唱，并可以观察风土人情，考见政治得失。</a:t>
            </a: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190185" y="4332827"/>
            <a:ext cx="5268091" cy="377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1" tIns="34285" rIns="68571" bIns="3428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后来人们将乐府采集的诗篇称为“乐府诗”。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图片 3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930"/>
            <a:ext cx="9144000" cy="5141640"/>
          </a:xfrm>
          <a:prstGeom prst="rect">
            <a:avLst/>
          </a:prstGeom>
        </p:spPr>
      </p:pic>
      <p:cxnSp>
        <p:nvCxnSpPr>
          <p:cNvPr id="35" name="直接连接符 34"/>
          <p:cNvCxnSpPr/>
          <p:nvPr/>
        </p:nvCxnSpPr>
        <p:spPr>
          <a:xfrm>
            <a:off x="4137883" y="923048"/>
            <a:ext cx="0" cy="1868372"/>
          </a:xfrm>
          <a:prstGeom prst="line">
            <a:avLst/>
          </a:prstGeom>
          <a:ln>
            <a:solidFill>
              <a:srgbClr val="8262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图片 35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291626" y="2343514"/>
            <a:ext cx="560748" cy="609873"/>
          </a:xfrm>
          <a:prstGeom prst="rect">
            <a:avLst/>
          </a:prstGeom>
        </p:spPr>
      </p:pic>
      <p:sp>
        <p:nvSpPr>
          <p:cNvPr id="39" name="TextBox 1"/>
          <p:cNvSpPr txBox="1">
            <a:spLocks noChangeArrowheads="1"/>
          </p:cNvSpPr>
          <p:nvPr/>
        </p:nvSpPr>
        <p:spPr bwMode="auto">
          <a:xfrm>
            <a:off x="3270605" y="585652"/>
            <a:ext cx="769423" cy="3692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41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课文内容介绍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72300"/>
            <a:ext cx="9144000" cy="699713"/>
            <a:chOff x="0" y="443146"/>
            <a:chExt cx="12190413" cy="933167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8262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998376" y="443146"/>
              <a:ext cx="3255323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/>
              <a:r>
                <a:rPr lang="zh-CN" altLang="en-US" sz="2700" dirty="0">
                  <a:solidFill>
                    <a:srgbClr val="826255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课件内容介绍</a:t>
              </a:r>
            </a:p>
          </p:txBody>
        </p:sp>
        <p:sp>
          <p:nvSpPr>
            <p:cNvPr id="13" name="TextBox 8"/>
            <p:cNvSpPr txBox="1">
              <a:spLocks noChangeArrowheads="1"/>
            </p:cNvSpPr>
            <p:nvPr/>
          </p:nvSpPr>
          <p:spPr bwMode="auto">
            <a:xfrm>
              <a:off x="983863" y="965440"/>
              <a:ext cx="3255323" cy="225755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 eaLnBrk="1" hangingPunct="1"/>
              <a:r>
                <a:rPr lang="en-US" altLang="zh-CN" sz="1100" dirty="0">
                  <a:solidFill>
                    <a:schemeClr val="bg1">
                      <a:lumMod val="6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CLICK TO ADD CAPTION TEXT</a:t>
              </a:r>
              <a:endParaRPr lang="zh-CN" altLang="en-US" sz="1100" dirty="0">
                <a:solidFill>
                  <a:schemeClr val="bg1">
                    <a:lumMod val="6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827592" y="903876"/>
            <a:ext cx="7703156" cy="3807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    唧唧复唧唧，木兰当户织，不闻机杵声，惟闻女叹息。问女何所思，问女何所忆，女亦无所思，女亦无所忆。昨夜见军帖，可汗大点兵。军书十二卷，卷卷有爷名，阿爹无大儿，木兰无长兄，愿为市鞍马，从此替爹征。</a:t>
            </a:r>
            <a:r>
              <a:rPr lang="en-US" altLang="zh-CN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   东市买骏马，西市买鞍鞯，南市买辔头，北市买长鞭。旦辞爷娘去，暮至黄河边。不闻爹娘唤女声，但闻黄河流水鸣溅溅。但辞黄河去，暮宿黑山头。不闻爹娘唤女声，但闻燕山胡骑鸣啾啾。</a:t>
            </a:r>
            <a:endParaRPr lang="en-US" altLang="zh-CN" sz="1800" dirty="0">
              <a:solidFill>
                <a:srgbClr val="826255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   万里赴戎机，关山度若飞。朔气传金柝，寒光照铁衣。将军百战死，壮士十年归 ，归来见天子，天子坐明堂。策勋十二转，赏赐百千强。可汗问所欲，木兰不用尚书郎。愿驰千里足，送儿还故乡。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72300"/>
            <a:ext cx="9144000" cy="699713"/>
            <a:chOff x="0" y="443146"/>
            <a:chExt cx="12190413" cy="933167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8262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998376" y="443146"/>
              <a:ext cx="3255323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/>
              <a:r>
                <a:rPr lang="zh-CN" altLang="en-US" sz="2700" dirty="0">
                  <a:solidFill>
                    <a:srgbClr val="826255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课件内容介绍</a:t>
              </a:r>
            </a:p>
          </p:txBody>
        </p:sp>
        <p:sp>
          <p:nvSpPr>
            <p:cNvPr id="13" name="TextBox 8"/>
            <p:cNvSpPr txBox="1">
              <a:spLocks noChangeArrowheads="1"/>
            </p:cNvSpPr>
            <p:nvPr/>
          </p:nvSpPr>
          <p:spPr bwMode="auto">
            <a:xfrm>
              <a:off x="983863" y="965440"/>
              <a:ext cx="3255323" cy="225755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 eaLnBrk="1" hangingPunct="1"/>
              <a:r>
                <a:rPr lang="en-US" altLang="zh-CN" sz="1100" dirty="0">
                  <a:solidFill>
                    <a:schemeClr val="bg1">
                      <a:lumMod val="6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CLICK TO ADD CAPTION TEXT</a:t>
              </a:r>
              <a:endParaRPr lang="zh-CN" altLang="en-US" sz="1100" dirty="0">
                <a:solidFill>
                  <a:schemeClr val="bg1">
                    <a:lumMod val="6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127668" y="1769134"/>
            <a:ext cx="6888663" cy="2146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dirty="0">
                <a:solidFill>
                  <a:srgbClr val="826255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    爹娘闻女来，出郭相扶将。阿姊闻妹来，当户理红妆。小弟闻姊来，磨刀霍霍向诸羊。开我东阁门，坐我西阁床。脱我战时袍，著我旧时裳。当窗理云鬓，对镜贴花黄。出门看火伴，火伴皆惊忙。同行十二年，不知木兰是女郎。 雄兔脚扑朔，雌兔眼迷离。双兔傍地走，安能辨我是雄雌？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TRACKING_SLIDES" val="1"/>
  <p:tag name="GENSWF_OUTPUT_FILE_NAME" val="33"/>
</p:tagLst>
</file>

<file path=ppt/theme/theme1.xml><?xml version="1.0" encoding="utf-8"?>
<a:theme xmlns:a="http://schemas.openxmlformats.org/drawingml/2006/main" name="www.2ppt.com">
  <a:themeElements>
    <a:clrScheme name="炫彩扁平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FBF53"/>
      </a:accent1>
      <a:accent2>
        <a:srgbClr val="F17475"/>
      </a:accent2>
      <a:accent3>
        <a:srgbClr val="01B3C5"/>
      </a:accent3>
      <a:accent4>
        <a:srgbClr val="77448C"/>
      </a:accent4>
      <a:accent5>
        <a:srgbClr val="00AF92"/>
      </a:accent5>
      <a:accent6>
        <a:srgbClr val="C65885"/>
      </a:accent6>
      <a:hlink>
        <a:srgbClr val="FCC79F"/>
      </a:hlink>
      <a:folHlink>
        <a:srgbClr val="869FB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1999</Words>
  <Application>Microsoft Office PowerPoint</Application>
  <PresentationFormat>全屏显示(16:9)</PresentationFormat>
  <Paragraphs>198</Paragraphs>
  <Slides>24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1" baseType="lpstr">
      <vt:lpstr>ITC Avant Garde Std Bk</vt:lpstr>
      <vt:lpstr>等线</vt:lpstr>
      <vt:lpstr>宋体</vt:lpstr>
      <vt:lpstr>微软雅黑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2021-05-19T23:23:44Z</dcterms:created>
  <dcterms:modified xsi:type="dcterms:W3CDTF">2023-01-10T11:01:19Z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890D32D46EC34183800AE494613A9158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