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477" r:id="rId3"/>
    <p:sldId id="488" r:id="rId4"/>
    <p:sldId id="507" r:id="rId5"/>
    <p:sldId id="508" r:id="rId6"/>
    <p:sldId id="509" r:id="rId7"/>
    <p:sldId id="497" r:id="rId8"/>
    <p:sldId id="512" r:id="rId9"/>
    <p:sldId id="515" r:id="rId10"/>
    <p:sldId id="513" r:id="rId11"/>
    <p:sldId id="516" r:id="rId12"/>
    <p:sldId id="517" r:id="rId13"/>
    <p:sldId id="518" r:id="rId14"/>
    <p:sldId id="519" r:id="rId15"/>
    <p:sldId id="520" r:id="rId16"/>
    <p:sldId id="326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33FF"/>
    <a:srgbClr val="CC00FF"/>
    <a:srgbClr val="F8ADC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5303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4B3E60-FCA6-41DA-847F-5814FD50F4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B6EB7C6-9481-47A3-B15C-3E95F8F6525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8EFD079-7DF5-4AD2-A676-0F8BF16494C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6911606-E3AF-4CF3-B076-9894325518C8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400B13-B229-4792-B0E4-E209105AEF2A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EC6275-9019-4D2A-908C-78367717364B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6319EF2-8568-451C-A617-1A676F60BFE2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37B712E-C990-4E17-A8AB-34C3B01B3AC1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B204F30-ED19-46AD-A9A0-7ABEB7F73FF4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829FA2D-9072-4AC8-BB7B-B31ADFDD3795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F2BB129-4851-4087-8B93-B5200F76B4E3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645C5A5-E758-4F95-BA1E-3EA6DA35485F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A40C624-D1DB-430B-BD42-5F20D6997B7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51BE1FE-398B-4478-9433-ED3D31AD263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gray">
          <a:xfrm>
            <a:off x="-12700" y="2276872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594372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899592" y="836613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272690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5412-6C91-412A-A4B1-7A87FC4246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4FB06-0C85-4E35-A578-1CDBA7F033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D3ACE-6F08-4DBC-AC8F-BC32CE8470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B6EB-1484-4F26-8FFC-F1E14C5149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25FA-DE3A-43BD-9A33-B363D90DBF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79069-46B8-4E8F-BB80-2D28A3230B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9AF0-DF21-4EBE-B9FB-6C6153EEB4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53BE3-3EB8-48A5-BFAF-369B10F78A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3A93-ECB2-407F-AF10-07FB3589A9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65199-EFF7-4588-9F51-87071E7C04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EA84-C0D4-420D-865B-65A96B1FB9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2CD0-8827-4730-A6B6-1503A9C85B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5096-E17F-40B6-8EB6-2BBC2D199D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91A7-FD4E-467F-A24E-6AE76CACF1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hangingPunct="1"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13AC22F7-345E-4DBE-949A-610E59642C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0273 w 9164371"/>
              <a:gd name="T1" fmla="*/ 3 h 1402412"/>
              <a:gd name="T2" fmla="*/ 9169811 w 9164371"/>
              <a:gd name="T3" fmla="*/ 221 h 1402412"/>
              <a:gd name="T4" fmla="*/ 9154482 w 9164371"/>
              <a:gd name="T5" fmla="*/ 212 h 1402412"/>
              <a:gd name="T6" fmla="*/ 6508500 w 9164371"/>
              <a:gd name="T7" fmla="*/ 210 h 1402412"/>
              <a:gd name="T8" fmla="*/ 3118343 w 9164371"/>
              <a:gd name="T9" fmla="*/ 168 h 1402412"/>
              <a:gd name="T10" fmla="*/ 8750 w 9164371"/>
              <a:gd name="T11" fmla="*/ 233 h 1402412"/>
              <a:gd name="T12" fmla="*/ 0 w 9164371"/>
              <a:gd name="T13" fmla="*/ 234 h 1402412"/>
              <a:gd name="T14" fmla="*/ 0 w 9164371"/>
              <a:gd name="T15" fmla="*/ 17 h 1402412"/>
              <a:gd name="T16" fmla="*/ 6435 w 9164371"/>
              <a:gd name="T17" fmla="*/ 31 h 1402412"/>
              <a:gd name="T18" fmla="*/ 2210894 w 9164371"/>
              <a:gd name="T19" fmla="*/ 3 h 1402412"/>
              <a:gd name="T20" fmla="*/ 6454752 w 9164371"/>
              <a:gd name="T21" fmla="*/ 57 h 1402412"/>
              <a:gd name="T22" fmla="*/ 9180658 w 9164371"/>
              <a:gd name="T23" fmla="*/ 0 h 1402412"/>
              <a:gd name="T24" fmla="*/ 916027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FD3ACE-6F08-4DBC-AC8F-BC32CE8470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E207B6EB-1484-4F26-8FFC-F1E14C5149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&#38485;&#26053;&#29256;\5&#19979;\Unit1%20&#31532;4&#35838;&#26102;&#25945;&#23398;&#35838;&#20214;\Unit1_PartB_Read_the_words&#35838;&#25991;&#24405;&#38899;_128k.mp3" TargetMode="External"/><Relationship Id="rId1" Type="http://schemas.microsoft.com/office/2007/relationships/media" Target="file:///E:\&#38485;&#26053;&#29256;\5&#19979;\Unit1%20&#31532;4&#35838;&#26102;&#25945;&#23398;&#35838;&#20214;\Unit1_PartB_Read_the_words&#35838;&#25991;&#24405;&#38899;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E:\&#38485;&#26053;&#29256;\5&#19979;\Unit1%20&#31532;4&#35838;&#26102;&#25945;&#23398;&#35838;&#20214;\Unit1_PartB_Read_the_words&#35838;&#25991;&#24405;&#38899;_128k.mp3" TargetMode="External"/><Relationship Id="rId1" Type="http://schemas.microsoft.com/office/2007/relationships/media" Target="file:///E:\&#38485;&#26053;&#29256;\5&#19979;\Unit1%20&#31532;4&#35838;&#26102;&#25945;&#23398;&#35838;&#20214;\Unit1_PartB_Read_the_words&#35838;&#25991;&#24405;&#38899;_128k.mp3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E:\&#38485;&#26053;&#29256;\5&#19979;\Unit1%20&#31532;4&#35838;&#26102;&#25945;&#23398;&#35838;&#20214;\Unit1_PartB_Read_the_words&#35838;&#25991;&#24405;&#38899;_128k.mp3" TargetMode="External"/><Relationship Id="rId1" Type="http://schemas.microsoft.com/office/2007/relationships/media" Target="file:///E:\&#38485;&#26053;&#29256;\5&#19979;\Unit1%20&#31532;4&#35838;&#26102;&#25945;&#23398;&#35838;&#20214;\Unit1_PartB_Read_the_words&#35838;&#25991;&#24405;&#38899;_128k.mp3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4&#35838;&#26102;&#25945;&#23398;&#35838;&#20214;\Unit1_PartB_Try_to_read_more&#35838;&#25991;&#24405;&#38899;_128k.mp3" TargetMode="External"/><Relationship Id="rId1" Type="http://schemas.microsoft.com/office/2007/relationships/media" Target="file:///E:\&#38485;&#26053;&#29256;\5&#19979;\Unit1%20&#31532;4&#35838;&#26102;&#25945;&#23398;&#35838;&#20214;\Unit1_PartB_Try_to_read_more&#35838;&#25991;&#24405;&#38899;_128k.mp3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4&#35838;&#26102;&#25945;&#23398;&#35838;&#20214;\Unit1_PartB_Let&#8217;s_learn_more&#35838;&#25991;&#24405;&#38899;_128k.mp3" TargetMode="External"/><Relationship Id="rId1" Type="http://schemas.microsoft.com/office/2007/relationships/media" Target="file:///E:\&#38485;&#26053;&#29256;\5&#19979;\Unit1%20&#31532;4&#35838;&#26102;&#25945;&#23398;&#35838;&#20214;\Unit1_PartB_Let&#8217;s_learn_more&#35838;&#25991;&#24405;&#38899;_128k.mp3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4&#35838;&#26102;&#25945;&#23398;&#35838;&#20214;\Unit1_PartB_Let&#8217;s_learn_more&#35838;&#25991;&#24405;&#38899;_128k.mp3" TargetMode="External"/><Relationship Id="rId1" Type="http://schemas.microsoft.com/office/2007/relationships/media" Target="file:///E:\&#38485;&#26053;&#29256;\5&#19979;\Unit1%20&#31532;4&#35838;&#26102;&#25945;&#23398;&#35838;&#20214;\Unit1_PartB_Let&#8217;s_learn_more&#35838;&#25991;&#24405;&#38899;_128k.mp3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536" y="749300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31800" y="3501008"/>
            <a:ext cx="828040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Unit1 How are you feeling now?</a:t>
            </a:r>
            <a:endParaRPr lang="zh-CN" altLang="en-US" b="1" dirty="0"/>
          </a:p>
        </p:txBody>
      </p:sp>
      <p:sp>
        <p:nvSpPr>
          <p:cNvPr id="5" name="副标题 3"/>
          <p:cNvSpPr txBox="1"/>
          <p:nvPr/>
        </p:nvSpPr>
        <p:spPr>
          <a:xfrm>
            <a:off x="5508104" y="4581128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3136446"/>
            <a:ext cx="299799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5800" y="1593851"/>
            <a:ext cx="2935447" cy="350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2768794"/>
            <a:ext cx="3469137" cy="330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to retell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2089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2665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27784" y="1457191"/>
            <a:ext cx="3888432" cy="34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835150" y="4741863"/>
            <a:ext cx="6499225" cy="820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Mom ______________.</a:t>
            </a:r>
          </a:p>
        </p:txBody>
      </p:sp>
      <p:sp>
        <p:nvSpPr>
          <p:cNvPr id="26631" name="文本框 2"/>
          <p:cNvSpPr txBox="1">
            <a:spLocks noChangeArrowheads="1"/>
          </p:cNvSpPr>
          <p:nvPr/>
        </p:nvSpPr>
        <p:spPr bwMode="auto">
          <a:xfrm>
            <a:off x="3022600" y="4748213"/>
            <a:ext cx="41592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0000FF"/>
                </a:solidFill>
                <a:ea typeface="微软雅黑" panose="020B0503020204020204" pitchFamily="34" charset="-122"/>
              </a:rPr>
              <a:t>is feeling angry</a:t>
            </a:r>
            <a:endParaRPr lang="zh-CN" altLang="en-US" sz="40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4347" y="1659719"/>
            <a:ext cx="3302132" cy="315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65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2665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19213" y="4722813"/>
            <a:ext cx="74247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boys _______________.</a:t>
            </a:r>
          </a:p>
        </p:txBody>
      </p:sp>
      <p:sp>
        <p:nvSpPr>
          <p:cNvPr id="27655" name="文本框 2"/>
          <p:cNvSpPr txBox="1">
            <a:spLocks noChangeArrowheads="1"/>
          </p:cNvSpPr>
          <p:nvPr/>
        </p:nvSpPr>
        <p:spPr bwMode="auto">
          <a:xfrm>
            <a:off x="3419475" y="4770438"/>
            <a:ext cx="4159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0000FF"/>
                </a:solidFill>
                <a:ea typeface="微软雅黑" panose="020B0503020204020204" pitchFamily="34" charset="-122"/>
              </a:rPr>
              <a:t>are feeling tired</a:t>
            </a:r>
            <a:endParaRPr lang="zh-CN" altLang="en-US" sz="40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67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25923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11188" y="4527550"/>
            <a:ext cx="92170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music _____________________.</a:t>
            </a:r>
          </a:p>
        </p:txBody>
      </p:sp>
      <p:sp>
        <p:nvSpPr>
          <p:cNvPr id="28678" name="文本框 2"/>
          <p:cNvSpPr txBox="1">
            <a:spLocks noChangeArrowheads="1"/>
          </p:cNvSpPr>
          <p:nvPr/>
        </p:nvSpPr>
        <p:spPr bwMode="auto">
          <a:xfrm>
            <a:off x="2843213" y="4541838"/>
            <a:ext cx="6080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0000FF"/>
                </a:solidFill>
                <a:ea typeface="微软雅黑" panose="020B0503020204020204" pitchFamily="34" charset="-122"/>
              </a:rPr>
              <a:t>makes Kevin/him happy</a:t>
            </a:r>
            <a:endParaRPr lang="zh-CN" altLang="en-US" sz="40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38" y="1057835"/>
            <a:ext cx="2447222" cy="369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412875"/>
            <a:ext cx="2962275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0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25923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051050" y="4581525"/>
            <a:ext cx="61214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boy ____________.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40163" y="4581525"/>
            <a:ext cx="35575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0000FF"/>
                </a:solidFill>
                <a:ea typeface="微软雅黑" panose="020B0503020204020204" pitchFamily="34" charset="-122"/>
              </a:rPr>
              <a:t>is feeling sad</a:t>
            </a:r>
            <a:endParaRPr lang="zh-CN" altLang="en-US" sz="40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611188" y="1484313"/>
            <a:ext cx="32289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7057" y="3087529"/>
            <a:ext cx="3475038" cy="376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436563" y="1606550"/>
            <a:ext cx="7272337" cy="3576638"/>
            <a:chOff x="436563" y="1606550"/>
            <a:chExt cx="7272337" cy="3576638"/>
          </a:xfrm>
        </p:grpSpPr>
        <p:sp>
          <p:nvSpPr>
            <p:cNvPr id="10" name="矩形 9"/>
            <p:cNvSpPr/>
            <p:nvPr/>
          </p:nvSpPr>
          <p:spPr>
            <a:xfrm>
              <a:off x="436563" y="1606550"/>
              <a:ext cx="7272337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1. Why is James very happy?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39750" y="3429000"/>
              <a:ext cx="5903913" cy="1754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2. Does his child play very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   beautiful music?</a:t>
              </a:r>
            </a:p>
          </p:txBody>
        </p:sp>
      </p:grpSp>
      <p:sp>
        <p:nvSpPr>
          <p:cNvPr id="30728" name="矩形 11"/>
          <p:cNvSpPr>
            <a:spLocks noChangeArrowheads="1"/>
          </p:cNvSpPr>
          <p:nvPr/>
        </p:nvSpPr>
        <p:spPr bwMode="auto">
          <a:xfrm>
            <a:off x="1042988" y="2517775"/>
            <a:ext cx="809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Because his child is learning music.</a:t>
            </a:r>
          </a:p>
        </p:txBody>
      </p:sp>
      <p:sp>
        <p:nvSpPr>
          <p:cNvPr id="30729" name="矩形 12"/>
          <p:cNvSpPr>
            <a:spLocks noChangeArrowheads="1"/>
          </p:cNvSpPr>
          <p:nvPr/>
        </p:nvSpPr>
        <p:spPr bwMode="auto">
          <a:xfrm>
            <a:off x="1042988" y="5084763"/>
            <a:ext cx="4608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No, she doesn’t.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43211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92263" y="1885950"/>
            <a:ext cx="2547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语音：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66863" y="2706688"/>
            <a:ext cx="6508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字母组合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ar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在单词中的发音为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/a:/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字母组合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er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在单词中通常读长元音</a:t>
            </a:r>
            <a:endParaRPr lang="en-US" altLang="zh-CN" sz="3200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/ə:/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；而词尾的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er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通常读短元音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/ə/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3200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044129" y="2431484"/>
            <a:ext cx="70562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熟读“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learn more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”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Unit2  Let’s learn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3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&gt;&gt;Lead-in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17287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92275" y="1300163"/>
            <a:ext cx="6178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It’s … today. It makes me …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046288"/>
            <a:ext cx="514350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587375" y="1479550"/>
            <a:ext cx="1704975" cy="1466850"/>
            <a:chOff x="587087" y="1479617"/>
            <a:chExt cx="1704975" cy="1466850"/>
          </a:xfrm>
        </p:grpSpPr>
        <p:pic>
          <p:nvPicPr>
            <p:cNvPr id="11280" name="图片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087" y="1479617"/>
              <a:ext cx="1704975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1068100" y="1857442"/>
              <a:ext cx="898525" cy="892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ar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&gt;&gt;Presentation</a:t>
            </a:r>
            <a:endParaRPr lang="zh-CN" altLang="en-US" sz="2400" i="1" dirty="0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84438" y="1857375"/>
            <a:ext cx="640873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  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  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ty   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den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30475" y="3402013"/>
            <a:ext cx="61023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    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self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19363" y="4533900"/>
            <a:ext cx="55038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rul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driv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work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teach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273" name="组合 13"/>
          <p:cNvGrpSpPr/>
          <p:nvPr/>
        </p:nvGrpSpPr>
        <p:grpSpPr bwMode="auto">
          <a:xfrm>
            <a:off x="673100" y="3122613"/>
            <a:ext cx="1619250" cy="1381125"/>
            <a:chOff x="672812" y="3123299"/>
            <a:chExt cx="1619250" cy="1381125"/>
          </a:xfrm>
        </p:grpSpPr>
        <p:pic>
          <p:nvPicPr>
            <p:cNvPr id="11278" name="图片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2812" y="3123299"/>
              <a:ext cx="161925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1"/>
            <p:cNvSpPr txBox="1"/>
            <p:nvPr/>
          </p:nvSpPr>
          <p:spPr>
            <a:xfrm>
              <a:off x="1152237" y="3382061"/>
              <a:ext cx="898525" cy="809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4" name="组合 24"/>
          <p:cNvGrpSpPr/>
          <p:nvPr/>
        </p:nvGrpSpPr>
        <p:grpSpPr bwMode="auto">
          <a:xfrm>
            <a:off x="688975" y="4648200"/>
            <a:ext cx="1657350" cy="1381125"/>
            <a:chOff x="688836" y="4648440"/>
            <a:chExt cx="1657350" cy="1381125"/>
          </a:xfrm>
        </p:grpSpPr>
        <p:pic>
          <p:nvPicPr>
            <p:cNvPr id="11276" name="图片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8836" y="4648440"/>
              <a:ext cx="165735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3"/>
            <p:cNvSpPr txBox="1"/>
            <p:nvPr/>
          </p:nvSpPr>
          <p:spPr>
            <a:xfrm>
              <a:off x="1152386" y="4892915"/>
              <a:ext cx="898525" cy="809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Unit1_PartB_Read_the_words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199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5513" y="1044575"/>
            <a:ext cx="53609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你发现什么规律了吗？</a:t>
            </a:r>
          </a:p>
        </p:txBody>
      </p:sp>
      <p:sp>
        <p:nvSpPr>
          <p:cNvPr id="13" name="横卷形 12"/>
          <p:cNvSpPr/>
          <p:nvPr/>
        </p:nvSpPr>
        <p:spPr>
          <a:xfrm>
            <a:off x="3492500" y="1833563"/>
            <a:ext cx="2232025" cy="800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/a:/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4213" y="3032125"/>
            <a:ext cx="1527175" cy="817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44775" y="3016250"/>
            <a:ext cx="1549400" cy="808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660900" y="3016250"/>
            <a:ext cx="1584325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ty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98550" y="5175250"/>
            <a:ext cx="1798638" cy="815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92500" y="5157788"/>
            <a:ext cx="1549400" cy="809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651500" y="5157788"/>
            <a:ext cx="2397125" cy="82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self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横卷形 18"/>
          <p:cNvSpPr/>
          <p:nvPr/>
        </p:nvSpPr>
        <p:spPr>
          <a:xfrm>
            <a:off x="3502025" y="4068763"/>
            <a:ext cx="2232025" cy="800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 txBox="1"/>
          <p:nvPr/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400" i="1" dirty="0" smtClean="0"/>
              <a:t>&gt;&gt;</a:t>
            </a:r>
            <a:r>
              <a:rPr lang="en-US" altLang="zh-CN" sz="2400" i="1" dirty="0" smtClean="0">
                <a:effectLst/>
              </a:rPr>
              <a:t>Presentation</a:t>
            </a:r>
            <a:endParaRPr lang="zh-CN" altLang="en-US" sz="2400" i="1" dirty="0" smtClean="0">
              <a:effectLst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516688" y="3027363"/>
            <a:ext cx="2016125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den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Unit1_PartB_Read_the_words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680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5513" y="1044575"/>
            <a:ext cx="53609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你发现什么规律了吗？</a:t>
            </a:r>
          </a:p>
        </p:txBody>
      </p:sp>
      <p:sp>
        <p:nvSpPr>
          <p:cNvPr id="13" name="横卷形 12"/>
          <p:cNvSpPr/>
          <p:nvPr/>
        </p:nvSpPr>
        <p:spPr>
          <a:xfrm>
            <a:off x="3455988" y="1993900"/>
            <a:ext cx="2232025" cy="800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55875" y="3200400"/>
            <a:ext cx="1673225" cy="817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rul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914900" y="3200400"/>
            <a:ext cx="1744663" cy="808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driv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24075" y="4425950"/>
            <a:ext cx="2043113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work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 txBox="1"/>
          <p:nvPr/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400" i="1" dirty="0" smtClean="0"/>
              <a:t>&gt;&gt;</a:t>
            </a:r>
            <a:r>
              <a:rPr lang="en-US" altLang="zh-CN" sz="2400" i="1" dirty="0" smtClean="0">
                <a:effectLst/>
              </a:rPr>
              <a:t>Presentation</a:t>
            </a:r>
            <a:endParaRPr lang="zh-CN" altLang="en-US" sz="2400" i="1" dirty="0" smtClean="0">
              <a:effectLst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032375" y="4403725"/>
            <a:ext cx="2203450" cy="825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teach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er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Unit1_PartB_Read_the_words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680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2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to read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82625" y="1484313"/>
            <a:ext cx="28813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3" name="组合 3"/>
          <p:cNvGrpSpPr/>
          <p:nvPr/>
        </p:nvGrpSpPr>
        <p:grpSpPr bwMode="auto">
          <a:xfrm>
            <a:off x="633413" y="1857375"/>
            <a:ext cx="7900987" cy="1079500"/>
            <a:chOff x="1619672" y="1700808"/>
            <a:chExt cx="7524328" cy="1080120"/>
          </a:xfrm>
        </p:grpSpPr>
        <p:sp>
          <p:nvSpPr>
            <p:cNvPr id="3" name="圆角矩形 2"/>
            <p:cNvSpPr/>
            <p:nvPr/>
          </p:nvSpPr>
          <p:spPr>
            <a:xfrm>
              <a:off x="1619672" y="1700808"/>
              <a:ext cx="7524328" cy="10801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92651" y="1794525"/>
              <a:ext cx="6951349" cy="892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st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d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   sm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   m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ket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09600" y="3082925"/>
            <a:ext cx="8534400" cy="1335088"/>
            <a:chOff x="610053" y="3082242"/>
            <a:chExt cx="8533947" cy="1336307"/>
          </a:xfrm>
        </p:grpSpPr>
        <p:sp>
          <p:nvSpPr>
            <p:cNvPr id="5" name="圆角矩形 4"/>
            <p:cNvSpPr/>
            <p:nvPr/>
          </p:nvSpPr>
          <p:spPr>
            <a:xfrm>
              <a:off x="610053" y="3336474"/>
              <a:ext cx="7924379" cy="10820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8327" y="3082242"/>
              <a:ext cx="8265673" cy="1323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m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s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ve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  p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son  G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man</a:t>
              </a:r>
              <a:endParaRPr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88963" y="4645025"/>
            <a:ext cx="8845550" cy="1293813"/>
            <a:chOff x="610053" y="3124718"/>
            <a:chExt cx="8844797" cy="1293831"/>
          </a:xfrm>
        </p:grpSpPr>
        <p:sp>
          <p:nvSpPr>
            <p:cNvPr id="24" name="圆角矩形 23"/>
            <p:cNvSpPr/>
            <p:nvPr/>
          </p:nvSpPr>
          <p:spPr>
            <a:xfrm>
              <a:off x="610053" y="3335859"/>
              <a:ext cx="7924125" cy="10826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89441" y="3124718"/>
              <a:ext cx="8265409" cy="11319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riv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dinn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lett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r>
                <a:rPr lang="en-US" altLang="zh-CN" sz="40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answ</a:t>
              </a:r>
              <a:r>
                <a:rPr lang="en-US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er</a:t>
              </a:r>
              <a:endPara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Unit1_PartB_Try_to_read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981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3136446"/>
            <a:ext cx="299799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5800" y="1593851"/>
            <a:ext cx="2935447" cy="350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5193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492500" y="893763"/>
            <a:ext cx="58340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is Alice feeling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in these pictures?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99792" y="2768794"/>
            <a:ext cx="3469137" cy="330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3274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55663" y="1374775"/>
            <a:ext cx="78120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742950" indent="-742950">
              <a:lnSpc>
                <a:spcPct val="150000"/>
              </a:lnSpc>
              <a:buFontTx/>
              <a:buAutoNum type="arabicParenBoth"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Why is Alice feeling a little sad at the beginning?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55663" y="4540250"/>
            <a:ext cx="838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(2) Are Alice’s mom and dad at home?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47813" y="2947988"/>
            <a:ext cx="6426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Because today is her birthday. 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But nobody is in.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28775" y="5300663"/>
            <a:ext cx="3087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Yes, they’re.</a:t>
            </a:r>
          </a:p>
        </p:txBody>
      </p:sp>
      <p:pic>
        <p:nvPicPr>
          <p:cNvPr id="2" name="Unit1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808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3274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900113" y="1484313"/>
            <a:ext cx="8388350" cy="2544762"/>
            <a:chOff x="576064" y="1484784"/>
            <a:chExt cx="8388424" cy="2544972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76064" y="1484784"/>
              <a:ext cx="7812156" cy="82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(3) Does Kitty send a gift to Alice?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76064" y="3208951"/>
              <a:ext cx="8388424" cy="82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(4) How is Alice feeling finally?</a:t>
              </a: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3063" y="2395538"/>
            <a:ext cx="64262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Yes, she does.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43063" y="4124325"/>
            <a:ext cx="6324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She is feeling very happy.</a:t>
            </a:r>
          </a:p>
        </p:txBody>
      </p:sp>
      <p:sp>
        <p:nvSpPr>
          <p:cNvPr id="3" name="矩形 2"/>
          <p:cNvSpPr/>
          <p:nvPr/>
        </p:nvSpPr>
        <p:spPr>
          <a:xfrm>
            <a:off x="912813" y="5122863"/>
            <a:ext cx="52197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(5) Why is Alice happy?</a:t>
            </a:r>
          </a:p>
        </p:txBody>
      </p:sp>
      <p:pic>
        <p:nvPicPr>
          <p:cNvPr id="13" name="Unit1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808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c157a06beb7d93ea234ba878426fe1f165fae35b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385</Words>
  <Application>Microsoft Office PowerPoint</Application>
  <PresentationFormat>全屏显示(4:3)</PresentationFormat>
  <Paragraphs>102</Paragraphs>
  <Slides>17</Slides>
  <Notes>12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Unit1 How are you feeling now?</vt:lpstr>
      <vt:lpstr>&gt;&gt;Lead-in</vt:lpstr>
      <vt:lpstr>&gt;&gt;Presentation</vt:lpstr>
      <vt:lpstr>PowerPoint 演示文稿</vt:lpstr>
      <vt:lpstr>PowerPoint 演示文稿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2023-01-16T18:15:05Z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1412FF52A1B74109A939AA894419373F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