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7" r:id="rId2"/>
    <p:sldId id="258" r:id="rId3"/>
    <p:sldId id="263" r:id="rId4"/>
    <p:sldId id="264" r:id="rId5"/>
    <p:sldId id="265" r:id="rId6"/>
    <p:sldId id="260" r:id="rId7"/>
    <p:sldId id="270" r:id="rId8"/>
    <p:sldId id="267" r:id="rId9"/>
    <p:sldId id="271" r:id="rId10"/>
    <p:sldId id="272" r:id="rId11"/>
    <p:sldId id="273" r:id="rId12"/>
    <p:sldId id="276" r:id="rId13"/>
    <p:sldId id="259" r:id="rId14"/>
    <p:sldId id="277" r:id="rId15"/>
    <p:sldId id="278" r:id="rId16"/>
    <p:sldId id="280" r:id="rId17"/>
    <p:sldId id="281" r:id="rId18"/>
    <p:sldId id="282" r:id="rId19"/>
    <p:sldId id="283" r:id="rId20"/>
    <p:sldId id="284" r:id="rId21"/>
    <p:sldId id="285" r:id="rId22"/>
    <p:sldId id="286" r:id="rId23"/>
    <p:sldId id="287" r:id="rId24"/>
    <p:sldId id="288" r:id="rId25"/>
    <p:sldId id="289" r:id="rId26"/>
    <p:sldId id="292" r:id="rId27"/>
    <p:sldId id="290"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70CFB-8795-4676-A4C6-0AD4C6AFE99E}"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A00D-9DA2-406C-87D6-4E2FCF955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E7A8A42-3E38-4C6A-B330-03BEFE87BFA4}"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47CF513-0C89-467D-959E-7E1C8E0E9ACD}"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16873F9-7021-466E-A4D2-52D8D6D9E1C0}"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9F96E23-357C-47C8-85A2-03F4723B58E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A21F078-A4F1-4036-91C6-1E18F6A526B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2D573F0-E8E5-455A-BB39-539546647562}"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A52E8645-D35B-469B-9319-BEB79027BAF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0ADE0A3-8E41-4A30-877E-A0A7ADEA861D}"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24FAE7D4-FF79-4089-810F-A47B59540F64}"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DDE5FDD-3B69-457F-A65D-114381DBFFDD}"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2DA4FFEF-1750-40A8-A61E-E14C9C25341C}"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646898D-C2E3-4A1B-A11B-BDE964774247}"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2595A931-A326-460C-9A34-D470FFE9FEB0}"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5795ED61-EDE0-47AF-9C8A-D00D578E0744}"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7D3C900-C3EE-41BF-8EB1-C0F773B01995}"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4EE37A8-077E-4663-84E1-DA92361B7FC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BDA3B27-D37C-444A-BB50-A93E4F69EF60}"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1A4B106-5E2D-4EBA-B8A5-E8C1BA0126F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72B4E0C-FC40-4DF5-85EB-A0A979ABA71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F067A8-648B-4024-83B7-B7C125E25040}"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32ED791F-A1DA-49AF-BEBC-E6FFFAC92F10}"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a:defRPr/>
            </a:pPr>
            <a:fld id="{C0D81573-3A60-4BFA-A5FE-AA01ABE1C970}"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0" y="1443831"/>
            <a:ext cx="914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4400" b="1" dirty="0">
                <a:solidFill>
                  <a:srgbClr val="C00000"/>
                </a:solidFill>
              </a:rPr>
              <a:t>Unit 9  </a:t>
            </a:r>
            <a:r>
              <a:rPr lang="en-US" altLang="zh-CN" sz="4400" b="1" dirty="0" smtClean="0">
                <a:latin typeface="Arial" panose="020B0604020202020204" pitchFamily="34" charset="0"/>
              </a:rPr>
              <a:t>Have </a:t>
            </a:r>
            <a:r>
              <a:rPr lang="en-US" altLang="zh-CN" sz="4400" b="1" dirty="0">
                <a:latin typeface="Arial" panose="020B0604020202020204" pitchFamily="34" charset="0"/>
              </a:rPr>
              <a:t>you ever been to a museum?</a:t>
            </a:r>
          </a:p>
        </p:txBody>
      </p:sp>
      <p:sp>
        <p:nvSpPr>
          <p:cNvPr id="2051" name="Rectangle 1"/>
          <p:cNvSpPr>
            <a:spLocks noChangeArrowheads="1"/>
          </p:cNvSpPr>
          <p:nvPr/>
        </p:nvSpPr>
        <p:spPr bwMode="auto">
          <a:xfrm>
            <a:off x="781048" y="3211584"/>
            <a:ext cx="75660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4000" b="1" dirty="0" smtClean="0">
                <a:latin typeface="Arial" panose="020B0604020202020204" pitchFamily="34" charset="0"/>
              </a:rPr>
              <a:t>Section </a:t>
            </a:r>
            <a:r>
              <a:rPr lang="zh-CN" altLang="zh-CN" sz="4000" b="1" dirty="0">
                <a:latin typeface="Arial" panose="020B0604020202020204" pitchFamily="34" charset="0"/>
              </a:rPr>
              <a:t>A 1a-2d </a:t>
            </a:r>
          </a:p>
        </p:txBody>
      </p:sp>
      <p:sp>
        <p:nvSpPr>
          <p:cNvPr id="7" name="矩形 6"/>
          <p:cNvSpPr/>
          <p:nvPr/>
        </p:nvSpPr>
        <p:spPr>
          <a:xfrm>
            <a:off x="2665870" y="5259101"/>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4"/>
          <p:cNvSpPr txBox="1">
            <a:spLocks noChangeArrowheads="1"/>
          </p:cNvSpPr>
          <p:nvPr/>
        </p:nvSpPr>
        <p:spPr bwMode="auto">
          <a:xfrm>
            <a:off x="268288" y="1057275"/>
            <a:ext cx="8672512"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11. </a:t>
            </a:r>
            <a:r>
              <a:rPr lang="zh-CN" altLang="en-US" sz="3200" dirty="0">
                <a:latin typeface="宋体" panose="02010600030101010101" pitchFamily="2" charset="-122"/>
              </a:rPr>
              <a:t>过度工作和休息太少经常会导致疾病。</a:t>
            </a:r>
          </a:p>
          <a:p>
            <a:pPr eaLnBrk="1" hangingPunct="1"/>
            <a:r>
              <a:rPr lang="en-US" altLang="zh-CN" sz="3200" dirty="0">
                <a:latin typeface="宋体" panose="02010600030101010101" pitchFamily="2" charset="-122"/>
              </a:rPr>
              <a:t>Too much work and too little rest often </a:t>
            </a:r>
            <a:r>
              <a:rPr lang="en-US" altLang="zh-CN" sz="3200" dirty="0" smtClean="0">
                <a:latin typeface="宋体" panose="02010600030101010101" pitchFamily="2" charset="-122"/>
              </a:rPr>
              <a:t>___________ </a:t>
            </a:r>
            <a:r>
              <a:rPr lang="en-US" altLang="zh-CN" sz="3200" dirty="0">
                <a:latin typeface="宋体" panose="02010600030101010101" pitchFamily="2" charset="-122"/>
              </a:rPr>
              <a:t>illness.</a:t>
            </a:r>
          </a:p>
          <a:p>
            <a:pPr eaLnBrk="1" hangingPunct="1"/>
            <a:r>
              <a:rPr lang="en-US" altLang="zh-CN" sz="3200" dirty="0">
                <a:latin typeface="宋体" panose="02010600030101010101" pitchFamily="2" charset="-122"/>
              </a:rPr>
              <a:t>12. </a:t>
            </a:r>
            <a:r>
              <a:rPr lang="zh-CN" altLang="en-US" sz="3200" dirty="0">
                <a:latin typeface="宋体" panose="02010600030101010101" pitchFamily="2" charset="-122"/>
              </a:rPr>
              <a:t>我喜欢读历史故事，因为我可以了解很久以前人们的生活。</a:t>
            </a:r>
          </a:p>
          <a:p>
            <a:pPr eaLnBrk="1" hangingPunct="1"/>
            <a:r>
              <a:rPr lang="en-US" altLang="zh-CN" sz="3200" dirty="0">
                <a:latin typeface="宋体" panose="02010600030101010101" pitchFamily="2" charset="-122"/>
              </a:rPr>
              <a:t>I like reading historical stories because I can __________ the lives that people lived long ago.</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04825" y="1989138"/>
            <a:ext cx="16668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lead to</a:t>
            </a:r>
          </a:p>
        </p:txBody>
      </p:sp>
      <p:sp>
        <p:nvSpPr>
          <p:cNvPr id="4" name="文本框 3"/>
          <p:cNvSpPr txBox="1">
            <a:spLocks noChangeArrowheads="1"/>
          </p:cNvSpPr>
          <p:nvPr/>
        </p:nvSpPr>
        <p:spPr bwMode="auto">
          <a:xfrm>
            <a:off x="1554162" y="3927476"/>
            <a:ext cx="2198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learn about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2291" name="文本框 99"/>
          <p:cNvSpPr txBox="1">
            <a:spLocks noChangeArrowheads="1"/>
          </p:cNvSpPr>
          <p:nvPr/>
        </p:nvSpPr>
        <p:spPr bwMode="auto">
          <a:xfrm>
            <a:off x="266700" y="1035705"/>
            <a:ext cx="8636000" cy="3970318"/>
          </a:xfrm>
          <a:prstGeom prst="rect">
            <a:avLst/>
          </a:prstGeom>
          <a:noFill/>
          <a:ln w="9525">
            <a:noFill/>
            <a:miter lim="800000"/>
          </a:ln>
        </p:spPr>
        <p:txBody>
          <a:bodyPr wrap="square">
            <a:spAutoFit/>
          </a:bodyPr>
          <a:lstStyle/>
          <a:p>
            <a:pPr>
              <a:defRPr/>
            </a:pPr>
            <a:r>
              <a:rPr lang="zh-CN" altLang="en-US" sz="2800" dirty="0">
                <a:latin typeface="宋体" panose="02010600030101010101" pitchFamily="2" charset="-122"/>
              </a:rPr>
              <a:t>三、单项选择。</a:t>
            </a:r>
          </a:p>
          <a:p>
            <a:pPr>
              <a:defRPr/>
            </a:pPr>
            <a:r>
              <a:rPr lang="en-US" altLang="zh-CN" sz="2800" dirty="0">
                <a:latin typeface="宋体" panose="02010600030101010101" pitchFamily="2" charset="-122"/>
              </a:rPr>
              <a:t>(    ) 13. Helen is going on a tour of Xi’an, and she wants to </a:t>
            </a:r>
            <a:r>
              <a:rPr lang="en-US" altLang="zh-CN" sz="2800" dirty="0" smtClean="0">
                <a:latin typeface="宋体" panose="02010600030101010101" pitchFamily="2" charset="-122"/>
              </a:rPr>
              <a:t>_____ </a:t>
            </a:r>
            <a:r>
              <a:rPr lang="en-US" altLang="zh-CN" sz="2800" dirty="0">
                <a:latin typeface="宋体" panose="02010600030101010101" pitchFamily="2" charset="-122"/>
              </a:rPr>
              <a:t>Chinese history.</a:t>
            </a:r>
          </a:p>
          <a:p>
            <a:pPr marL="514350" indent="-514350">
              <a:buFontTx/>
              <a:buAutoNum type="alphaUcPeriod"/>
              <a:defRPr/>
            </a:pPr>
            <a:r>
              <a:rPr lang="en-US" altLang="zh-CN" sz="2800" dirty="0">
                <a:latin typeface="宋体" panose="02010600030101010101" pitchFamily="2" charset="-122"/>
              </a:rPr>
              <a:t>look though	</a:t>
            </a:r>
            <a:r>
              <a:rPr lang="en-US" altLang="zh-CN" sz="2800" dirty="0" smtClean="0">
                <a:latin typeface="宋体" panose="02010600030101010101" pitchFamily="2" charset="-122"/>
              </a:rPr>
              <a:t>B</a:t>
            </a:r>
            <a:r>
              <a:rPr lang="en-US" altLang="zh-CN" sz="2800" dirty="0">
                <a:latin typeface="宋体" panose="02010600030101010101" pitchFamily="2" charset="-122"/>
              </a:rPr>
              <a:t>. learn about	</a:t>
            </a:r>
          </a:p>
          <a:p>
            <a:pPr marL="514350" indent="-514350">
              <a:defRPr/>
            </a:pPr>
            <a:r>
              <a:rPr lang="en-US" altLang="zh-CN" sz="2800" dirty="0">
                <a:latin typeface="宋体" panose="02010600030101010101" pitchFamily="2" charset="-122"/>
              </a:rPr>
              <a:t>C. think about	</a:t>
            </a:r>
            <a:r>
              <a:rPr lang="en-US" altLang="zh-CN" sz="2800" dirty="0" smtClean="0">
                <a:latin typeface="宋体" panose="02010600030101010101" pitchFamily="2" charset="-122"/>
              </a:rPr>
              <a:t>D</a:t>
            </a:r>
            <a:r>
              <a:rPr lang="en-US" altLang="zh-CN" sz="2800" dirty="0">
                <a:latin typeface="宋体" panose="02010600030101010101" pitchFamily="2" charset="-122"/>
              </a:rPr>
              <a:t>. pick up</a:t>
            </a:r>
          </a:p>
          <a:p>
            <a:pPr>
              <a:defRPr/>
            </a:pPr>
            <a:r>
              <a:rPr lang="en-US" altLang="zh-CN" sz="2800" dirty="0">
                <a:latin typeface="宋体" panose="02010600030101010101" pitchFamily="2" charset="-122"/>
              </a:rPr>
              <a:t>(    ) 14. He worked out the physics problem, so he </a:t>
            </a:r>
            <a:r>
              <a:rPr lang="en-US" altLang="zh-CN" sz="2800" dirty="0" smtClean="0">
                <a:latin typeface="宋体" panose="02010600030101010101" pitchFamily="2" charset="-122"/>
              </a:rPr>
              <a:t>____ </a:t>
            </a:r>
            <a:r>
              <a:rPr lang="en-US" altLang="zh-CN" sz="2800" dirty="0">
                <a:latin typeface="宋体" panose="02010600030101010101" pitchFamily="2" charset="-122"/>
              </a:rPr>
              <a:t>his hand to answer the question.</a:t>
            </a:r>
          </a:p>
          <a:p>
            <a:pPr>
              <a:defRPr/>
            </a:pPr>
            <a:r>
              <a:rPr lang="en-US" altLang="zh-CN" sz="2800" dirty="0" smtClean="0">
                <a:latin typeface="宋体" panose="02010600030101010101" pitchFamily="2" charset="-122"/>
              </a:rPr>
              <a:t>A</a:t>
            </a:r>
            <a:r>
              <a:rPr lang="en-US" altLang="zh-CN" sz="2800" dirty="0">
                <a:latin typeface="宋体" panose="02010600030101010101" pitchFamily="2" charset="-122"/>
              </a:rPr>
              <a:t>. put </a:t>
            </a:r>
            <a:r>
              <a:rPr lang="en-US" altLang="zh-CN" sz="2800" dirty="0" smtClean="0">
                <a:latin typeface="宋体" panose="02010600030101010101" pitchFamily="2" charset="-122"/>
              </a:rPr>
              <a:t>down  B</a:t>
            </a:r>
            <a:r>
              <a:rPr lang="en-US" altLang="zh-CN" sz="2800" dirty="0">
                <a:latin typeface="宋体" panose="02010600030101010101" pitchFamily="2" charset="-122"/>
              </a:rPr>
              <a:t>. put </a:t>
            </a:r>
            <a:r>
              <a:rPr lang="en-US" altLang="zh-CN" sz="2800" dirty="0" smtClean="0">
                <a:latin typeface="宋体" panose="02010600030101010101" pitchFamily="2" charset="-122"/>
              </a:rPr>
              <a:t>up</a:t>
            </a:r>
          </a:p>
          <a:p>
            <a:pPr>
              <a:defRPr/>
            </a:pPr>
            <a:r>
              <a:rPr lang="en-US" altLang="zh-CN" sz="2800" dirty="0" smtClean="0">
                <a:latin typeface="宋体" panose="02010600030101010101" pitchFamily="2" charset="-122"/>
              </a:rPr>
              <a:t>C</a:t>
            </a:r>
            <a:r>
              <a:rPr lang="en-US" altLang="zh-CN" sz="2800" dirty="0">
                <a:latin typeface="宋体" panose="02010600030101010101" pitchFamily="2" charset="-122"/>
              </a:rPr>
              <a:t>. put </a:t>
            </a:r>
            <a:r>
              <a:rPr lang="en-US" altLang="zh-CN" sz="2800" dirty="0" smtClean="0">
                <a:latin typeface="宋体" panose="02010600030101010101" pitchFamily="2" charset="-122"/>
              </a:rPr>
              <a:t>on    D</a:t>
            </a:r>
            <a:r>
              <a:rPr lang="en-US" altLang="zh-CN" sz="2800" dirty="0">
                <a:latin typeface="宋体" panose="02010600030101010101" pitchFamily="2" charset="-122"/>
              </a:rPr>
              <a:t>. put </a:t>
            </a:r>
            <a:r>
              <a:rPr lang="en-US" altLang="zh-CN" sz="2800" dirty="0" smtClean="0">
                <a:latin typeface="宋体" panose="02010600030101010101" pitchFamily="2" charset="-122"/>
              </a:rPr>
              <a:t>out</a:t>
            </a:r>
            <a:endParaRPr lang="en-US" altLang="zh-CN" sz="2800" dirty="0">
              <a:latin typeface="宋体" panose="02010600030101010101" pitchFamily="2" charset="-122"/>
            </a:endParaRPr>
          </a:p>
        </p:txBody>
      </p:sp>
      <p:sp>
        <p:nvSpPr>
          <p:cNvPr id="3" name="文本框 2"/>
          <p:cNvSpPr txBox="1">
            <a:spLocks noChangeArrowheads="1"/>
          </p:cNvSpPr>
          <p:nvPr/>
        </p:nvSpPr>
        <p:spPr bwMode="auto">
          <a:xfrm>
            <a:off x="511175" y="1466850"/>
            <a:ext cx="64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641350" y="3228370"/>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3315" name="文本框 99"/>
          <p:cNvSpPr txBox="1">
            <a:spLocks noChangeArrowheads="1"/>
          </p:cNvSpPr>
          <p:nvPr/>
        </p:nvSpPr>
        <p:spPr bwMode="auto">
          <a:xfrm>
            <a:off x="280989" y="1092200"/>
            <a:ext cx="8634412" cy="4401205"/>
          </a:xfrm>
          <a:prstGeom prst="rect">
            <a:avLst/>
          </a:prstGeom>
          <a:noFill/>
          <a:ln w="9525">
            <a:noFill/>
            <a:miter lim="800000"/>
          </a:ln>
        </p:spPr>
        <p:txBody>
          <a:bodyPr wrap="square">
            <a:spAutoFit/>
          </a:bodyPr>
          <a:lstStyle/>
          <a:p>
            <a:pPr>
              <a:defRPr/>
            </a:pPr>
            <a:r>
              <a:rPr lang="en-US" altLang="zh-CN" sz="2800" dirty="0">
                <a:latin typeface="宋体" panose="02010600030101010101" pitchFamily="2" charset="-122"/>
              </a:rPr>
              <a:t>(   )15. Too much work and too little rest often_______ illness.</a:t>
            </a:r>
          </a:p>
          <a:p>
            <a:pPr>
              <a:defRPr/>
            </a:pPr>
            <a:r>
              <a:rPr lang="en-US" altLang="zh-CN" sz="2800" dirty="0" err="1">
                <a:latin typeface="宋体" panose="02010600030101010101" pitchFamily="2" charset="-122"/>
              </a:rPr>
              <a:t>A.lead</a:t>
            </a:r>
            <a:r>
              <a:rPr lang="en-US" altLang="zh-CN" sz="2800" dirty="0">
                <a:latin typeface="宋体" panose="02010600030101010101" pitchFamily="2" charset="-122"/>
              </a:rPr>
              <a:t> to       </a:t>
            </a:r>
            <a:r>
              <a:rPr lang="en-US" altLang="zh-CN" sz="2800" dirty="0" smtClean="0">
                <a:latin typeface="宋体" panose="02010600030101010101" pitchFamily="2" charset="-122"/>
              </a:rPr>
              <a:t>B</a:t>
            </a:r>
            <a:r>
              <a:rPr lang="en-US" altLang="zh-CN" sz="2800" dirty="0">
                <a:latin typeface="宋体" panose="02010600030101010101" pitchFamily="2" charset="-122"/>
              </a:rPr>
              <a:t>. learn from     </a:t>
            </a:r>
          </a:p>
          <a:p>
            <a:pPr>
              <a:defRPr/>
            </a:pPr>
            <a:r>
              <a:rPr lang="en-US" altLang="zh-CN" sz="2800" dirty="0">
                <a:latin typeface="宋体" panose="02010600030101010101" pitchFamily="2" charset="-122"/>
              </a:rPr>
              <a:t>C. as a result   </a:t>
            </a:r>
            <a:r>
              <a:rPr lang="en-US" altLang="zh-CN" sz="2800" dirty="0" err="1" smtClean="0">
                <a:latin typeface="宋体" panose="02010600030101010101" pitchFamily="2" charset="-122"/>
              </a:rPr>
              <a:t>D.because</a:t>
            </a:r>
            <a:r>
              <a:rPr lang="en-US" altLang="zh-CN" sz="2800" dirty="0" smtClean="0">
                <a:latin typeface="宋体" panose="02010600030101010101" pitchFamily="2" charset="-122"/>
              </a:rPr>
              <a:t> </a:t>
            </a:r>
            <a:r>
              <a:rPr lang="en-US" altLang="zh-CN" sz="2800" dirty="0">
                <a:latin typeface="宋体" panose="02010600030101010101" pitchFamily="2" charset="-122"/>
              </a:rPr>
              <a:t>of	</a:t>
            </a:r>
          </a:p>
          <a:p>
            <a:pPr>
              <a:defRPr/>
            </a:pPr>
            <a:r>
              <a:rPr lang="en-US" altLang="zh-CN" sz="2800" dirty="0">
                <a:latin typeface="宋体" panose="02010600030101010101" pitchFamily="2" charset="-122"/>
              </a:rPr>
              <a:t>(    ) 16. ---I have never been abroad. How about you, Susan?</a:t>
            </a:r>
          </a:p>
          <a:p>
            <a:pPr>
              <a:defRPr/>
            </a:pPr>
            <a:r>
              <a:rPr lang="en-US" altLang="zh-CN" sz="2800" dirty="0" smtClean="0">
                <a:latin typeface="宋体" panose="02010600030101010101" pitchFamily="2" charset="-122"/>
              </a:rPr>
              <a:t>---_______. </a:t>
            </a:r>
            <a:r>
              <a:rPr lang="en-US" altLang="zh-CN" sz="2800" dirty="0">
                <a:latin typeface="宋体" panose="02010600030101010101" pitchFamily="2" charset="-122"/>
              </a:rPr>
              <a:t>But I have known a lot about foreign countries online.</a:t>
            </a:r>
          </a:p>
          <a:p>
            <a:pPr marL="514350" indent="-514350">
              <a:buFontTx/>
              <a:buAutoNum type="alphaUcPeriod"/>
              <a:defRPr/>
            </a:pPr>
            <a:r>
              <a:rPr lang="en-US" altLang="zh-CN" sz="2800" dirty="0">
                <a:latin typeface="宋体" panose="02010600030101010101" pitchFamily="2" charset="-122"/>
              </a:rPr>
              <a:t>Me too		</a:t>
            </a:r>
            <a:r>
              <a:rPr lang="en-US" altLang="zh-CN" sz="2800" dirty="0" smtClean="0">
                <a:latin typeface="宋体" panose="02010600030101010101" pitchFamily="2" charset="-122"/>
              </a:rPr>
              <a:t>B</a:t>
            </a:r>
            <a:r>
              <a:rPr lang="en-US" altLang="zh-CN" sz="2800" dirty="0">
                <a:latin typeface="宋体" panose="02010600030101010101" pitchFamily="2" charset="-122"/>
              </a:rPr>
              <a:t>. So have I		</a:t>
            </a:r>
          </a:p>
          <a:p>
            <a:pPr>
              <a:defRPr/>
            </a:pPr>
            <a:r>
              <a:rPr lang="en-US" altLang="zh-CN" sz="2800" dirty="0">
                <a:latin typeface="宋体" panose="02010600030101010101" pitchFamily="2" charset="-122"/>
              </a:rPr>
              <a:t>C. Me </a:t>
            </a:r>
            <a:r>
              <a:rPr lang="en-US" altLang="zh-CN" sz="2800" dirty="0" smtClean="0">
                <a:latin typeface="宋体" panose="02010600030101010101" pitchFamily="2" charset="-122"/>
              </a:rPr>
              <a:t>neither  D</a:t>
            </a:r>
            <a:r>
              <a:rPr lang="en-US" altLang="zh-CN" sz="2800" dirty="0">
                <a:latin typeface="宋体" panose="02010600030101010101" pitchFamily="2" charset="-122"/>
              </a:rPr>
              <a:t>. I’m not sure</a:t>
            </a:r>
          </a:p>
        </p:txBody>
      </p:sp>
      <p:sp>
        <p:nvSpPr>
          <p:cNvPr id="3" name="文本框 2"/>
          <p:cNvSpPr txBox="1">
            <a:spLocks noChangeArrowheads="1"/>
          </p:cNvSpPr>
          <p:nvPr/>
        </p:nvSpPr>
        <p:spPr bwMode="auto">
          <a:xfrm>
            <a:off x="454025" y="1108075"/>
            <a:ext cx="4460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652463" y="2816225"/>
            <a:ext cx="55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263525" y="1077913"/>
            <a:ext cx="85042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一、单项选择</a:t>
            </a:r>
            <a:endParaRPr lang="zh-CN" altLang="en-US" sz="2800" dirty="0">
              <a:latin typeface="宋体" panose="02010600030101010101" pitchFamily="2" charset="-122"/>
            </a:endParaRPr>
          </a:p>
          <a:p>
            <a:pPr eaLnBrk="1" hangingPunct="1"/>
            <a:r>
              <a:rPr lang="en-US" altLang="zh-CN" sz="2800" dirty="0">
                <a:latin typeface="宋体" panose="02010600030101010101" pitchFamily="2" charset="-122"/>
              </a:rPr>
              <a:t>(    ) 1. ---Jane, where would you like to go for vacation this winter?</a:t>
            </a:r>
          </a:p>
          <a:p>
            <a:pPr eaLnBrk="1" hangingPunct="1"/>
            <a:r>
              <a:rPr lang="en-US" altLang="zh-CN" sz="2800" dirty="0">
                <a:latin typeface="宋体" panose="02010600030101010101" pitchFamily="2" charset="-122"/>
              </a:rPr>
              <a:t>---I’m thinking about going </a:t>
            </a:r>
            <a:r>
              <a:rPr lang="en-US" altLang="zh-CN" sz="2800" dirty="0" smtClean="0">
                <a:latin typeface="宋体" panose="02010600030101010101" pitchFamily="2" charset="-122"/>
              </a:rPr>
              <a:t>___.</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A. somewhere warm		B. anywhere warm</a:t>
            </a:r>
          </a:p>
          <a:p>
            <a:pPr eaLnBrk="1" hangingPunct="1"/>
            <a:r>
              <a:rPr lang="en-US" altLang="zh-CN" sz="2800" dirty="0">
                <a:latin typeface="宋体" panose="02010600030101010101" pitchFamily="2" charset="-122"/>
              </a:rPr>
              <a:t>C. somewhere cool		D. anywhere cool</a:t>
            </a:r>
          </a:p>
          <a:p>
            <a:pPr eaLnBrk="1" hangingPunct="1"/>
            <a:r>
              <a:rPr lang="en-US" altLang="zh-CN" sz="2800" dirty="0">
                <a:latin typeface="宋体" panose="02010600030101010101" pitchFamily="2" charset="-122"/>
              </a:rPr>
              <a:t>(    ) 2. There are many roads </a:t>
            </a:r>
            <a:r>
              <a:rPr lang="en-US" altLang="zh-CN" sz="2800" dirty="0" smtClean="0">
                <a:latin typeface="宋体" panose="02010600030101010101" pitchFamily="2" charset="-122"/>
              </a:rPr>
              <a:t>____ </a:t>
            </a:r>
            <a:r>
              <a:rPr lang="en-US" altLang="zh-CN" sz="2800" dirty="0">
                <a:latin typeface="宋体" panose="02010600030101010101" pitchFamily="2" charset="-122"/>
              </a:rPr>
              <a:t>the high-speed railway station.</a:t>
            </a:r>
          </a:p>
          <a:p>
            <a:pPr eaLnBrk="1" hangingPunct="1"/>
            <a:r>
              <a:rPr lang="en-US" altLang="zh-CN" sz="2800" dirty="0">
                <a:latin typeface="宋体" panose="02010600030101010101" pitchFamily="2" charset="-122"/>
              </a:rPr>
              <a:t>A. leading to      	B. getting </a:t>
            </a:r>
            <a:r>
              <a:rPr lang="en-US" altLang="zh-CN" sz="2800" dirty="0" smtClean="0">
                <a:latin typeface="宋体" panose="02010600030101010101" pitchFamily="2" charset="-122"/>
              </a:rPr>
              <a:t>to</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C. connecting to    	D. pointing to</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514350" y="1549400"/>
            <a:ext cx="417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696913" y="3635375"/>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217488" y="1079500"/>
            <a:ext cx="895191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 3</a:t>
            </a:r>
            <a:r>
              <a:rPr lang="en-US" altLang="zh-CN" sz="2800" dirty="0" smtClean="0">
                <a:latin typeface="宋体" panose="02010600030101010101" pitchFamily="2" charset="-122"/>
              </a:rPr>
              <a:t>.---</a:t>
            </a:r>
            <a:r>
              <a:rPr lang="en-US" altLang="zh-CN" sz="2800" dirty="0">
                <a:latin typeface="宋体" panose="02010600030101010101" pitchFamily="2" charset="-122"/>
              </a:rPr>
              <a:t>I have never been to Disneyland Park. </a:t>
            </a:r>
          </a:p>
          <a:p>
            <a:pPr eaLnBrk="1" hangingPunct="1"/>
            <a:r>
              <a:rPr lang="en-US" altLang="zh-CN" sz="2800" dirty="0" smtClean="0">
                <a:latin typeface="宋体" panose="02010600030101010101" pitchFamily="2" charset="-122"/>
              </a:rPr>
              <a:t>---____,but </a:t>
            </a:r>
            <a:r>
              <a:rPr lang="en-US" altLang="zh-CN" sz="2800" dirty="0">
                <a:latin typeface="宋体" panose="02010600030101010101" pitchFamily="2" charset="-122"/>
              </a:rPr>
              <a:t>my mum has promised to take me there next year.</a:t>
            </a:r>
          </a:p>
          <a:p>
            <a:pPr eaLnBrk="1" hangingPunct="1"/>
            <a:r>
              <a:rPr lang="en-US" altLang="zh-CN" sz="2800" dirty="0">
                <a:latin typeface="宋体" panose="02010600030101010101" pitchFamily="2" charset="-122"/>
              </a:rPr>
              <a:t>A. Me too	   B. So have </a:t>
            </a:r>
            <a:r>
              <a:rPr lang="en-US" altLang="zh-CN" sz="2800" dirty="0" smtClean="0">
                <a:latin typeface="宋体" panose="02010600030101010101" pitchFamily="2" charset="-122"/>
              </a:rPr>
              <a:t>me</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C. Me neither	</a:t>
            </a:r>
            <a:r>
              <a:rPr lang="en-US" altLang="zh-CN" sz="2800" dirty="0" smtClean="0">
                <a:latin typeface="宋体" panose="02010600030101010101" pitchFamily="2" charset="-122"/>
              </a:rPr>
              <a:t>D</a:t>
            </a:r>
            <a:r>
              <a:rPr lang="en-US" altLang="zh-CN" sz="2800" dirty="0">
                <a:latin typeface="宋体" panose="02010600030101010101" pitchFamily="2" charset="-122"/>
              </a:rPr>
              <a:t>. I see.</a:t>
            </a:r>
          </a:p>
          <a:p>
            <a:pPr eaLnBrk="1" hangingPunct="1"/>
            <a:r>
              <a:rPr lang="en-US" altLang="zh-CN" sz="2800" dirty="0">
                <a:latin typeface="宋体" panose="02010600030101010101" pitchFamily="2" charset="-122"/>
              </a:rPr>
              <a:t>(    ) 4. </a:t>
            </a:r>
            <a:r>
              <a:rPr lang="en-US" altLang="zh-CN" sz="2800" dirty="0" smtClean="0">
                <a:latin typeface="宋体" panose="02010600030101010101" pitchFamily="2" charset="-122"/>
              </a:rPr>
              <a:t>---____ </a:t>
            </a:r>
            <a:r>
              <a:rPr lang="en-US" altLang="zh-CN" sz="2800" dirty="0">
                <a:latin typeface="宋体" panose="02010600030101010101" pitchFamily="2" charset="-122"/>
              </a:rPr>
              <a:t>you ever </a:t>
            </a:r>
            <a:r>
              <a:rPr lang="en-US" altLang="zh-CN" sz="2800" dirty="0" smtClean="0">
                <a:latin typeface="宋体" panose="02010600030101010101" pitchFamily="2" charset="-122"/>
              </a:rPr>
              <a:t>_____ </a:t>
            </a:r>
            <a:r>
              <a:rPr lang="en-US" altLang="zh-CN" sz="2800" dirty="0">
                <a:latin typeface="宋体" panose="02010600030101010101" pitchFamily="2" charset="-122"/>
              </a:rPr>
              <a:t>to Beijing?</a:t>
            </a:r>
          </a:p>
          <a:p>
            <a:pPr eaLnBrk="1" hangingPunct="1"/>
            <a:r>
              <a:rPr lang="en-US" altLang="zh-CN" sz="2800" dirty="0">
                <a:latin typeface="宋体" panose="02010600030101010101" pitchFamily="2" charset="-122"/>
              </a:rPr>
              <a:t>---Yes, I </a:t>
            </a:r>
            <a:r>
              <a:rPr lang="en-US" altLang="zh-CN" sz="2800" dirty="0" smtClean="0">
                <a:latin typeface="宋体" panose="02010600030101010101" pitchFamily="2" charset="-122"/>
              </a:rPr>
              <a:t>______ </a:t>
            </a:r>
            <a:r>
              <a:rPr lang="en-US" altLang="zh-CN" sz="2800" dirty="0">
                <a:latin typeface="宋体" panose="02010600030101010101" pitchFamily="2" charset="-122"/>
              </a:rPr>
              <a:t>there when I was twelve.</a:t>
            </a:r>
          </a:p>
          <a:p>
            <a:pPr eaLnBrk="1" hangingPunct="1"/>
            <a:r>
              <a:rPr lang="en-US" altLang="zh-CN" sz="2800" dirty="0">
                <a:latin typeface="宋体" panose="02010600030101010101" pitchFamily="2" charset="-122"/>
              </a:rPr>
              <a:t>A. Have; been; went		</a:t>
            </a:r>
          </a:p>
          <a:p>
            <a:pPr eaLnBrk="1" hangingPunct="1"/>
            <a:r>
              <a:rPr lang="en-US" altLang="zh-CN" sz="2800" dirty="0">
                <a:latin typeface="宋体" panose="02010600030101010101" pitchFamily="2" charset="-122"/>
              </a:rPr>
              <a:t>B. Did; been; went	</a:t>
            </a:r>
          </a:p>
          <a:p>
            <a:pPr eaLnBrk="1" hangingPunct="1"/>
            <a:r>
              <a:rPr lang="en-US" altLang="zh-CN" sz="2800" dirty="0">
                <a:latin typeface="宋体" panose="02010600030101010101" pitchFamily="2" charset="-122"/>
              </a:rPr>
              <a:t>C. Have; been; have been		</a:t>
            </a:r>
          </a:p>
          <a:p>
            <a:pPr eaLnBrk="1" hangingPunct="1"/>
            <a:r>
              <a:rPr lang="en-US" altLang="zh-CN" sz="2800" dirty="0">
                <a:latin typeface="宋体" panose="02010600030101010101" pitchFamily="2" charset="-122"/>
              </a:rPr>
              <a:t>D. Did; been; have been</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482600" y="1106488"/>
            <a:ext cx="3333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649287" y="3203446"/>
            <a:ext cx="388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241300" y="1235075"/>
            <a:ext cx="8712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 5. ---Look at the sign “No smoking”.      </a:t>
            </a:r>
          </a:p>
          <a:p>
            <a:pPr eaLnBrk="1" hangingPunct="1"/>
            <a:r>
              <a:rPr lang="en-US" altLang="zh-CN" sz="2800" dirty="0" smtClean="0">
                <a:latin typeface="宋体" panose="02010600030101010101" pitchFamily="2" charset="-122"/>
              </a:rPr>
              <a:t>---</a:t>
            </a:r>
            <a:r>
              <a:rPr lang="en-US" altLang="zh-CN" sz="2800" dirty="0">
                <a:latin typeface="宋体" panose="02010600030101010101" pitchFamily="2" charset="-122"/>
              </a:rPr>
              <a:t>Sorry, I’ll </a:t>
            </a:r>
            <a:r>
              <a:rPr lang="en-US" altLang="zh-CN" sz="2800" dirty="0" smtClean="0">
                <a:latin typeface="宋体" panose="02010600030101010101" pitchFamily="2" charset="-122"/>
              </a:rPr>
              <a:t>___ </a:t>
            </a:r>
            <a:r>
              <a:rPr lang="en-US" altLang="zh-CN" sz="2800" dirty="0">
                <a:latin typeface="宋体" panose="02010600030101010101" pitchFamily="2" charset="-122"/>
              </a:rPr>
              <a:t>my cigarette</a:t>
            </a:r>
            <a:r>
              <a:rPr lang="zh-CN" altLang="en-US" sz="2800" dirty="0">
                <a:latin typeface="宋体" panose="02010600030101010101" pitchFamily="2" charset="-122"/>
              </a:rPr>
              <a:t>（香烟）</a:t>
            </a:r>
            <a:r>
              <a:rPr lang="en-US" altLang="zh-CN" sz="2800" dirty="0">
                <a:latin typeface="宋体" panose="02010600030101010101" pitchFamily="2" charset="-122"/>
              </a:rPr>
              <a:t>at once.</a:t>
            </a:r>
          </a:p>
          <a:p>
            <a:pPr eaLnBrk="1" hangingPunct="1"/>
            <a:r>
              <a:rPr lang="en-US" altLang="zh-CN" sz="2800" dirty="0" smtClean="0">
                <a:latin typeface="宋体" panose="02010600030101010101" pitchFamily="2" charset="-122"/>
              </a:rPr>
              <a:t>A</a:t>
            </a:r>
            <a:r>
              <a:rPr lang="en-US" altLang="zh-CN" sz="2800" dirty="0">
                <a:latin typeface="宋体" panose="02010600030101010101" pitchFamily="2" charset="-122"/>
              </a:rPr>
              <a:t>. put up	B. put off	</a:t>
            </a:r>
          </a:p>
          <a:p>
            <a:pPr eaLnBrk="1" hangingPunct="1"/>
            <a:r>
              <a:rPr lang="en-US" altLang="zh-CN" sz="2800" dirty="0">
                <a:latin typeface="宋体" panose="02010600030101010101" pitchFamily="2" charset="-122"/>
              </a:rPr>
              <a:t>C. put out	D. put on</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450851" y="1274763"/>
            <a:ext cx="30510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7411" name="文本框 99"/>
          <p:cNvSpPr txBox="1">
            <a:spLocks noChangeArrowheads="1"/>
          </p:cNvSpPr>
          <p:nvPr/>
        </p:nvSpPr>
        <p:spPr bwMode="auto">
          <a:xfrm>
            <a:off x="241301" y="1003300"/>
            <a:ext cx="87249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咱们去一个有趣的地方。</a:t>
            </a:r>
          </a:p>
          <a:p>
            <a:pPr eaLnBrk="1" hangingPunct="1"/>
            <a:r>
              <a:rPr lang="en-US" altLang="zh-CN" sz="3200" dirty="0" smtClean="0">
                <a:solidFill>
                  <a:srgbClr val="000000"/>
                </a:solidFill>
                <a:latin typeface="宋体" panose="02010600030101010101" pitchFamily="2" charset="-122"/>
              </a:rPr>
              <a:t>________________________________</a:t>
            </a:r>
          </a:p>
          <a:p>
            <a:pPr eaLnBrk="1" hangingPunct="1"/>
            <a:r>
              <a:rPr lang="en-US" altLang="zh-CN" sz="3200" dirty="0" smtClean="0">
                <a:solidFill>
                  <a:srgbClr val="000000"/>
                </a:solidFill>
                <a:latin typeface="宋体" panose="02010600030101010101" pitchFamily="2" charset="-122"/>
              </a:rPr>
              <a:t>2.--</a:t>
            </a:r>
            <a:r>
              <a:rPr lang="zh-CN" altLang="en-US" sz="3200" dirty="0">
                <a:solidFill>
                  <a:srgbClr val="000000"/>
                </a:solidFill>
                <a:latin typeface="宋体" panose="02010600030101010101" pitchFamily="2" charset="-122"/>
              </a:rPr>
              <a:t>你去过北京故宫</a:t>
            </a:r>
            <a:r>
              <a:rPr lang="en-US" altLang="zh-CN" sz="3200" dirty="0">
                <a:solidFill>
                  <a:srgbClr val="000000"/>
                </a:solidFill>
                <a:latin typeface="宋体" panose="02010600030101010101" pitchFamily="2" charset="-122"/>
              </a:rPr>
              <a:t>(</a:t>
            </a:r>
            <a:r>
              <a:rPr lang="en-US" altLang="zh-CN" sz="3200" dirty="0">
                <a:latin typeface="宋体" panose="02010600030101010101" pitchFamily="2" charset="-122"/>
              </a:rPr>
              <a:t>the Forbidden City)</a:t>
            </a:r>
            <a:r>
              <a:rPr lang="zh-CN" altLang="en-US" sz="3200" dirty="0">
                <a:solidFill>
                  <a:srgbClr val="000000"/>
                </a:solidFill>
                <a:latin typeface="宋体" panose="02010600030101010101" pitchFamily="2" charset="-122"/>
              </a:rPr>
              <a:t>吗？          </a:t>
            </a:r>
          </a:p>
          <a:p>
            <a:pPr eaLnBrk="1" hangingPunct="1"/>
            <a:r>
              <a:rPr lang="zh-CN" altLang="en-US"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我没有去过。</a:t>
            </a:r>
          </a:p>
          <a:p>
            <a:pPr eaLnBrk="1" hangingPunct="1"/>
            <a:r>
              <a:rPr lang="en-US" altLang="zh-CN" sz="3200" dirty="0" smtClean="0">
                <a:solidFill>
                  <a:srgbClr val="000000"/>
                </a:solidFill>
                <a:latin typeface="宋体" panose="02010600030101010101" pitchFamily="2" charset="-122"/>
              </a:rPr>
              <a:t>_________________________________________</a:t>
            </a:r>
          </a:p>
          <a:p>
            <a:pPr eaLnBrk="1" hangingPunct="1"/>
            <a:r>
              <a:rPr lang="en-US" altLang="zh-CN" sz="3200" dirty="0" smtClean="0">
                <a:solidFill>
                  <a:srgbClr val="000000"/>
                </a:solidFill>
                <a:latin typeface="宋体" panose="02010600030101010101" pitchFamily="2" charset="-122"/>
              </a:rPr>
              <a:t>_________</a:t>
            </a:r>
            <a:r>
              <a:rPr lang="en-US" altLang="zh-CN" sz="3200" dirty="0" smtClean="0">
                <a:solidFill>
                  <a:srgbClr val="000000"/>
                </a:solidFill>
                <a:latin typeface="宋体" panose="02010600030101010101" pitchFamily="2" charset="-122"/>
                <a:sym typeface="宋体" panose="02010600030101010101" pitchFamily="2" charset="-122"/>
              </a:rPr>
              <a:t>________________________________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我们搭了一个帐篷并且在外面做饭。</a:t>
            </a:r>
          </a:p>
          <a:p>
            <a:pPr eaLnBrk="1" hangingPunct="1"/>
            <a:r>
              <a:rPr lang="en-US" altLang="zh-CN" sz="3200" dirty="0" smtClean="0">
                <a:solidFill>
                  <a:srgbClr val="000000"/>
                </a:solidFill>
                <a:latin typeface="宋体" panose="02010600030101010101" pitchFamily="2" charset="-122"/>
              </a:rPr>
              <a:t>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798513" y="1935163"/>
            <a:ext cx="6551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Let’s go somewhere interesting.  </a:t>
            </a:r>
          </a:p>
        </p:txBody>
      </p:sp>
      <p:sp>
        <p:nvSpPr>
          <p:cNvPr id="4" name="文本框 3"/>
          <p:cNvSpPr txBox="1">
            <a:spLocks noChangeArrowheads="1"/>
          </p:cNvSpPr>
          <p:nvPr/>
        </p:nvSpPr>
        <p:spPr bwMode="auto">
          <a:xfrm>
            <a:off x="241299" y="3429000"/>
            <a:ext cx="83058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FF0000"/>
                </a:solidFill>
              </a:rPr>
              <a:t>---Have you ever been to the Forbidden City in Beijing?    </a:t>
            </a:r>
          </a:p>
          <a:p>
            <a:pPr eaLnBrk="1" hangingPunct="1"/>
            <a:r>
              <a:rPr lang="zh-CN" altLang="en-US" sz="2800" dirty="0">
                <a:solidFill>
                  <a:srgbClr val="FF0000"/>
                </a:solidFill>
              </a:rPr>
              <a:t>---No, I haven’t.      </a:t>
            </a:r>
          </a:p>
        </p:txBody>
      </p:sp>
      <p:sp>
        <p:nvSpPr>
          <p:cNvPr id="5" name="文本框 4"/>
          <p:cNvSpPr txBox="1">
            <a:spLocks noChangeArrowheads="1"/>
          </p:cNvSpPr>
          <p:nvPr/>
        </p:nvSpPr>
        <p:spPr bwMode="auto">
          <a:xfrm>
            <a:off x="496888" y="4890293"/>
            <a:ext cx="765651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We put up a tent and cooked outside.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99"/>
          <p:cNvSpPr txBox="1">
            <a:spLocks noChangeArrowheads="1"/>
          </p:cNvSpPr>
          <p:nvPr/>
        </p:nvSpPr>
        <p:spPr bwMode="auto">
          <a:xfrm>
            <a:off x="369888" y="1095375"/>
            <a:ext cx="783431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他们将搭地铁去游乐场。</a:t>
            </a:r>
          </a:p>
          <a:p>
            <a:pPr eaLnBrk="1" hangingPunct="1"/>
            <a:r>
              <a:rPr lang="en-US" altLang="zh-CN" sz="3200" dirty="0" smtClean="0">
                <a:solidFill>
                  <a:srgbClr val="000000"/>
                </a:solidFill>
                <a:latin typeface="宋体" panose="02010600030101010101" pitchFamily="2" charset="-122"/>
              </a:rPr>
              <a:t>____________________________________</a:t>
            </a:r>
          </a:p>
          <a:p>
            <a:pPr eaLnBrk="1" hangingPunct="1"/>
            <a:r>
              <a:rPr lang="en-US" altLang="zh-CN" sz="3200" dirty="0" smtClean="0">
                <a:solidFill>
                  <a:srgbClr val="000000"/>
                </a:solidFill>
                <a:latin typeface="宋体" panose="02010600030101010101" pitchFamily="2" charset="-122"/>
              </a:rPr>
              <a:t>________________.</a:t>
            </a:r>
            <a:endParaRPr lang="en-US" altLang="zh-CN" sz="3200" dirty="0">
              <a:solidFill>
                <a:srgbClr val="000000"/>
              </a:solidFill>
              <a:latin typeface="宋体" panose="02010600030101010101" pitchFamily="2" charset="-122"/>
            </a:endParaRP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条条大路通罗马</a:t>
            </a:r>
            <a:r>
              <a:rPr lang="en-US" altLang="zh-CN" sz="3200" dirty="0">
                <a:latin typeface="宋体" panose="02010600030101010101" pitchFamily="2" charset="-122"/>
              </a:rPr>
              <a:t>(Rome)</a:t>
            </a:r>
            <a:r>
              <a:rPr lang="zh-CN" altLang="en-US" sz="3200" dirty="0">
                <a:latin typeface="宋体" panose="02010600030101010101" pitchFamily="2" charset="-122"/>
              </a:rPr>
              <a:t>。</a:t>
            </a:r>
          </a:p>
          <a:p>
            <a:pPr eaLnBrk="1" hangingPunct="1"/>
            <a:r>
              <a:rPr lang="en-US" altLang="zh-CN" sz="3200" dirty="0" smtClean="0">
                <a:solidFill>
                  <a:srgbClr val="000000"/>
                </a:solidFill>
                <a:latin typeface="宋体" panose="02010600030101010101" pitchFamily="2" charset="-122"/>
              </a:rPr>
              <a:t>_______________________.</a:t>
            </a:r>
            <a:endParaRPr lang="en-US" altLang="zh-CN" sz="3200" dirty="0">
              <a:solidFill>
                <a:srgbClr val="000000"/>
              </a:solidFill>
              <a:latin typeface="宋体" panose="02010600030101010101" pitchFamily="2" charset="-122"/>
            </a:endParaRPr>
          </a:p>
        </p:txBody>
      </p:sp>
      <p:sp>
        <p:nvSpPr>
          <p:cNvPr id="3" name="文本框 2"/>
          <p:cNvSpPr txBox="1">
            <a:spLocks noChangeArrowheads="1"/>
          </p:cNvSpPr>
          <p:nvPr/>
        </p:nvSpPr>
        <p:spPr bwMode="auto">
          <a:xfrm>
            <a:off x="496889" y="1608138"/>
            <a:ext cx="7453312"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They’re going to take the subway to the amusement park. </a:t>
            </a:r>
          </a:p>
        </p:txBody>
      </p:sp>
      <p:sp>
        <p:nvSpPr>
          <p:cNvPr id="4" name="文本框 3"/>
          <p:cNvSpPr txBox="1">
            <a:spLocks noChangeArrowheads="1"/>
          </p:cNvSpPr>
          <p:nvPr/>
        </p:nvSpPr>
        <p:spPr bwMode="auto">
          <a:xfrm>
            <a:off x="766763" y="3068638"/>
            <a:ext cx="4165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All roads lead to Rome.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99"/>
          <p:cNvSpPr txBox="1">
            <a:spLocks noChangeArrowheads="1"/>
          </p:cNvSpPr>
          <p:nvPr/>
        </p:nvSpPr>
        <p:spPr bwMode="auto">
          <a:xfrm>
            <a:off x="336549" y="1128713"/>
            <a:ext cx="843121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600" dirty="0">
                <a:solidFill>
                  <a:srgbClr val="000000"/>
                </a:solidFill>
                <a:latin typeface="宋体" panose="02010600030101010101" pitchFamily="2" charset="-122"/>
              </a:rPr>
              <a:t>三、完形填空  </a:t>
            </a:r>
            <a:endParaRPr lang="zh-CN" altLang="en-US" sz="2600" dirty="0">
              <a:latin typeface="宋体" panose="02010600030101010101" pitchFamily="2" charset="-122"/>
            </a:endParaRPr>
          </a:p>
          <a:p>
            <a:pPr eaLnBrk="1" hangingPunct="1"/>
            <a:r>
              <a:rPr lang="en-US" altLang="zh-CN" sz="2600" dirty="0">
                <a:latin typeface="宋体" panose="02010600030101010101" pitchFamily="2" charset="-122"/>
              </a:rPr>
              <a:t>       Last summer vacation, I took my 8-year-old son to Guangzhou. It was a pleasant </a:t>
            </a:r>
            <a:r>
              <a:rPr lang="en-US" altLang="zh-CN" sz="2600" u="sng" dirty="0">
                <a:latin typeface="宋体" panose="02010600030101010101" pitchFamily="2" charset="-122"/>
              </a:rPr>
              <a:t>  1   </a:t>
            </a:r>
            <a:r>
              <a:rPr lang="en-US" altLang="zh-CN" sz="2600" dirty="0">
                <a:latin typeface="宋体" panose="02010600030101010101" pitchFamily="2" charset="-122"/>
              </a:rPr>
              <a:t>. He was singing while we were on the CRH train because he would go somewhere </a:t>
            </a:r>
            <a:r>
              <a:rPr lang="en-US" altLang="zh-CN" sz="2600" u="sng" dirty="0">
                <a:latin typeface="宋体" panose="02010600030101010101" pitchFamily="2" charset="-122"/>
              </a:rPr>
              <a:t>  2   </a:t>
            </a:r>
            <a:r>
              <a:rPr lang="en-US" altLang="zh-CN" sz="2600" dirty="0">
                <a:latin typeface="宋体" panose="02010600030101010101" pitchFamily="2" charset="-122"/>
              </a:rPr>
              <a:t>.  He looked forward to visiting </a:t>
            </a:r>
            <a:r>
              <a:rPr lang="en-US" altLang="zh-CN" sz="2600" dirty="0" err="1">
                <a:latin typeface="宋体" panose="02010600030101010101" pitchFamily="2" charset="-122"/>
              </a:rPr>
              <a:t>Changlong</a:t>
            </a:r>
            <a:r>
              <a:rPr lang="en-US" altLang="zh-CN" sz="2600" dirty="0">
                <a:latin typeface="宋体" panose="02010600030101010101" pitchFamily="2" charset="-122"/>
              </a:rPr>
              <a:t> Amusement Park. When we got there, my son got more excited because it was the first time for him to take the </a:t>
            </a:r>
            <a:r>
              <a:rPr lang="en-US" altLang="zh-CN" sz="2600" u="sng" dirty="0">
                <a:latin typeface="宋体" panose="02010600030101010101" pitchFamily="2" charset="-122"/>
              </a:rPr>
              <a:t>  3   </a:t>
            </a:r>
            <a:r>
              <a:rPr lang="en-US" altLang="zh-CN" sz="2600" dirty="0">
                <a:latin typeface="宋体" panose="02010600030101010101" pitchFamily="2" charset="-122"/>
              </a:rPr>
              <a:t>. </a:t>
            </a:r>
          </a:p>
          <a:p>
            <a:pPr eaLnBrk="1" hangingPunct="1"/>
            <a:r>
              <a:rPr lang="en-US" altLang="zh-CN" sz="2600" dirty="0">
                <a:latin typeface="宋体" panose="02010600030101010101" pitchFamily="2" charset="-122"/>
              </a:rPr>
              <a:t>When we got on the subway, I found it was full of passengers and we had to </a:t>
            </a:r>
            <a:r>
              <a:rPr lang="en-US" altLang="zh-CN" sz="2600" u="sng" dirty="0">
                <a:latin typeface="宋体" panose="02010600030101010101" pitchFamily="2" charset="-122"/>
              </a:rPr>
              <a:t>  4   </a:t>
            </a:r>
            <a:r>
              <a:rPr lang="en-US" altLang="zh-CN" sz="2600" dirty="0">
                <a:latin typeface="宋体" panose="02010600030101010101" pitchFamily="2" charset="-122"/>
              </a:rPr>
              <a:t>. At that time, a young man wearing sports clothes asked my son </a:t>
            </a:r>
            <a:endParaRPr lang="zh-CN" altLang="en-US" sz="2600" dirty="0">
              <a:latin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99"/>
          <p:cNvSpPr txBox="1">
            <a:spLocks noChangeArrowheads="1"/>
          </p:cNvSpPr>
          <p:nvPr/>
        </p:nvSpPr>
        <p:spPr bwMode="auto">
          <a:xfrm>
            <a:off x="349251" y="1110754"/>
            <a:ext cx="855345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600" dirty="0">
                <a:latin typeface="宋体" panose="02010600030101010101" pitchFamily="2" charset="-122"/>
              </a:rPr>
              <a:t>to sit in his seat. He also </a:t>
            </a:r>
            <a:r>
              <a:rPr lang="en-US" altLang="zh-CN" sz="2600" u="sng" dirty="0">
                <a:latin typeface="宋体" panose="02010600030101010101" pitchFamily="2" charset="-122"/>
              </a:rPr>
              <a:t>  5   </a:t>
            </a:r>
            <a:r>
              <a:rPr lang="en-US" altLang="zh-CN" sz="2600" dirty="0">
                <a:latin typeface="宋体" panose="02010600030101010101" pitchFamily="2" charset="-122"/>
              </a:rPr>
              <a:t> his friend sitting next to him to do that. So I can sit down to </a:t>
            </a:r>
            <a:r>
              <a:rPr lang="en-US" altLang="zh-CN" sz="2600" u="sng" dirty="0">
                <a:latin typeface="宋体" panose="02010600030101010101" pitchFamily="2" charset="-122"/>
              </a:rPr>
              <a:t>  6   </a:t>
            </a:r>
            <a:r>
              <a:rPr lang="en-US" altLang="zh-CN" sz="2600" dirty="0">
                <a:latin typeface="宋体" panose="02010600030101010101" pitchFamily="2" charset="-122"/>
              </a:rPr>
              <a:t> my son. I said “Thank you” as he </a:t>
            </a:r>
            <a:r>
              <a:rPr lang="en-US" altLang="zh-CN" sz="2600" u="sng" dirty="0">
                <a:latin typeface="宋体" panose="02010600030101010101" pitchFamily="2" charset="-122"/>
              </a:rPr>
              <a:t>  7   </a:t>
            </a:r>
            <a:r>
              <a:rPr lang="en-US" altLang="zh-CN" sz="2600" dirty="0">
                <a:latin typeface="宋体" panose="02010600030101010101" pitchFamily="2" charset="-122"/>
              </a:rPr>
              <a:t> up and then we sat down. When we got off the subway, the kind  </a:t>
            </a:r>
            <a:r>
              <a:rPr lang="en-US" altLang="zh-CN" sz="2600" u="sng" dirty="0">
                <a:latin typeface="宋体" panose="02010600030101010101" pitchFamily="2" charset="-122"/>
              </a:rPr>
              <a:t>  8   </a:t>
            </a:r>
            <a:r>
              <a:rPr lang="en-US" altLang="zh-CN" sz="2600" dirty="0">
                <a:latin typeface="宋体" panose="02010600030101010101" pitchFamily="2" charset="-122"/>
              </a:rPr>
              <a:t> said goodbye to us.</a:t>
            </a:r>
          </a:p>
          <a:p>
            <a:pPr eaLnBrk="1" hangingPunct="1"/>
            <a:r>
              <a:rPr lang="en-US" altLang="zh-CN" sz="2600" dirty="0">
                <a:latin typeface="宋体" panose="02010600030101010101" pitchFamily="2" charset="-122"/>
              </a:rPr>
              <a:t>Later I lost my purse while we were shopping in the city center. Luckily, a stranger </a:t>
            </a:r>
            <a:r>
              <a:rPr lang="en-US" altLang="zh-CN" sz="2600" u="sng" dirty="0">
                <a:latin typeface="宋体" panose="02010600030101010101" pitchFamily="2" charset="-122"/>
              </a:rPr>
              <a:t>  9   </a:t>
            </a:r>
            <a:r>
              <a:rPr lang="en-US" altLang="zh-CN" sz="2600" dirty="0">
                <a:latin typeface="宋体" panose="02010600030101010101" pitchFamily="2" charset="-122"/>
              </a:rPr>
              <a:t> my purse and gave it back to me. I though people in big cities were very indifferent(</a:t>
            </a:r>
            <a:r>
              <a:rPr lang="zh-CN" altLang="en-US" sz="2600" dirty="0">
                <a:latin typeface="宋体" panose="02010600030101010101" pitchFamily="2" charset="-122"/>
              </a:rPr>
              <a:t>冷淡的</a:t>
            </a:r>
            <a:r>
              <a:rPr lang="en-US" altLang="zh-CN" sz="2600" dirty="0">
                <a:latin typeface="宋体" panose="02010600030101010101" pitchFamily="2" charset="-122"/>
              </a:rPr>
              <a:t>). But this experience really changed my opinion.These</a:t>
            </a:r>
            <a:r>
              <a:rPr lang="en-US" altLang="zh-CN" sz="2600" u="sng" dirty="0">
                <a:latin typeface="宋体" panose="02010600030101010101" pitchFamily="2" charset="-122"/>
              </a:rPr>
              <a:t>10 </a:t>
            </a:r>
            <a:r>
              <a:rPr lang="en-US" altLang="zh-CN" sz="2600" dirty="0">
                <a:latin typeface="宋体" panose="02010600030101010101" pitchFamily="2" charset="-122"/>
              </a:rPr>
              <a:t>   people really made our trip very unforgettable. I told my son that we should try our best to help the people in need in return.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474663" y="1235740"/>
            <a:ext cx="82931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a:t>
            </a:r>
            <a:r>
              <a:rPr lang="zh-CN" altLang="en-US" sz="3200" dirty="0">
                <a:latin typeface="宋体" panose="02010600030101010101" pitchFamily="2" charset="-122"/>
              </a:rPr>
              <a:t>娱乐；游戏</a:t>
            </a:r>
            <a:r>
              <a:rPr lang="en-US" altLang="zh-CN" sz="3200" dirty="0">
                <a:latin typeface="宋体" panose="02010600030101010101" pitchFamily="2" charset="-122"/>
              </a:rPr>
              <a:t>n._________________	 </a:t>
            </a:r>
          </a:p>
          <a:p>
            <a:pPr eaLnBrk="1" hangingPunct="1"/>
            <a:r>
              <a:rPr lang="en-US" altLang="zh-CN" sz="3200" dirty="0">
                <a:latin typeface="宋体" panose="02010600030101010101" pitchFamily="2" charset="-122"/>
              </a:rPr>
              <a:t>2.</a:t>
            </a:r>
            <a:r>
              <a:rPr lang="zh-CN" altLang="en-US" sz="3200" dirty="0">
                <a:latin typeface="宋体" panose="02010600030101010101" pitchFamily="2" charset="-122"/>
              </a:rPr>
              <a:t>在某处；到某处</a:t>
            </a:r>
            <a:r>
              <a:rPr lang="en-US" altLang="zh-CN" sz="3200" dirty="0">
                <a:latin typeface="宋体" panose="02010600030101010101" pitchFamily="2" charset="-122"/>
              </a:rPr>
              <a:t>adv.__________</a:t>
            </a:r>
          </a:p>
          <a:p>
            <a:pPr eaLnBrk="1" hangingPunct="1"/>
            <a:r>
              <a:rPr lang="en-US" altLang="zh-CN" sz="3200" dirty="0">
                <a:latin typeface="宋体" panose="02010600030101010101" pitchFamily="2" charset="-122"/>
              </a:rPr>
              <a:t>3.</a:t>
            </a:r>
            <a:r>
              <a:rPr lang="zh-CN" altLang="en-US" sz="3200" dirty="0">
                <a:latin typeface="宋体" panose="02010600030101010101" pitchFamily="2" charset="-122"/>
              </a:rPr>
              <a:t>照相机</a:t>
            </a:r>
            <a:r>
              <a:rPr lang="en-US" altLang="zh-CN" sz="3200" dirty="0">
                <a:latin typeface="宋体" panose="02010600030101010101" pitchFamily="2" charset="-122"/>
              </a:rPr>
              <a:t>;</a:t>
            </a:r>
            <a:r>
              <a:rPr lang="zh-CN" altLang="en-US" sz="3200" dirty="0">
                <a:latin typeface="宋体" panose="02010600030101010101" pitchFamily="2" charset="-122"/>
              </a:rPr>
              <a:t>摄影机</a:t>
            </a:r>
            <a:r>
              <a:rPr lang="en-US" altLang="zh-CN" sz="3200" dirty="0">
                <a:latin typeface="宋体" panose="02010600030101010101" pitchFamily="2" charset="-122"/>
              </a:rPr>
              <a:t>n</a:t>
            </a:r>
            <a:r>
              <a:rPr lang="en-US" altLang="zh-CN" sz="3200" dirty="0" smtClean="0">
                <a:latin typeface="宋体" panose="02010600030101010101" pitchFamily="2" charset="-122"/>
              </a:rPr>
              <a:t>.______________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4.</a:t>
            </a:r>
            <a:r>
              <a:rPr lang="zh-CN" altLang="en-US" sz="3200" dirty="0">
                <a:latin typeface="宋体" panose="02010600030101010101" pitchFamily="2" charset="-122"/>
              </a:rPr>
              <a:t>发明；发明物</a:t>
            </a:r>
            <a:r>
              <a:rPr lang="en-US" altLang="zh-CN" sz="3200" dirty="0">
                <a:latin typeface="宋体" panose="02010600030101010101" pitchFamily="2" charset="-122"/>
              </a:rPr>
              <a:t>n._____________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757738" y="2626390"/>
            <a:ext cx="26987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camera</a:t>
            </a:r>
          </a:p>
        </p:txBody>
      </p:sp>
      <p:sp>
        <p:nvSpPr>
          <p:cNvPr id="3" name="文本框 2"/>
          <p:cNvSpPr txBox="1">
            <a:spLocks noChangeArrowheads="1"/>
          </p:cNvSpPr>
          <p:nvPr/>
        </p:nvSpPr>
        <p:spPr bwMode="auto">
          <a:xfrm>
            <a:off x="3589338" y="1651665"/>
            <a:ext cx="31178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Entertainment</a:t>
            </a:r>
          </a:p>
        </p:txBody>
      </p:sp>
      <p:sp>
        <p:nvSpPr>
          <p:cNvPr id="4" name="文本框 3"/>
          <p:cNvSpPr txBox="1">
            <a:spLocks noChangeArrowheads="1"/>
          </p:cNvSpPr>
          <p:nvPr/>
        </p:nvSpPr>
        <p:spPr bwMode="auto">
          <a:xfrm>
            <a:off x="4411663" y="2194590"/>
            <a:ext cx="2852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somewhere</a:t>
            </a:r>
          </a:p>
        </p:txBody>
      </p:sp>
      <p:sp>
        <p:nvSpPr>
          <p:cNvPr id="5" name="文本框 4"/>
          <p:cNvSpPr txBox="1">
            <a:spLocks noChangeArrowheads="1"/>
          </p:cNvSpPr>
          <p:nvPr/>
        </p:nvSpPr>
        <p:spPr bwMode="auto">
          <a:xfrm>
            <a:off x="4090988" y="3167727"/>
            <a:ext cx="3471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invention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99"/>
          <p:cNvSpPr txBox="1">
            <a:spLocks noChangeArrowheads="1"/>
          </p:cNvSpPr>
          <p:nvPr/>
        </p:nvSpPr>
        <p:spPr bwMode="auto">
          <a:xfrm>
            <a:off x="284163" y="1014413"/>
            <a:ext cx="84534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A. trip			B. exercise			 C. amusement	D. record</a:t>
            </a:r>
          </a:p>
          <a:p>
            <a:pPr eaLnBrk="1" hangingPunct="1"/>
            <a:r>
              <a:rPr lang="en-US" altLang="zh-CN" sz="3200" dirty="0">
                <a:latin typeface="宋体" panose="02010600030101010101" pitchFamily="2" charset="-122"/>
              </a:rPr>
              <a:t>(    ) 2. A. boring		B. bored				 C. interesting	D. interested</a:t>
            </a:r>
          </a:p>
          <a:p>
            <a:pPr eaLnBrk="1" hangingPunct="1"/>
            <a:r>
              <a:rPr lang="en-US" altLang="zh-CN" sz="3200" dirty="0">
                <a:latin typeface="宋体" panose="02010600030101010101" pitchFamily="2" charset="-122"/>
              </a:rPr>
              <a:t>(    ) 3. A. ship			B. bus     			C. subway   		D. car   </a:t>
            </a:r>
          </a:p>
          <a:p>
            <a:pPr eaLnBrk="1" hangingPunct="1"/>
            <a:r>
              <a:rPr lang="en-US" altLang="zh-CN" sz="3200" dirty="0">
                <a:latin typeface="宋体" panose="02010600030101010101" pitchFamily="2" charset="-122"/>
              </a:rPr>
              <a:t>(    ) 4. A. run 			B. stand   			  C. sit      		D. stay  </a:t>
            </a:r>
          </a:p>
          <a:p>
            <a:pPr eaLnBrk="1" hangingPunct="1"/>
            <a:r>
              <a:rPr lang="en-US" altLang="zh-CN" sz="3200" dirty="0">
                <a:latin typeface="宋体" panose="02010600030101010101" pitchFamily="2" charset="-122"/>
              </a:rPr>
              <a:t>(    ) 5. A. made		B. failed  			C. succeed  		D. advised</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730250" y="1055688"/>
            <a:ext cx="55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
        <p:nvSpPr>
          <p:cNvPr id="4" name="文本框 3"/>
          <p:cNvSpPr txBox="1">
            <a:spLocks noChangeArrowheads="1"/>
          </p:cNvSpPr>
          <p:nvPr/>
        </p:nvSpPr>
        <p:spPr bwMode="auto">
          <a:xfrm>
            <a:off x="701675" y="2071688"/>
            <a:ext cx="390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715963" y="3044825"/>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715963" y="3978275"/>
            <a:ext cx="5429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7" name="文本框 6"/>
          <p:cNvSpPr txBox="1">
            <a:spLocks noChangeArrowheads="1"/>
          </p:cNvSpPr>
          <p:nvPr/>
        </p:nvSpPr>
        <p:spPr bwMode="auto">
          <a:xfrm>
            <a:off x="742950" y="4924425"/>
            <a:ext cx="3619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99"/>
          <p:cNvSpPr txBox="1">
            <a:spLocks noChangeArrowheads="1"/>
          </p:cNvSpPr>
          <p:nvPr/>
        </p:nvSpPr>
        <p:spPr bwMode="auto">
          <a:xfrm>
            <a:off x="242888" y="1016000"/>
            <a:ext cx="87661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6. A. take care of </a:t>
            </a:r>
            <a:r>
              <a:rPr lang="en-US" altLang="zh-CN" sz="3200" dirty="0" smtClean="0">
                <a:latin typeface="宋体" panose="02010600030101010101" pitchFamily="2" charset="-122"/>
              </a:rPr>
              <a:t>B</a:t>
            </a:r>
            <a:r>
              <a:rPr lang="en-US" altLang="zh-CN" sz="3200" dirty="0">
                <a:latin typeface="宋体" panose="02010600030101010101" pitchFamily="2" charset="-122"/>
              </a:rPr>
              <a:t>. take the place of  </a:t>
            </a:r>
            <a:r>
              <a:rPr lang="en-US" altLang="zh-CN" sz="3200" dirty="0" smtClean="0">
                <a:latin typeface="宋体" panose="02010600030101010101" pitchFamily="2" charset="-122"/>
              </a:rPr>
              <a:t>C</a:t>
            </a:r>
            <a:r>
              <a:rPr lang="en-US" altLang="zh-CN" sz="3200" dirty="0">
                <a:latin typeface="宋体" panose="02010600030101010101" pitchFamily="2" charset="-122"/>
              </a:rPr>
              <a:t>. talk about	</a:t>
            </a:r>
            <a:r>
              <a:rPr lang="en-US" altLang="zh-CN" sz="3200" dirty="0" smtClean="0">
                <a:latin typeface="宋体" panose="02010600030101010101" pitchFamily="2" charset="-122"/>
              </a:rPr>
              <a:t>D</a:t>
            </a:r>
            <a:r>
              <a:rPr lang="en-US" altLang="zh-CN" sz="3200" dirty="0">
                <a:latin typeface="宋体" panose="02010600030101010101" pitchFamily="2" charset="-122"/>
              </a:rPr>
              <a:t>. thanks for</a:t>
            </a:r>
          </a:p>
          <a:p>
            <a:pPr eaLnBrk="1" hangingPunct="1"/>
            <a:r>
              <a:rPr lang="en-US" altLang="zh-CN" sz="3200" dirty="0">
                <a:latin typeface="宋体" panose="02010600030101010101" pitchFamily="2" charset="-122"/>
              </a:rPr>
              <a:t>(    ) 7. A. put   </a:t>
            </a:r>
            <a:r>
              <a:rPr lang="en-US" altLang="zh-CN" sz="3200" dirty="0" smtClean="0">
                <a:latin typeface="宋体" panose="02010600030101010101" pitchFamily="2" charset="-122"/>
              </a:rPr>
              <a:t>B</a:t>
            </a:r>
            <a:r>
              <a:rPr lang="en-US" altLang="zh-CN" sz="3200" dirty="0">
                <a:latin typeface="宋体" panose="02010600030101010101" pitchFamily="2" charset="-122"/>
              </a:rPr>
              <a:t>. took  </a:t>
            </a:r>
            <a:endParaRPr lang="en-US" altLang="zh-CN" sz="3200" dirty="0" smtClean="0">
              <a:latin typeface="宋体" panose="02010600030101010101" pitchFamily="2" charset="-122"/>
            </a:endParaRP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gave  </a:t>
            </a:r>
            <a:r>
              <a:rPr lang="en-US" altLang="zh-CN" sz="3200" dirty="0" smtClean="0">
                <a:latin typeface="宋体" panose="02010600030101010101" pitchFamily="2" charset="-122"/>
              </a:rPr>
              <a:t>D</a:t>
            </a:r>
            <a:r>
              <a:rPr lang="en-US" altLang="zh-CN" sz="3200" dirty="0">
                <a:latin typeface="宋体" panose="02010600030101010101" pitchFamily="2" charset="-122"/>
              </a:rPr>
              <a:t>. stood </a:t>
            </a:r>
          </a:p>
          <a:p>
            <a:pPr eaLnBrk="1" hangingPunct="1"/>
            <a:r>
              <a:rPr lang="en-US" altLang="zh-CN" sz="3200" dirty="0">
                <a:latin typeface="宋体" panose="02010600030101010101" pitchFamily="2" charset="-122"/>
              </a:rPr>
              <a:t>(    ) 8. A. boy 	</a:t>
            </a:r>
            <a:r>
              <a:rPr lang="en-US" altLang="zh-CN" sz="3200" dirty="0" smtClean="0">
                <a:latin typeface="宋体" panose="02010600030101010101" pitchFamily="2" charset="-122"/>
              </a:rPr>
              <a:t>B</a:t>
            </a:r>
            <a:r>
              <a:rPr lang="en-US" altLang="zh-CN" sz="3200" dirty="0">
                <a:latin typeface="宋体" panose="02010600030101010101" pitchFamily="2" charset="-122"/>
              </a:rPr>
              <a:t>. </a:t>
            </a:r>
            <a:r>
              <a:rPr lang="en-US" altLang="zh-CN" sz="3200" dirty="0" smtClean="0">
                <a:latin typeface="宋体" panose="02010600030101010101" pitchFamily="2" charset="-122"/>
              </a:rPr>
              <a:t>man</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lady  </a:t>
            </a:r>
            <a:r>
              <a:rPr lang="en-US" altLang="zh-CN" sz="3200" dirty="0" smtClean="0">
                <a:latin typeface="宋体" panose="02010600030101010101" pitchFamily="2" charset="-122"/>
              </a:rPr>
              <a:t>D</a:t>
            </a:r>
            <a:r>
              <a:rPr lang="en-US" altLang="zh-CN" sz="3200" dirty="0">
                <a:latin typeface="宋体" panose="02010600030101010101" pitchFamily="2" charset="-122"/>
              </a:rPr>
              <a:t>. salesman</a:t>
            </a:r>
          </a:p>
          <a:p>
            <a:pPr eaLnBrk="1" hangingPunct="1"/>
            <a:r>
              <a:rPr lang="en-US" altLang="zh-CN" sz="3200" dirty="0">
                <a:latin typeface="宋体" panose="02010600030101010101" pitchFamily="2" charset="-122"/>
              </a:rPr>
              <a:t>(    ) 9. A. put </a:t>
            </a:r>
            <a:r>
              <a:rPr lang="en-US" altLang="zh-CN" sz="3200" dirty="0" smtClean="0">
                <a:latin typeface="宋体" panose="02010600030101010101" pitchFamily="2" charset="-122"/>
              </a:rPr>
              <a:t>up  B</a:t>
            </a:r>
            <a:r>
              <a:rPr lang="en-US" altLang="zh-CN" sz="3200" dirty="0">
                <a:latin typeface="宋体" panose="02010600030101010101" pitchFamily="2" charset="-122"/>
              </a:rPr>
              <a:t>. turned </a:t>
            </a:r>
            <a:r>
              <a:rPr lang="en-US" altLang="zh-CN" sz="3200" dirty="0" smtClean="0">
                <a:latin typeface="宋体" panose="02010600030101010101" pitchFamily="2" charset="-122"/>
              </a:rPr>
              <a:t>up</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speeded up </a:t>
            </a:r>
            <a:r>
              <a:rPr lang="en-US" altLang="zh-CN" sz="3200" dirty="0" smtClean="0">
                <a:latin typeface="宋体" panose="02010600030101010101" pitchFamily="2" charset="-122"/>
              </a:rPr>
              <a:t>D</a:t>
            </a:r>
            <a:r>
              <a:rPr lang="en-US" altLang="zh-CN" sz="3200" dirty="0">
                <a:latin typeface="宋体" panose="02010600030101010101" pitchFamily="2" charset="-122"/>
              </a:rPr>
              <a:t>. picked up</a:t>
            </a:r>
          </a:p>
          <a:p>
            <a:pPr eaLnBrk="1" hangingPunct="1"/>
            <a:r>
              <a:rPr lang="en-US" altLang="zh-CN" sz="3200" dirty="0">
                <a:latin typeface="宋体" panose="02010600030101010101" pitchFamily="2" charset="-122"/>
              </a:rPr>
              <a:t>(    ) 10. A. </a:t>
            </a:r>
            <a:r>
              <a:rPr lang="en-US" altLang="zh-CN" sz="3200" dirty="0" smtClean="0">
                <a:latin typeface="宋体" panose="02010600030101010101" pitchFamily="2" charset="-122"/>
              </a:rPr>
              <a:t>fair  B</a:t>
            </a:r>
            <a:r>
              <a:rPr lang="en-US" altLang="zh-CN" sz="3200" dirty="0">
                <a:latin typeface="宋体" panose="02010600030101010101" pitchFamily="2" charset="-122"/>
              </a:rPr>
              <a:t>. unfair  	</a:t>
            </a:r>
            <a:endParaRPr lang="en-US" altLang="zh-CN" sz="3200" dirty="0" smtClean="0">
              <a:latin typeface="宋体" panose="02010600030101010101" pitchFamily="2" charset="-122"/>
            </a:endParaRP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kind   </a:t>
            </a:r>
            <a:r>
              <a:rPr lang="en-US" altLang="zh-CN" sz="3200" dirty="0" smtClean="0">
                <a:latin typeface="宋体" panose="02010600030101010101" pitchFamily="2" charset="-122"/>
              </a:rPr>
              <a:t>D</a:t>
            </a:r>
            <a:r>
              <a:rPr lang="en-US" altLang="zh-CN" sz="3200" dirty="0">
                <a:latin typeface="宋体" panose="02010600030101010101" pitchFamily="2" charset="-122"/>
              </a:rPr>
              <a:t>. rude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58788" y="1057275"/>
            <a:ext cx="45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657225" y="2078038"/>
            <a:ext cx="44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
        <p:nvSpPr>
          <p:cNvPr id="5" name="文本框 4"/>
          <p:cNvSpPr txBox="1">
            <a:spLocks noChangeArrowheads="1"/>
          </p:cNvSpPr>
          <p:nvPr/>
        </p:nvSpPr>
        <p:spPr bwMode="auto">
          <a:xfrm>
            <a:off x="792163" y="3014663"/>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6" name="文本框 5"/>
          <p:cNvSpPr txBox="1">
            <a:spLocks noChangeArrowheads="1"/>
          </p:cNvSpPr>
          <p:nvPr/>
        </p:nvSpPr>
        <p:spPr bwMode="auto">
          <a:xfrm>
            <a:off x="733425" y="3824288"/>
            <a:ext cx="376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7" name="文本框 6"/>
          <p:cNvSpPr txBox="1">
            <a:spLocks noChangeArrowheads="1"/>
          </p:cNvSpPr>
          <p:nvPr/>
        </p:nvSpPr>
        <p:spPr bwMode="auto">
          <a:xfrm>
            <a:off x="820738" y="4876800"/>
            <a:ext cx="4032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99"/>
          <p:cNvSpPr txBox="1">
            <a:spLocks noChangeArrowheads="1"/>
          </p:cNvSpPr>
          <p:nvPr/>
        </p:nvSpPr>
        <p:spPr bwMode="auto">
          <a:xfrm>
            <a:off x="398461" y="754063"/>
            <a:ext cx="458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四、阅读理解（</a:t>
            </a:r>
            <a:r>
              <a:rPr lang="en-US" altLang="zh-CN" sz="3200" dirty="0">
                <a:solidFill>
                  <a:srgbClr val="000000"/>
                </a:solidFill>
                <a:latin typeface="宋体" panose="02010600030101010101" pitchFamily="2" charset="-122"/>
              </a:rPr>
              <a:t>A</a:t>
            </a:r>
            <a:r>
              <a:rPr lang="zh-CN" altLang="en-US" sz="3200" dirty="0">
                <a:solidFill>
                  <a:srgbClr val="000000"/>
                </a:solidFill>
                <a:latin typeface="宋体" panose="02010600030101010101" pitchFamily="2" charset="-122"/>
              </a:rPr>
              <a:t>篇）</a:t>
            </a:r>
            <a:endParaRPr lang="zh-CN" altLang="en-US" sz="3200" dirty="0">
              <a:latin typeface="宋体" panose="02010600030101010101" pitchFamily="2" charset="-122"/>
            </a:endParaRPr>
          </a:p>
        </p:txBody>
      </p:sp>
      <p:sp>
        <p:nvSpPr>
          <p:cNvPr id="23558" name="文本框 101"/>
          <p:cNvSpPr txBox="1">
            <a:spLocks noChangeArrowheads="1"/>
          </p:cNvSpPr>
          <p:nvPr/>
        </p:nvSpPr>
        <p:spPr bwMode="auto">
          <a:xfrm>
            <a:off x="258761" y="2137569"/>
            <a:ext cx="8780463"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Children </a:t>
            </a:r>
            <a:r>
              <a:rPr lang="en-US" altLang="zh-CN" sz="3200" dirty="0">
                <a:latin typeface="宋体" panose="02010600030101010101" pitchFamily="2" charset="-122"/>
              </a:rPr>
              <a:t>aged 10 to 14 are invited to take part in the "Event of the Summer" at Sun Valley  Amusement Park, the most popular amusement park on the East Coast. Sun Valley has more than 80 amusement rides. For sports lovers, there are basketball courts</a:t>
            </a:r>
            <a:r>
              <a:rPr lang="zh-CN" altLang="en-US" sz="3200" dirty="0">
                <a:latin typeface="宋体" panose="02010600030101010101" pitchFamily="2" charset="-122"/>
              </a:rPr>
              <a:t>（球场）</a:t>
            </a:r>
            <a:r>
              <a:rPr lang="en-US" altLang="zh-CN" sz="3200" dirty="0">
                <a:latin typeface="宋体" panose="02010600030101010101" pitchFamily="2" charset="-122"/>
              </a:rPr>
              <a:t>, an indoor baseball field, and climbing walls. </a:t>
            </a:r>
            <a:endParaRPr lang="zh-CN" altLang="en-US" sz="3200" dirty="0">
              <a:latin typeface="宋体" panose="02010600030101010101" pitchFamily="2" charset="-122"/>
            </a:endParaRPr>
          </a:p>
        </p:txBody>
      </p:sp>
      <p:sp>
        <p:nvSpPr>
          <p:cNvPr id="23559" name="文本框 6"/>
          <p:cNvSpPr txBox="1">
            <a:spLocks noChangeArrowheads="1"/>
          </p:cNvSpPr>
          <p:nvPr/>
        </p:nvSpPr>
        <p:spPr bwMode="auto">
          <a:xfrm>
            <a:off x="347661" y="1440657"/>
            <a:ext cx="85550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800" dirty="0">
                <a:latin typeface="宋体" panose="02010600030101010101" pitchFamily="2" charset="-122"/>
                <a:sym typeface="宋体" panose="02010600030101010101" pitchFamily="2" charset="-122"/>
              </a:rPr>
              <a:t>Join Us for a Day at Sun Valley Amusement Park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80" name="文本框 102"/>
          <p:cNvSpPr txBox="1">
            <a:spLocks noChangeArrowheads="1"/>
          </p:cNvSpPr>
          <p:nvPr/>
        </p:nvSpPr>
        <p:spPr bwMode="auto">
          <a:xfrm>
            <a:off x="209551" y="920749"/>
            <a:ext cx="86931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   No amusement park would be complete without a gift shop. Sun Valley has two. If you come here, you won’t miss a wonderful day. Join us at Sun Valley Amusement Park on July 14. Book early!</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The </a:t>
            </a:r>
            <a:r>
              <a:rPr lang="en-US" altLang="zh-CN" sz="3200" dirty="0">
                <a:latin typeface="宋体" panose="02010600030101010101" pitchFamily="2" charset="-122"/>
              </a:rPr>
              <a:t>cost of the trip is $25. This includes tickets and all rides. It’s better for all children to bring lunch. Buses leave at 9:00 AM and return at 5:00 PM.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Rain </a:t>
            </a:r>
            <a:r>
              <a:rPr lang="en-US" altLang="zh-CN" sz="3200" dirty="0">
                <a:latin typeface="宋体" panose="02010600030101010101" pitchFamily="2" charset="-122"/>
              </a:rPr>
              <a:t>Date: Wednesday, July 16. </a:t>
            </a:r>
            <a:endParaRPr lang="zh-CN" altLang="en-US" sz="3200" dirty="0">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102"/>
          <p:cNvSpPr txBox="1">
            <a:spLocks noChangeArrowheads="1"/>
          </p:cNvSpPr>
          <p:nvPr/>
        </p:nvSpPr>
        <p:spPr bwMode="auto">
          <a:xfrm>
            <a:off x="349250" y="1109662"/>
            <a:ext cx="865505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Book </a:t>
            </a:r>
            <a:r>
              <a:rPr lang="en-US" altLang="zh-CN" sz="3200" dirty="0">
                <a:latin typeface="宋体" panose="02010600030101010101" pitchFamily="2" charset="-122"/>
              </a:rPr>
              <a:t>at the Children's Recreation Center at the Town Hall by July 3.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 </a:t>
            </a:r>
            <a:r>
              <a:rPr lang="en-US" altLang="zh-CN" sz="3200" dirty="0">
                <a:latin typeface="宋体" panose="02010600030101010101" pitchFamily="2" charset="-122"/>
              </a:rPr>
              <a:t>one-day registration</a:t>
            </a:r>
            <a:r>
              <a:rPr lang="zh-CN" altLang="en-US" sz="3200" dirty="0">
                <a:latin typeface="宋体" panose="02010600030101010101" pitchFamily="2" charset="-122"/>
              </a:rPr>
              <a:t>（登记）</a:t>
            </a:r>
            <a:r>
              <a:rPr lang="en-US" altLang="zh-CN" sz="3200" dirty="0">
                <a:latin typeface="宋体" panose="02010600030101010101" pitchFamily="2" charset="-122"/>
              </a:rPr>
              <a:t>will also be held on July 1 at the Brown School. </a:t>
            </a:r>
          </a:p>
          <a:p>
            <a:pPr eaLnBrk="1" hangingPunct="1"/>
            <a:r>
              <a:rPr lang="en-US" altLang="zh-CN" sz="3200" dirty="0">
                <a:latin typeface="宋体" panose="02010600030101010101" pitchFamily="2" charset="-122"/>
              </a:rPr>
              <a:t>For more information, call Jane Smith at 555-7267.</a:t>
            </a:r>
            <a:endParaRPr lang="zh-CN" altLang="en-US" sz="3200" dirty="0">
              <a:latin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6627" name="文本框 102"/>
          <p:cNvSpPr txBox="1">
            <a:spLocks noChangeArrowheads="1"/>
          </p:cNvSpPr>
          <p:nvPr/>
        </p:nvSpPr>
        <p:spPr bwMode="auto">
          <a:xfrm>
            <a:off x="241300" y="1063625"/>
            <a:ext cx="9099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1. </a:t>
            </a:r>
            <a:r>
              <a:rPr lang="en-US" altLang="zh-CN" sz="3200" dirty="0" smtClean="0">
                <a:latin typeface="宋体" panose="02010600030101010101" pitchFamily="2" charset="-122"/>
              </a:rPr>
              <a:t>____ </a:t>
            </a:r>
            <a:r>
              <a:rPr lang="en-US" altLang="zh-CN" sz="3200" dirty="0">
                <a:latin typeface="宋体" panose="02010600030101010101" pitchFamily="2" charset="-122"/>
              </a:rPr>
              <a:t>can take part in the "Event of the summer".</a:t>
            </a:r>
          </a:p>
          <a:p>
            <a:pPr marL="514350" indent="-514350" eaLnBrk="1" hangingPunct="1">
              <a:buAutoNum type="alphaUcPeriod"/>
            </a:pPr>
            <a:r>
              <a:rPr lang="en-US" altLang="zh-CN" sz="3200" dirty="0" smtClean="0">
                <a:latin typeface="宋体" panose="02010600030101010101" pitchFamily="2" charset="-122"/>
              </a:rPr>
              <a:t>Children </a:t>
            </a:r>
            <a:r>
              <a:rPr lang="en-US" altLang="zh-CN" sz="3200" dirty="0">
                <a:latin typeface="宋体" panose="02010600030101010101" pitchFamily="2" charset="-122"/>
              </a:rPr>
              <a:t>under </a:t>
            </a:r>
            <a:r>
              <a:rPr lang="en-US" altLang="zh-CN" sz="3200" dirty="0" smtClean="0">
                <a:latin typeface="宋体" panose="02010600030101010101" pitchFamily="2" charset="-122"/>
              </a:rPr>
              <a:t>5</a:t>
            </a:r>
            <a:r>
              <a:rPr lang="en-US" altLang="zh-CN" sz="3200" dirty="0">
                <a:latin typeface="宋体" panose="02010600030101010101" pitchFamily="2" charset="-122"/>
              </a:rPr>
              <a:t>		</a:t>
            </a:r>
            <a:endParaRPr lang="en-US" altLang="zh-CN" sz="3200" dirty="0" smtClean="0">
              <a:latin typeface="宋体" panose="02010600030101010101" pitchFamily="2" charset="-122"/>
            </a:endParaRPr>
          </a:p>
          <a:p>
            <a:pPr eaLnBrk="1" hangingPunct="1"/>
            <a:r>
              <a:rPr lang="en-US" altLang="zh-CN" sz="3200" dirty="0" err="1" smtClean="0">
                <a:latin typeface="宋体" panose="02010600030101010101" pitchFamily="2" charset="-122"/>
              </a:rPr>
              <a:t>B.Children</a:t>
            </a:r>
            <a:r>
              <a:rPr lang="en-US" altLang="zh-CN" sz="3200" dirty="0" smtClean="0">
                <a:latin typeface="宋体" panose="02010600030101010101" pitchFamily="2" charset="-122"/>
              </a:rPr>
              <a:t> </a:t>
            </a:r>
            <a:r>
              <a:rPr lang="en-US" altLang="zh-CN" sz="3200" dirty="0">
                <a:latin typeface="宋体" panose="02010600030101010101" pitchFamily="2" charset="-122"/>
              </a:rPr>
              <a:t>over 16 </a:t>
            </a:r>
          </a:p>
          <a:p>
            <a:pPr eaLnBrk="1" hangingPunct="1"/>
            <a:r>
              <a:rPr lang="en-US" altLang="zh-CN" sz="3200" dirty="0" err="1" smtClean="0">
                <a:latin typeface="宋体" panose="02010600030101010101" pitchFamily="2" charset="-122"/>
              </a:rPr>
              <a:t>C.Children</a:t>
            </a:r>
            <a:r>
              <a:rPr lang="en-US" altLang="zh-CN" sz="3200" dirty="0" smtClean="0">
                <a:latin typeface="宋体" panose="02010600030101010101" pitchFamily="2" charset="-122"/>
              </a:rPr>
              <a:t> </a:t>
            </a:r>
            <a:r>
              <a:rPr lang="en-US" altLang="zh-CN" sz="3200" dirty="0">
                <a:latin typeface="宋体" panose="02010600030101010101" pitchFamily="2" charset="-122"/>
              </a:rPr>
              <a:t>aged 10-14 </a:t>
            </a:r>
            <a:endParaRPr lang="en-US" altLang="zh-CN" sz="3200" dirty="0" smtClean="0">
              <a:latin typeface="宋体" panose="02010600030101010101" pitchFamily="2" charset="-122"/>
            </a:endParaRPr>
          </a:p>
          <a:p>
            <a:pPr eaLnBrk="1" hangingPunct="1"/>
            <a:r>
              <a:rPr lang="en-US" altLang="zh-CN" sz="3200" dirty="0" err="1" smtClean="0">
                <a:latin typeface="宋体" panose="02010600030101010101" pitchFamily="2" charset="-122"/>
              </a:rPr>
              <a:t>D.Children</a:t>
            </a:r>
            <a:r>
              <a:rPr lang="en-US" altLang="zh-CN" sz="3200" dirty="0" smtClean="0">
                <a:latin typeface="宋体" panose="02010600030101010101" pitchFamily="2" charset="-122"/>
              </a:rPr>
              <a:t> </a:t>
            </a:r>
            <a:r>
              <a:rPr lang="en-US" altLang="zh-CN" sz="3200" dirty="0">
                <a:latin typeface="宋体" panose="02010600030101010101" pitchFamily="2" charset="-122"/>
              </a:rPr>
              <a:t>aged </a:t>
            </a:r>
            <a:r>
              <a:rPr lang="en-US" altLang="zh-CN" sz="3200" dirty="0" smtClean="0">
                <a:latin typeface="宋体" panose="02010600030101010101" pitchFamily="2" charset="-122"/>
              </a:rPr>
              <a:t>5-9</a:t>
            </a:r>
            <a:endParaRPr lang="en-US" altLang="zh-CN" sz="3200" dirty="0">
              <a:latin typeface="宋体" panose="02010600030101010101" pitchFamily="2" charset="-122"/>
            </a:endParaRPr>
          </a:p>
          <a:p>
            <a:pPr eaLnBrk="1" hangingPunct="1"/>
            <a:r>
              <a:rPr lang="zh-CN" altLang="en-US" sz="3200" dirty="0">
                <a:latin typeface="宋体" panose="02010600030101010101" pitchFamily="2" charset="-122"/>
              </a:rPr>
              <a:t>（   ）</a:t>
            </a:r>
            <a:r>
              <a:rPr lang="en-US" altLang="zh-CN" sz="3200" dirty="0" smtClean="0">
                <a:latin typeface="宋体" panose="02010600030101010101" pitchFamily="2" charset="-122"/>
              </a:rPr>
              <a:t>2.The </a:t>
            </a:r>
            <a:r>
              <a:rPr lang="en-US" altLang="zh-CN" sz="3200" dirty="0">
                <a:latin typeface="宋体" panose="02010600030101010101" pitchFamily="2" charset="-122"/>
              </a:rPr>
              <a:t>children had better bring </a:t>
            </a:r>
            <a:r>
              <a:rPr lang="en-US" altLang="zh-CN" sz="3200" dirty="0" smtClean="0">
                <a:latin typeface="宋体" panose="02010600030101010101" pitchFamily="2" charset="-122"/>
              </a:rPr>
              <a:t>___</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a basketball  </a:t>
            </a:r>
            <a:r>
              <a:rPr lang="en-US" altLang="zh-CN" sz="3200" dirty="0" smtClean="0">
                <a:latin typeface="宋体" panose="02010600030101010101" pitchFamily="2" charset="-122"/>
              </a:rPr>
              <a:t>B</a:t>
            </a:r>
            <a:r>
              <a:rPr lang="en-US" altLang="zh-CN" sz="3200" dirty="0">
                <a:latin typeface="宋体" panose="02010600030101010101" pitchFamily="2" charset="-122"/>
              </a:rPr>
              <a:t>. lunch  		</a:t>
            </a:r>
          </a:p>
          <a:p>
            <a:pPr eaLnBrk="1" hangingPunct="1"/>
            <a:r>
              <a:rPr lang="en-US" altLang="zh-CN" sz="3200" dirty="0">
                <a:latin typeface="宋体" panose="02010600030101010101" pitchFamily="2" charset="-122"/>
              </a:rPr>
              <a:t>C. a gift  </a:t>
            </a:r>
            <a:r>
              <a:rPr lang="en-US" altLang="zh-CN" sz="3200" dirty="0" smtClean="0">
                <a:latin typeface="宋体" panose="02010600030101010101" pitchFamily="2" charset="-122"/>
              </a:rPr>
              <a:t>D</a:t>
            </a:r>
            <a:r>
              <a:rPr lang="en-US" altLang="zh-CN" sz="3200" dirty="0">
                <a:latin typeface="宋体" panose="02010600030101010101" pitchFamily="2" charset="-122"/>
              </a:rPr>
              <a:t>. gloves </a:t>
            </a:r>
          </a:p>
        </p:txBody>
      </p:sp>
      <p:sp>
        <p:nvSpPr>
          <p:cNvPr id="3" name="文本框 2"/>
          <p:cNvSpPr txBox="1">
            <a:spLocks noChangeArrowheads="1"/>
          </p:cNvSpPr>
          <p:nvPr/>
        </p:nvSpPr>
        <p:spPr bwMode="auto">
          <a:xfrm>
            <a:off x="846138" y="1022350"/>
            <a:ext cx="765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860425" y="3957638"/>
            <a:ext cx="777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7651" name="文本框 102"/>
          <p:cNvSpPr txBox="1">
            <a:spLocks noChangeArrowheads="1"/>
          </p:cNvSpPr>
          <p:nvPr/>
        </p:nvSpPr>
        <p:spPr bwMode="auto">
          <a:xfrm>
            <a:off x="241300" y="1216025"/>
            <a:ext cx="852646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3. Children register at the Brown School </a:t>
            </a:r>
            <a:r>
              <a:rPr lang="en-US" altLang="zh-CN" sz="3200" dirty="0" smtClean="0">
                <a:latin typeface="宋体" panose="02010600030101010101" pitchFamily="2" charset="-122"/>
              </a:rPr>
              <a:t>_______.</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on July 1 </a:t>
            </a:r>
            <a:r>
              <a:rPr lang="en-US" altLang="zh-CN" sz="3200" dirty="0" smtClean="0">
                <a:latin typeface="宋体" panose="02010600030101010101" pitchFamily="2" charset="-122"/>
              </a:rPr>
              <a:t>  B</a:t>
            </a:r>
            <a:r>
              <a:rPr lang="en-US" altLang="zh-CN" sz="3200" dirty="0">
                <a:latin typeface="宋体" panose="02010600030101010101" pitchFamily="2" charset="-122"/>
              </a:rPr>
              <a:t>. on July 3 		</a:t>
            </a:r>
          </a:p>
          <a:p>
            <a:pPr eaLnBrk="1" hangingPunct="1"/>
            <a:r>
              <a:rPr lang="en-US" altLang="zh-CN" sz="3200" dirty="0">
                <a:latin typeface="宋体" panose="02010600030101010101" pitchFamily="2" charset="-122"/>
              </a:rPr>
              <a:t>C. on July 14 </a:t>
            </a:r>
            <a:r>
              <a:rPr lang="en-US" altLang="zh-CN" sz="3200" dirty="0" smtClean="0">
                <a:latin typeface="宋体" panose="02010600030101010101" pitchFamily="2" charset="-122"/>
              </a:rPr>
              <a:t> D</a:t>
            </a:r>
            <a:r>
              <a:rPr lang="en-US" altLang="zh-CN" sz="3200" dirty="0">
                <a:latin typeface="宋体" panose="02010600030101010101" pitchFamily="2" charset="-122"/>
              </a:rPr>
              <a:t>. on July </a:t>
            </a:r>
            <a:r>
              <a:rPr lang="en-US" altLang="zh-CN" sz="3200" dirty="0" smtClean="0">
                <a:latin typeface="宋体" panose="02010600030101010101" pitchFamily="2" charset="-122"/>
              </a:rPr>
              <a:t>16</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846138" y="1230313"/>
            <a:ext cx="7651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8675" name="文本框 102"/>
          <p:cNvSpPr txBox="1">
            <a:spLocks noChangeArrowheads="1"/>
          </p:cNvSpPr>
          <p:nvPr/>
        </p:nvSpPr>
        <p:spPr bwMode="auto">
          <a:xfrm>
            <a:off x="209550" y="1167606"/>
            <a:ext cx="8731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600" dirty="0">
                <a:latin typeface="宋体" panose="02010600030101010101" pitchFamily="2" charset="-122"/>
              </a:rPr>
              <a:t>（   ）</a:t>
            </a:r>
            <a:r>
              <a:rPr lang="en-US" altLang="zh-CN" sz="2600" dirty="0">
                <a:latin typeface="宋体" panose="02010600030101010101" pitchFamily="2" charset="-122"/>
              </a:rPr>
              <a:t>4. Which of the following is NOT true?</a:t>
            </a:r>
          </a:p>
          <a:p>
            <a:pPr eaLnBrk="1" hangingPunct="1"/>
            <a:r>
              <a:rPr lang="en-US" altLang="zh-CN" sz="2600" dirty="0" smtClean="0">
                <a:latin typeface="宋体" panose="02010600030101010101" pitchFamily="2" charset="-122"/>
              </a:rPr>
              <a:t>A</a:t>
            </a:r>
            <a:r>
              <a:rPr lang="en-US" altLang="zh-CN" sz="2600" dirty="0">
                <a:latin typeface="宋体" panose="02010600030101010101" pitchFamily="2" charset="-122"/>
              </a:rPr>
              <a:t>. Sun Valley is the most popular amusement park on the East Coast.</a:t>
            </a:r>
          </a:p>
          <a:p>
            <a:pPr eaLnBrk="1" hangingPunct="1"/>
            <a:r>
              <a:rPr lang="en-US" altLang="zh-CN" sz="2600" dirty="0" smtClean="0">
                <a:latin typeface="宋体" panose="02010600030101010101" pitchFamily="2" charset="-122"/>
              </a:rPr>
              <a:t>B</a:t>
            </a:r>
            <a:r>
              <a:rPr lang="en-US" altLang="zh-CN" sz="2600" dirty="0">
                <a:latin typeface="宋体" panose="02010600030101010101" pitchFamily="2" charset="-122"/>
              </a:rPr>
              <a:t>. Sun Valley is an amusement park with one gift shop.</a:t>
            </a:r>
          </a:p>
          <a:p>
            <a:pPr eaLnBrk="1" hangingPunct="1"/>
            <a:r>
              <a:rPr lang="en-US" altLang="zh-CN" sz="2600" dirty="0" smtClean="0">
                <a:latin typeface="宋体" panose="02010600030101010101" pitchFamily="2" charset="-122"/>
              </a:rPr>
              <a:t>C</a:t>
            </a:r>
            <a:r>
              <a:rPr lang="en-US" altLang="zh-CN" sz="2600" dirty="0">
                <a:latin typeface="宋体" panose="02010600030101010101" pitchFamily="2" charset="-122"/>
              </a:rPr>
              <a:t>. The cost $25 includes tickets and all rides for children.</a:t>
            </a:r>
          </a:p>
          <a:p>
            <a:pPr eaLnBrk="1" hangingPunct="1"/>
            <a:r>
              <a:rPr lang="en-US" altLang="zh-CN" sz="2600" dirty="0" smtClean="0">
                <a:latin typeface="宋体" panose="02010600030101010101" pitchFamily="2" charset="-122"/>
              </a:rPr>
              <a:t>D</a:t>
            </a:r>
            <a:r>
              <a:rPr lang="en-US" altLang="zh-CN" sz="2600" dirty="0">
                <a:latin typeface="宋体" panose="02010600030101010101" pitchFamily="2" charset="-122"/>
              </a:rPr>
              <a:t>. If it rains on July 14, "Event of the Summer" will be put off to July 16.</a:t>
            </a:r>
          </a:p>
          <a:p>
            <a:pPr eaLnBrk="1" hangingPunct="1"/>
            <a:r>
              <a:rPr lang="zh-CN" altLang="en-US" sz="2600" dirty="0">
                <a:latin typeface="宋体" panose="02010600030101010101" pitchFamily="2" charset="-122"/>
              </a:rPr>
              <a:t>（   ）</a:t>
            </a:r>
            <a:r>
              <a:rPr lang="en-US" altLang="zh-CN" sz="2600" dirty="0">
                <a:latin typeface="宋体" panose="02010600030101010101" pitchFamily="2" charset="-122"/>
              </a:rPr>
              <a:t>5. You may read the ad in a </a:t>
            </a:r>
            <a:r>
              <a:rPr lang="en-US" altLang="zh-CN" sz="2600" dirty="0" smtClean="0">
                <a:latin typeface="宋体" panose="02010600030101010101" pitchFamily="2" charset="-122"/>
              </a:rPr>
              <a:t>_______ </a:t>
            </a:r>
            <a:r>
              <a:rPr lang="en-US" altLang="zh-CN" sz="2600" dirty="0">
                <a:latin typeface="宋体" panose="02010600030101010101" pitchFamily="2" charset="-122"/>
              </a:rPr>
              <a:t>magazine.</a:t>
            </a:r>
          </a:p>
          <a:p>
            <a:pPr eaLnBrk="1" hangingPunct="1"/>
            <a:r>
              <a:rPr lang="en-US" altLang="zh-CN" sz="2600" dirty="0">
                <a:latin typeface="宋体" panose="02010600030101010101" pitchFamily="2" charset="-122"/>
              </a:rPr>
              <a:t> </a:t>
            </a:r>
            <a:r>
              <a:rPr lang="en-US" altLang="zh-CN" sz="2600" dirty="0" smtClean="0">
                <a:latin typeface="宋体" panose="02010600030101010101" pitchFamily="2" charset="-122"/>
              </a:rPr>
              <a:t>A</a:t>
            </a:r>
            <a:r>
              <a:rPr lang="en-US" altLang="zh-CN" sz="2600" dirty="0">
                <a:latin typeface="宋体" panose="02010600030101010101" pitchFamily="2" charset="-122"/>
              </a:rPr>
              <a:t>. science B. sports  C. clothes  D. children </a:t>
            </a:r>
            <a:endParaRPr lang="zh-CN" altLang="en-US" sz="2600" dirty="0">
              <a:latin typeface="宋体" panose="02010600030101010101" pitchFamily="2" charset="-122"/>
            </a:endParaRPr>
          </a:p>
        </p:txBody>
      </p:sp>
      <p:sp>
        <p:nvSpPr>
          <p:cNvPr id="3" name="文本框 2"/>
          <p:cNvSpPr txBox="1">
            <a:spLocks noChangeArrowheads="1"/>
          </p:cNvSpPr>
          <p:nvPr/>
        </p:nvSpPr>
        <p:spPr bwMode="auto">
          <a:xfrm>
            <a:off x="823913" y="1178718"/>
            <a:ext cx="86201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688975" y="4709318"/>
            <a:ext cx="682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368301" y="763588"/>
            <a:ext cx="8585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【词组】</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5. amusement park </a:t>
            </a:r>
            <a:r>
              <a:rPr lang="en-US" altLang="zh-CN" sz="3200" dirty="0" smtClean="0">
                <a:solidFill>
                  <a:srgbClr val="000000"/>
                </a:solidFill>
                <a:latin typeface="宋体" panose="02010600030101010101" pitchFamily="2" charset="-122"/>
              </a:rPr>
              <a:t>__________________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6. go somewhere different</a:t>
            </a:r>
            <a:r>
              <a:rPr lang="en-US" altLang="zh-CN" sz="3200" dirty="0" smtClean="0">
                <a:solidFill>
                  <a:srgbClr val="000000"/>
                </a:solidFill>
                <a:latin typeface="宋体" panose="02010600030101010101" pitchFamily="2" charset="-122"/>
              </a:rPr>
              <a:t>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7. have/has ever been to________________	</a:t>
            </a:r>
          </a:p>
          <a:p>
            <a:pPr eaLnBrk="1" hangingPunct="1"/>
            <a:r>
              <a:rPr lang="en-US" altLang="zh-CN" sz="3200" dirty="0">
                <a:solidFill>
                  <a:srgbClr val="000000"/>
                </a:solidFill>
                <a:latin typeface="宋体" panose="02010600030101010101" pitchFamily="2" charset="-122"/>
              </a:rPr>
              <a:t>8. have/has never been to</a:t>
            </a:r>
            <a:r>
              <a:rPr lang="en-US" altLang="zh-CN" sz="3200" dirty="0" smtClean="0">
                <a:solidFill>
                  <a:srgbClr val="000000"/>
                </a:solidFill>
                <a:latin typeface="宋体" panose="02010600030101010101" pitchFamily="2" charset="-122"/>
              </a:rPr>
              <a:t>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9. take the subway____________________	</a:t>
            </a:r>
          </a:p>
          <a:p>
            <a:pPr eaLnBrk="1" hangingPunct="1"/>
            <a:r>
              <a:rPr lang="en-US" altLang="zh-CN" sz="3200" dirty="0">
                <a:solidFill>
                  <a:srgbClr val="000000"/>
                </a:solidFill>
                <a:latin typeface="宋体" panose="02010600030101010101" pitchFamily="2" charset="-122"/>
              </a:rPr>
              <a:t>10. learn about</a:t>
            </a:r>
            <a:r>
              <a:rPr lang="en-US" altLang="zh-CN" sz="3200" dirty="0" smtClean="0">
                <a:solidFill>
                  <a:srgbClr val="000000"/>
                </a:solidFill>
                <a:latin typeface="宋体" panose="02010600030101010101" pitchFamily="2" charset="-122"/>
              </a:rPr>
              <a:t>_________________________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11. lead to ___________________________	</a:t>
            </a:r>
          </a:p>
          <a:p>
            <a:pPr eaLnBrk="1" hangingPunct="1"/>
            <a:r>
              <a:rPr lang="en-US" altLang="zh-CN" sz="3200" dirty="0">
                <a:solidFill>
                  <a:srgbClr val="000000"/>
                </a:solidFill>
                <a:latin typeface="宋体" panose="02010600030101010101" pitchFamily="2" charset="-122"/>
              </a:rPr>
              <a:t>12. put up_____________________________</a:t>
            </a:r>
            <a:r>
              <a:rPr lang="en-US" altLang="zh-CN" sz="3200" dirty="0">
                <a:latin typeface="宋体" panose="02010600030101010101" pitchFamily="2" charset="-122"/>
              </a:rPr>
              <a:t>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535488" y="1220788"/>
            <a:ext cx="26844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游乐园</a:t>
            </a:r>
          </a:p>
        </p:txBody>
      </p:sp>
      <p:sp>
        <p:nvSpPr>
          <p:cNvPr id="3" name="文本框 2"/>
          <p:cNvSpPr txBox="1">
            <a:spLocks noChangeArrowheads="1"/>
          </p:cNvSpPr>
          <p:nvPr/>
        </p:nvSpPr>
        <p:spPr bwMode="auto">
          <a:xfrm>
            <a:off x="5592763" y="1708150"/>
            <a:ext cx="31289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去不同的地方</a:t>
            </a:r>
          </a:p>
        </p:txBody>
      </p:sp>
      <p:sp>
        <p:nvSpPr>
          <p:cNvPr id="4" name="文本框 3"/>
          <p:cNvSpPr txBox="1">
            <a:spLocks noChangeArrowheads="1"/>
          </p:cNvSpPr>
          <p:nvPr/>
        </p:nvSpPr>
        <p:spPr bwMode="auto">
          <a:xfrm>
            <a:off x="5287963" y="2238375"/>
            <a:ext cx="31575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已经/已经去过</a:t>
            </a:r>
          </a:p>
        </p:txBody>
      </p:sp>
      <p:sp>
        <p:nvSpPr>
          <p:cNvPr id="5" name="文本框 4"/>
          <p:cNvSpPr txBox="1">
            <a:spLocks noChangeArrowheads="1"/>
          </p:cNvSpPr>
          <p:nvPr/>
        </p:nvSpPr>
        <p:spPr bwMode="auto">
          <a:xfrm>
            <a:off x="5551488" y="2724150"/>
            <a:ext cx="2678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有/没有去过</a:t>
            </a:r>
          </a:p>
        </p:txBody>
      </p:sp>
      <p:sp>
        <p:nvSpPr>
          <p:cNvPr id="6" name="文本框 5"/>
          <p:cNvSpPr txBox="1">
            <a:spLocks noChangeArrowheads="1"/>
          </p:cNvSpPr>
          <p:nvPr/>
        </p:nvSpPr>
        <p:spPr bwMode="auto">
          <a:xfrm>
            <a:off x="4243388" y="3209925"/>
            <a:ext cx="2740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坐地铁</a:t>
            </a:r>
          </a:p>
        </p:txBody>
      </p:sp>
      <p:sp>
        <p:nvSpPr>
          <p:cNvPr id="7" name="文本框 6"/>
          <p:cNvSpPr txBox="1">
            <a:spLocks noChangeArrowheads="1"/>
          </p:cNvSpPr>
          <p:nvPr/>
        </p:nvSpPr>
        <p:spPr bwMode="auto">
          <a:xfrm>
            <a:off x="3589338" y="3724275"/>
            <a:ext cx="2147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学习关于</a:t>
            </a:r>
          </a:p>
        </p:txBody>
      </p:sp>
      <p:sp>
        <p:nvSpPr>
          <p:cNvPr id="8" name="文本框 7"/>
          <p:cNvSpPr txBox="1">
            <a:spLocks noChangeArrowheads="1"/>
          </p:cNvSpPr>
          <p:nvPr/>
        </p:nvSpPr>
        <p:spPr bwMode="auto">
          <a:xfrm>
            <a:off x="2851150" y="4143375"/>
            <a:ext cx="25558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导致</a:t>
            </a:r>
          </a:p>
        </p:txBody>
      </p:sp>
      <p:sp>
        <p:nvSpPr>
          <p:cNvPr id="9" name="文本框 8"/>
          <p:cNvSpPr txBox="1">
            <a:spLocks noChangeArrowheads="1"/>
          </p:cNvSpPr>
          <p:nvPr/>
        </p:nvSpPr>
        <p:spPr bwMode="auto">
          <a:xfrm>
            <a:off x="2865438" y="4643438"/>
            <a:ext cx="20367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放上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3"/>
          <p:cNvSpPr txBox="1">
            <a:spLocks noChangeArrowheads="1"/>
          </p:cNvSpPr>
          <p:nvPr/>
        </p:nvSpPr>
        <p:spPr bwMode="auto">
          <a:xfrm>
            <a:off x="252413" y="773113"/>
            <a:ext cx="8650288"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13. ---Have you ever been to a science museum?            </a:t>
            </a:r>
          </a:p>
          <a:p>
            <a:pPr eaLnBrk="1" hangingPunct="1"/>
            <a:r>
              <a:rPr lang="en-US" altLang="zh-CN" sz="3200" dirty="0">
                <a:latin typeface="宋体" panose="02010600030101010101" pitchFamily="2" charset="-122"/>
              </a:rPr>
              <a:t>      ---Yes, I have.</a:t>
            </a:r>
          </a:p>
          <a:p>
            <a:pPr eaLnBrk="1" hangingPunct="1"/>
            <a:r>
              <a:rPr lang="en-US" altLang="zh-CN" sz="3200" dirty="0" smtClean="0">
                <a:latin typeface="宋体" panose="02010600030101010101" pitchFamily="2" charset="-122"/>
              </a:rPr>
              <a:t>___________________________________</a:t>
            </a:r>
          </a:p>
          <a:p>
            <a:pPr eaLnBrk="1" hangingPunct="1"/>
            <a:r>
              <a:rPr lang="en-US" altLang="zh-CN" sz="3200" dirty="0" smtClean="0">
                <a:latin typeface="宋体" panose="02010600030101010101" pitchFamily="2" charset="-122"/>
              </a:rPr>
              <a:t>___________________________________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14. I went to the National Science Museum last year.</a:t>
            </a:r>
          </a:p>
          <a:p>
            <a:pPr eaLnBrk="1" hangingPunct="1"/>
            <a:r>
              <a:rPr lang="en-US" altLang="zh-CN" sz="3200" dirty="0" smtClean="0">
                <a:latin typeface="宋体" panose="02010600030101010101" pitchFamily="2" charset="-122"/>
              </a:rPr>
              <a:t>___________________________________</a:t>
            </a:r>
          </a:p>
          <a:p>
            <a:pPr eaLnBrk="1" hangingPunct="1"/>
            <a:r>
              <a:rPr lang="en-US" altLang="zh-CN" sz="3200" dirty="0" smtClean="0">
                <a:latin typeface="宋体" panose="02010600030101010101" pitchFamily="2" charset="-122"/>
              </a:rPr>
              <a:t>15</a:t>
            </a:r>
            <a:r>
              <a:rPr lang="en-US" altLang="zh-CN" sz="3200" dirty="0">
                <a:latin typeface="宋体" panose="02010600030101010101" pitchFamily="2" charset="-122"/>
              </a:rPr>
              <a:t>. Let’s go somewhere different today.</a:t>
            </a:r>
          </a:p>
          <a:p>
            <a:pPr eaLnBrk="1" hangingPunct="1"/>
            <a:r>
              <a:rPr lang="en-US" altLang="zh-CN" sz="3200" dirty="0" smtClean="0">
                <a:latin typeface="宋体" panose="02010600030101010101" pitchFamily="2" charset="-122"/>
              </a:rPr>
              <a:t>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836613" y="2682875"/>
            <a:ext cx="602297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---你有没有去过科技馆？</a:t>
            </a:r>
          </a:p>
          <a:p>
            <a:pPr eaLnBrk="1" hangingPunct="1"/>
            <a:r>
              <a:rPr lang="zh-CN" altLang="en-US" sz="3200" dirty="0">
                <a:solidFill>
                  <a:srgbClr val="FF0000"/>
                </a:solidFill>
              </a:rPr>
              <a:t>-</a:t>
            </a:r>
            <a:r>
              <a:rPr lang="en-US" altLang="zh-CN" sz="3200" dirty="0">
                <a:solidFill>
                  <a:srgbClr val="FF0000"/>
                </a:solidFill>
              </a:rPr>
              <a:t>-</a:t>
            </a:r>
            <a:r>
              <a:rPr lang="zh-CN" altLang="en-US" sz="3200" dirty="0">
                <a:solidFill>
                  <a:srgbClr val="FF0000"/>
                </a:solidFill>
              </a:rPr>
              <a:t>-是的，我有。</a:t>
            </a:r>
          </a:p>
        </p:txBody>
      </p:sp>
      <p:sp>
        <p:nvSpPr>
          <p:cNvPr id="3" name="文本框 2"/>
          <p:cNvSpPr txBox="1">
            <a:spLocks noChangeArrowheads="1"/>
          </p:cNvSpPr>
          <p:nvPr/>
        </p:nvSpPr>
        <p:spPr bwMode="auto">
          <a:xfrm>
            <a:off x="876300" y="4686300"/>
            <a:ext cx="63928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去年我去了国立科学博物馆的。</a:t>
            </a:r>
          </a:p>
        </p:txBody>
      </p:sp>
      <p:sp>
        <p:nvSpPr>
          <p:cNvPr id="5" name="文本框 4"/>
          <p:cNvSpPr txBox="1">
            <a:spLocks noChangeArrowheads="1"/>
          </p:cNvSpPr>
          <p:nvPr/>
        </p:nvSpPr>
        <p:spPr bwMode="auto">
          <a:xfrm>
            <a:off x="727075" y="5635625"/>
            <a:ext cx="55578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让我们</a:t>
            </a:r>
            <a:r>
              <a:rPr lang="zh-CN" altLang="en-US" sz="3200" dirty="0">
                <a:solidFill>
                  <a:srgbClr val="FF0000"/>
                </a:solidFill>
                <a:sym typeface="宋体" panose="02010600030101010101" pitchFamily="2" charset="-122"/>
              </a:rPr>
              <a:t>今天</a:t>
            </a:r>
            <a:r>
              <a:rPr lang="zh-CN" altLang="en-US" sz="3200" dirty="0">
                <a:solidFill>
                  <a:srgbClr val="FF0000"/>
                </a:solidFill>
              </a:rPr>
              <a:t>去不同的地方。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99"/>
          <p:cNvSpPr txBox="1">
            <a:spLocks noChangeArrowheads="1"/>
          </p:cNvSpPr>
          <p:nvPr/>
        </p:nvSpPr>
        <p:spPr bwMode="auto">
          <a:xfrm>
            <a:off x="239712" y="1016000"/>
            <a:ext cx="8650288"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16. It’s a good way to spend a Saturday afternoon.</a:t>
            </a:r>
          </a:p>
          <a:p>
            <a:pPr eaLnBrk="1" hangingPunct="1"/>
            <a:r>
              <a:rPr lang="en-US" altLang="zh-CN" sz="3200" dirty="0" smtClean="0">
                <a:latin typeface="宋体" panose="02010600030101010101" pitchFamily="2" charset="-122"/>
              </a:rPr>
              <a:t>____________________________________</a:t>
            </a:r>
          </a:p>
          <a:p>
            <a:pPr eaLnBrk="1" hangingPunct="1"/>
            <a:r>
              <a:rPr lang="en-US" altLang="zh-CN" sz="3200" dirty="0" smtClean="0">
                <a:latin typeface="宋体" panose="02010600030101010101" pitchFamily="2" charset="-122"/>
              </a:rPr>
              <a:t>17</a:t>
            </a:r>
            <a:r>
              <a:rPr lang="en-US" altLang="zh-CN" sz="3200" dirty="0">
                <a:latin typeface="宋体" panose="02010600030101010101" pitchFamily="2" charset="-122"/>
              </a:rPr>
              <a:t>. ---I have never been to the amusement park.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t>
            </a:r>
            <a:r>
              <a:rPr lang="en-US" altLang="zh-CN" sz="3200" dirty="0">
                <a:latin typeface="宋体" panose="02010600030101010101" pitchFamily="2" charset="-122"/>
              </a:rPr>
              <a:t>Me neither.</a:t>
            </a:r>
          </a:p>
          <a:p>
            <a:pPr eaLnBrk="1" hangingPunct="1"/>
            <a:r>
              <a:rPr lang="en-US" altLang="zh-CN" sz="3200" dirty="0" smtClean="0">
                <a:latin typeface="宋体" panose="02010600030101010101" pitchFamily="2" charset="-122"/>
                <a:sym typeface="宋体" panose="02010600030101010101" pitchFamily="2" charset="-122"/>
              </a:rPr>
              <a:t>________________________________________</a:t>
            </a:r>
          </a:p>
          <a:p>
            <a:pPr eaLnBrk="1" hangingPunct="1"/>
            <a:r>
              <a:rPr lang="en-US" altLang="zh-CN" sz="3200" dirty="0" smtClean="0">
                <a:latin typeface="宋体" panose="02010600030101010101" pitchFamily="2" charset="-122"/>
                <a:sym typeface="宋体" panose="02010600030101010101" pitchFamily="2" charset="-122"/>
              </a:rPr>
              <a:t>_________________</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854075" y="2028825"/>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这是消磨周六下午的好方法</a:t>
            </a:r>
          </a:p>
        </p:txBody>
      </p:sp>
      <p:sp>
        <p:nvSpPr>
          <p:cNvPr id="3" name="文本框 2"/>
          <p:cNvSpPr txBox="1">
            <a:spLocks noChangeArrowheads="1"/>
          </p:cNvSpPr>
          <p:nvPr/>
        </p:nvSpPr>
        <p:spPr bwMode="auto">
          <a:xfrm>
            <a:off x="784224" y="3921918"/>
            <a:ext cx="5878513"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--我从来没有去过游乐园。</a:t>
            </a:r>
          </a:p>
          <a:p>
            <a:pPr eaLnBrk="1" hangingPunct="1"/>
            <a:r>
              <a:rPr lang="en-US" altLang="zh-CN" sz="3200" dirty="0">
                <a:solidFill>
                  <a:srgbClr val="FF0000"/>
                </a:solidFill>
              </a:rPr>
              <a:t>--</a:t>
            </a:r>
            <a:r>
              <a:rPr lang="zh-CN" altLang="en-US" sz="3200" dirty="0">
                <a:solidFill>
                  <a:srgbClr val="FF0000"/>
                </a:solidFill>
              </a:rPr>
              <a:t>我也没。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99"/>
          <p:cNvSpPr txBox="1">
            <a:spLocks noChangeArrowheads="1"/>
          </p:cNvSpPr>
          <p:nvPr/>
        </p:nvSpPr>
        <p:spPr bwMode="auto">
          <a:xfrm>
            <a:off x="290513" y="817700"/>
            <a:ext cx="872648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一、根据中文意思或首字母提示，用单词或词组的适当形式填空。   </a:t>
            </a:r>
          </a:p>
          <a:p>
            <a:pPr eaLnBrk="1" hangingPunct="1"/>
            <a:r>
              <a:rPr lang="en-US" altLang="zh-CN" sz="3200" dirty="0">
                <a:solidFill>
                  <a:srgbClr val="000000"/>
                </a:solidFill>
                <a:latin typeface="宋体" panose="02010600030101010101" pitchFamily="2" charset="-122"/>
              </a:rPr>
              <a:t>1. Edison has so many i__________ in his life. He is such a great inventor that people all remember him.</a:t>
            </a:r>
          </a:p>
          <a:p>
            <a:pPr eaLnBrk="1" hangingPunct="1"/>
            <a:r>
              <a:rPr lang="en-US" altLang="zh-CN" sz="3200" dirty="0">
                <a:solidFill>
                  <a:srgbClr val="000000"/>
                </a:solidFill>
                <a:latin typeface="宋体" panose="02010600030101010101" pitchFamily="2" charset="-122"/>
              </a:rPr>
              <a:t>2. The Greens </a:t>
            </a:r>
            <a:r>
              <a:rPr lang="en-US" altLang="zh-CN" sz="3200" dirty="0" smtClean="0">
                <a:solidFill>
                  <a:srgbClr val="000000"/>
                </a:solidFill>
                <a:latin typeface="宋体" panose="02010600030101010101" pitchFamily="2" charset="-122"/>
              </a:rPr>
              <a:t>________</a:t>
            </a:r>
            <a:r>
              <a:rPr lang="zh-CN" altLang="en-US" sz="3200" dirty="0">
                <a:solidFill>
                  <a:srgbClr val="000000"/>
                </a:solidFill>
                <a:latin typeface="宋体" panose="02010600030101010101" pitchFamily="2" charset="-122"/>
              </a:rPr>
              <a:t>（搭建）</a:t>
            </a:r>
            <a:r>
              <a:rPr lang="en-US" altLang="zh-CN" sz="3200" dirty="0">
                <a:solidFill>
                  <a:srgbClr val="000000"/>
                </a:solidFill>
                <a:latin typeface="宋体" panose="02010600030101010101" pitchFamily="2" charset="-122"/>
              </a:rPr>
              <a:t>a tent when they reached the top of the mountain.</a:t>
            </a:r>
          </a:p>
          <a:p>
            <a:pPr eaLnBrk="1" hangingPunct="1"/>
            <a:r>
              <a:rPr lang="en-US" altLang="zh-CN" sz="3200" dirty="0">
                <a:solidFill>
                  <a:srgbClr val="000000"/>
                </a:solidFill>
                <a:latin typeface="宋体" panose="02010600030101010101" pitchFamily="2" charset="-122"/>
              </a:rPr>
              <a:t>3. Eating too much sugar can </a:t>
            </a:r>
            <a:r>
              <a:rPr lang="en-US" altLang="zh-CN" sz="3200" dirty="0" smtClean="0">
                <a:solidFill>
                  <a:srgbClr val="000000"/>
                </a:solidFill>
                <a:latin typeface="宋体" panose="02010600030101010101" pitchFamily="2" charset="-122"/>
              </a:rPr>
              <a:t>_______</a:t>
            </a:r>
            <a:r>
              <a:rPr lang="zh-CN" altLang="en-US" sz="3200" dirty="0">
                <a:solidFill>
                  <a:srgbClr val="000000"/>
                </a:solidFill>
                <a:latin typeface="宋体" panose="02010600030101010101" pitchFamily="2" charset="-122"/>
              </a:rPr>
              <a:t>（导致）</a:t>
            </a:r>
            <a:r>
              <a:rPr lang="en-US" altLang="zh-CN" sz="3200" dirty="0">
                <a:solidFill>
                  <a:srgbClr val="000000"/>
                </a:solidFill>
                <a:latin typeface="宋体" panose="02010600030101010101" pitchFamily="2" charset="-122"/>
              </a:rPr>
              <a:t>health problem.      </a:t>
            </a:r>
          </a:p>
          <a:p>
            <a:pPr eaLnBrk="1" hangingPunct="1"/>
            <a:r>
              <a:rPr lang="en-US" altLang="zh-CN" sz="3200" dirty="0">
                <a:solidFill>
                  <a:srgbClr val="000000"/>
                </a:solidFill>
                <a:latin typeface="宋体" panose="02010600030101010101" pitchFamily="2" charset="-122"/>
              </a:rPr>
              <a:t>4. Bring your c</a:t>
            </a:r>
            <a:r>
              <a:rPr lang="en-US" altLang="zh-CN" sz="3200" dirty="0" smtClean="0">
                <a:solidFill>
                  <a:srgbClr val="000000"/>
                </a:solidFill>
                <a:latin typeface="宋体" panose="02010600030101010101" pitchFamily="2" charset="-122"/>
              </a:rPr>
              <a:t>________ </a:t>
            </a:r>
            <a:r>
              <a:rPr lang="en-US" altLang="zh-CN" sz="3200" dirty="0">
                <a:solidFill>
                  <a:srgbClr val="000000"/>
                </a:solidFill>
                <a:latin typeface="宋体" panose="02010600030101010101" pitchFamily="2" charset="-122"/>
              </a:rPr>
              <a:t>so you can take photos there.                       </a:t>
            </a:r>
          </a:p>
        </p:txBody>
      </p:sp>
      <p:sp>
        <p:nvSpPr>
          <p:cNvPr id="3" name="文本框 2"/>
          <p:cNvSpPr txBox="1">
            <a:spLocks noChangeArrowheads="1"/>
          </p:cNvSpPr>
          <p:nvPr/>
        </p:nvSpPr>
        <p:spPr bwMode="auto">
          <a:xfrm>
            <a:off x="5094287" y="1792288"/>
            <a:ext cx="2503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inventions </a:t>
            </a:r>
          </a:p>
        </p:txBody>
      </p:sp>
      <p:sp>
        <p:nvSpPr>
          <p:cNvPr id="4" name="文本框 3"/>
          <p:cNvSpPr txBox="1">
            <a:spLocks noChangeArrowheads="1"/>
          </p:cNvSpPr>
          <p:nvPr/>
        </p:nvSpPr>
        <p:spPr bwMode="auto">
          <a:xfrm>
            <a:off x="3194050" y="3155950"/>
            <a:ext cx="1900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put up </a:t>
            </a:r>
          </a:p>
        </p:txBody>
      </p:sp>
      <p:sp>
        <p:nvSpPr>
          <p:cNvPr id="5" name="文本框 4"/>
          <p:cNvSpPr txBox="1">
            <a:spLocks noChangeArrowheads="1"/>
          </p:cNvSpPr>
          <p:nvPr/>
        </p:nvSpPr>
        <p:spPr bwMode="auto">
          <a:xfrm>
            <a:off x="6308725" y="4184650"/>
            <a:ext cx="1476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lead to </a:t>
            </a:r>
          </a:p>
        </p:txBody>
      </p:sp>
      <p:sp>
        <p:nvSpPr>
          <p:cNvPr id="6" name="文本框 5"/>
          <p:cNvSpPr txBox="1">
            <a:spLocks noChangeArrowheads="1"/>
          </p:cNvSpPr>
          <p:nvPr/>
        </p:nvSpPr>
        <p:spPr bwMode="auto">
          <a:xfrm>
            <a:off x="3390899" y="5124450"/>
            <a:ext cx="1703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camera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99"/>
          <p:cNvSpPr txBox="1">
            <a:spLocks noChangeArrowheads="1"/>
          </p:cNvSpPr>
          <p:nvPr/>
        </p:nvSpPr>
        <p:spPr bwMode="auto">
          <a:xfrm>
            <a:off x="379413" y="1109663"/>
            <a:ext cx="845185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5</a:t>
            </a:r>
            <a:r>
              <a:rPr lang="en-US" altLang="zh-CN" sz="3200" dirty="0" smtClean="0">
                <a:solidFill>
                  <a:srgbClr val="000000"/>
                </a:solidFill>
                <a:latin typeface="宋体" panose="02010600030101010101" pitchFamily="2" charset="-122"/>
              </a:rPr>
              <a:t>.---</a:t>
            </a:r>
            <a:r>
              <a:rPr lang="en-US" altLang="zh-CN" sz="3200" dirty="0">
                <a:solidFill>
                  <a:srgbClr val="000000"/>
                </a:solidFill>
                <a:latin typeface="宋体" panose="02010600030101010101" pitchFamily="2" charset="-122"/>
              </a:rPr>
              <a:t>Where would you like to go on vacation?           </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a:t>
            </a:r>
            <a:r>
              <a:rPr lang="en-US" altLang="zh-CN" sz="3200" dirty="0">
                <a:solidFill>
                  <a:srgbClr val="000000"/>
                </a:solidFill>
                <a:latin typeface="宋体" panose="02010600030101010101" pitchFamily="2" charset="-122"/>
              </a:rPr>
              <a:t>I’d love to go ____________</a:t>
            </a:r>
            <a:r>
              <a:rPr lang="zh-CN" altLang="en-US" sz="3200" dirty="0">
                <a:solidFill>
                  <a:srgbClr val="000000"/>
                </a:solidFill>
                <a:latin typeface="宋体" panose="02010600030101010101" pitchFamily="2" charset="-122"/>
              </a:rPr>
              <a:t>（在某处）</a:t>
            </a:r>
            <a:r>
              <a:rPr lang="en-US" altLang="zh-CN" sz="3200" dirty="0">
                <a:solidFill>
                  <a:srgbClr val="000000"/>
                </a:solidFill>
                <a:latin typeface="宋体" panose="02010600030101010101" pitchFamily="2" charset="-122"/>
              </a:rPr>
              <a:t>relaxing.</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779963" y="2005013"/>
            <a:ext cx="2378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somewhere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414338" y="726946"/>
            <a:ext cx="84582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en-US" altLang="zh-CN" sz="3200" dirty="0">
                <a:latin typeface="宋体" panose="02010600030101010101" pitchFamily="2" charset="-122"/>
                <a:sym typeface="宋体" panose="02010600030101010101" pitchFamily="2" charset="-122"/>
              </a:rPr>
              <a:t>---</a:t>
            </a:r>
            <a:r>
              <a:rPr lang="zh-CN" altLang="en-US" sz="3200" dirty="0">
                <a:latin typeface="宋体" panose="02010600030101010101" pitchFamily="2" charset="-122"/>
              </a:rPr>
              <a:t>你去过太空博物馆吗？       </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sym typeface="宋体" panose="02010600030101010101" pitchFamily="2" charset="-122"/>
              </a:rPr>
              <a:t>---</a:t>
            </a:r>
            <a:r>
              <a:rPr lang="zh-CN" altLang="en-US" sz="3200" dirty="0">
                <a:latin typeface="宋体" panose="02010600030101010101" pitchFamily="2" charset="-122"/>
              </a:rPr>
              <a:t>去过。我去年去了国家太空博物馆。</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---______ </a:t>
            </a:r>
            <a:r>
              <a:rPr lang="en-US" altLang="zh-CN" sz="3200" dirty="0">
                <a:latin typeface="宋体" panose="02010600030101010101" pitchFamily="2" charset="-122"/>
              </a:rPr>
              <a:t>you ______________a space museum?</a:t>
            </a:r>
          </a:p>
          <a:p>
            <a:pPr eaLnBrk="1" hangingPunct="1"/>
            <a:r>
              <a:rPr lang="en-US" altLang="zh-CN" sz="3200" dirty="0">
                <a:latin typeface="宋体" panose="02010600030101010101" pitchFamily="2" charset="-122"/>
              </a:rPr>
              <a:t>    ---Yes, I </a:t>
            </a:r>
            <a:r>
              <a:rPr lang="en-US" altLang="zh-CN" sz="3200" dirty="0" smtClean="0">
                <a:latin typeface="宋体" panose="02010600030101010101" pitchFamily="2" charset="-122"/>
              </a:rPr>
              <a:t>______. </a:t>
            </a:r>
            <a:r>
              <a:rPr lang="en-US" altLang="zh-CN" sz="3200" dirty="0">
                <a:latin typeface="宋体" panose="02010600030101010101" pitchFamily="2" charset="-122"/>
              </a:rPr>
              <a:t>I </a:t>
            </a:r>
            <a:r>
              <a:rPr lang="en-US" altLang="zh-CN" sz="3200" dirty="0" smtClean="0">
                <a:latin typeface="宋体" panose="02010600030101010101" pitchFamily="2" charset="-122"/>
              </a:rPr>
              <a:t>_________ </a:t>
            </a:r>
            <a:r>
              <a:rPr lang="en-US" altLang="zh-CN" sz="3200" dirty="0">
                <a:latin typeface="宋体" panose="02010600030101010101" pitchFamily="2" charset="-122"/>
              </a:rPr>
              <a:t>the National Space Museum </a:t>
            </a:r>
            <a:r>
              <a:rPr lang="en-US" altLang="zh-CN" sz="3200" dirty="0" smtClean="0">
                <a:latin typeface="宋体" panose="02010600030101010101" pitchFamily="2" charset="-122"/>
              </a:rPr>
              <a:t>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7.</a:t>
            </a:r>
            <a:r>
              <a:rPr lang="zh-CN" altLang="en-US" sz="3200" dirty="0">
                <a:latin typeface="宋体" panose="02010600030101010101" pitchFamily="2" charset="-122"/>
              </a:rPr>
              <a:t>这里这么吵。咱们找个安静的地方吧。 </a:t>
            </a:r>
          </a:p>
          <a:p>
            <a:pPr eaLnBrk="1" hangingPunct="1"/>
            <a:r>
              <a:rPr lang="en-US" altLang="zh-CN" sz="3200" dirty="0">
                <a:latin typeface="宋体" panose="02010600030101010101" pitchFamily="2" charset="-122"/>
              </a:rPr>
              <a:t>It’s so noisy here. Let’s go </a:t>
            </a:r>
            <a:r>
              <a:rPr lang="en-US" altLang="zh-CN" sz="3200" dirty="0" smtClean="0">
                <a:latin typeface="宋体" panose="02010600030101010101" pitchFamily="2" charset="-122"/>
              </a:rPr>
              <a:t>__________________.</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1862138" y="2181096"/>
            <a:ext cx="1130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Have</a:t>
            </a:r>
          </a:p>
        </p:txBody>
      </p:sp>
      <p:sp>
        <p:nvSpPr>
          <p:cNvPr id="4" name="文本框 3"/>
          <p:cNvSpPr txBox="1">
            <a:spLocks noChangeArrowheads="1"/>
          </p:cNvSpPr>
          <p:nvPr/>
        </p:nvSpPr>
        <p:spPr bwMode="auto">
          <a:xfrm>
            <a:off x="4241800" y="2173159"/>
            <a:ext cx="30607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(ever) been to</a:t>
            </a:r>
          </a:p>
        </p:txBody>
      </p:sp>
      <p:sp>
        <p:nvSpPr>
          <p:cNvPr id="5" name="文本框 4"/>
          <p:cNvSpPr txBox="1">
            <a:spLocks noChangeArrowheads="1"/>
          </p:cNvSpPr>
          <p:nvPr/>
        </p:nvSpPr>
        <p:spPr bwMode="auto">
          <a:xfrm>
            <a:off x="3194050" y="3095497"/>
            <a:ext cx="12588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have</a:t>
            </a:r>
          </a:p>
        </p:txBody>
      </p:sp>
      <p:sp>
        <p:nvSpPr>
          <p:cNvPr id="6" name="文本框 5"/>
          <p:cNvSpPr txBox="1">
            <a:spLocks noChangeArrowheads="1"/>
          </p:cNvSpPr>
          <p:nvPr/>
        </p:nvSpPr>
        <p:spPr bwMode="auto">
          <a:xfrm>
            <a:off x="5492750" y="3085971"/>
            <a:ext cx="172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went to</a:t>
            </a:r>
          </a:p>
        </p:txBody>
      </p:sp>
      <p:sp>
        <p:nvSpPr>
          <p:cNvPr id="7" name="文本框 6"/>
          <p:cNvSpPr txBox="1">
            <a:spLocks noChangeArrowheads="1"/>
          </p:cNvSpPr>
          <p:nvPr/>
        </p:nvSpPr>
        <p:spPr bwMode="auto">
          <a:xfrm>
            <a:off x="4985544" y="3674934"/>
            <a:ext cx="1969294"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last year</a:t>
            </a:r>
          </a:p>
        </p:txBody>
      </p:sp>
      <p:sp>
        <p:nvSpPr>
          <p:cNvPr id="8" name="文本框 7"/>
          <p:cNvSpPr txBox="1">
            <a:spLocks noChangeArrowheads="1"/>
          </p:cNvSpPr>
          <p:nvPr/>
        </p:nvSpPr>
        <p:spPr bwMode="auto">
          <a:xfrm>
            <a:off x="841375" y="5052884"/>
            <a:ext cx="39417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somewhere quiet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241301" y="1028700"/>
            <a:ext cx="88773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8.今年暑假我想去个凉爽的地方度假。</a:t>
            </a:r>
          </a:p>
          <a:p>
            <a:pPr eaLnBrk="1" hangingPunct="1"/>
            <a:r>
              <a:rPr lang="en-US" altLang="zh-CN" sz="3200" dirty="0">
                <a:latin typeface="宋体" panose="02010600030101010101" pitchFamily="2" charset="-122"/>
                <a:sym typeface="宋体" panose="02010600030101010101" pitchFamily="2" charset="-122"/>
              </a:rPr>
              <a:t>I’d like to </a:t>
            </a:r>
            <a:r>
              <a:rPr lang="en-US" altLang="zh-CN" sz="3200" dirty="0" smtClean="0">
                <a:latin typeface="宋体" panose="02010600030101010101" pitchFamily="2" charset="-122"/>
                <a:sym typeface="宋体" panose="02010600030101010101" pitchFamily="2" charset="-122"/>
              </a:rPr>
              <a:t>________________ </a:t>
            </a:r>
            <a:r>
              <a:rPr lang="en-US" altLang="zh-CN" sz="3200" dirty="0">
                <a:latin typeface="宋体" panose="02010600030101010101" pitchFamily="2" charset="-122"/>
                <a:sym typeface="宋体" panose="02010600030101010101" pitchFamily="2" charset="-122"/>
              </a:rPr>
              <a:t>this summer vacation.</a:t>
            </a:r>
          </a:p>
          <a:p>
            <a:pPr eaLnBrk="1" hangingPunct="1"/>
            <a:r>
              <a:rPr lang="en-US" altLang="zh-CN" sz="3200" dirty="0">
                <a:latin typeface="宋体" panose="02010600030101010101" pitchFamily="2" charset="-122"/>
                <a:sym typeface="宋体" panose="02010600030101010101" pitchFamily="2" charset="-122"/>
              </a:rPr>
              <a:t>9.我从来没有去过历史博物馆。</a:t>
            </a:r>
          </a:p>
          <a:p>
            <a:pPr eaLnBrk="1" hangingPunct="1"/>
            <a:r>
              <a:rPr lang="en-US" altLang="zh-CN" sz="3200" dirty="0">
                <a:latin typeface="宋体" panose="02010600030101010101" pitchFamily="2" charset="-122"/>
                <a:sym typeface="宋体" panose="02010600030101010101" pitchFamily="2" charset="-122"/>
              </a:rPr>
              <a:t>I </a:t>
            </a:r>
            <a:r>
              <a:rPr lang="en-US" altLang="zh-CN" sz="3200" dirty="0" smtClean="0">
                <a:latin typeface="宋体" panose="02010600030101010101" pitchFamily="2" charset="-122"/>
                <a:sym typeface="宋体" panose="02010600030101010101" pitchFamily="2" charset="-122"/>
              </a:rPr>
              <a:t>____________________ </a:t>
            </a:r>
            <a:r>
              <a:rPr lang="en-US" altLang="zh-CN" sz="3200" dirty="0">
                <a:latin typeface="宋体" panose="02010600030101010101" pitchFamily="2" charset="-122"/>
                <a:sym typeface="宋体" panose="02010600030101010101" pitchFamily="2" charset="-122"/>
              </a:rPr>
              <a:t>a history museum.</a:t>
            </a:r>
          </a:p>
          <a:p>
            <a:pPr eaLnBrk="1" hangingPunct="1"/>
            <a:r>
              <a:rPr lang="en-US" altLang="zh-CN" sz="3200" dirty="0">
                <a:latin typeface="宋体" panose="02010600030101010101" pitchFamily="2" charset="-122"/>
                <a:sym typeface="宋体" panose="02010600030101010101" pitchFamily="2" charset="-122"/>
              </a:rPr>
              <a:t>10. </a:t>
            </a:r>
            <a:r>
              <a:rPr lang="en-US" altLang="zh-CN" sz="3200" dirty="0" err="1">
                <a:latin typeface="宋体" panose="02010600030101010101" pitchFamily="2" charset="-122"/>
                <a:sym typeface="宋体" panose="02010600030101010101" pitchFamily="2" charset="-122"/>
              </a:rPr>
              <a:t>听音乐或看电影是放松自己的好方式</a:t>
            </a:r>
            <a:r>
              <a:rPr lang="en-US" altLang="zh-CN" sz="3200" dirty="0">
                <a:latin typeface="宋体" panose="02010600030101010101" pitchFamily="2" charset="-122"/>
                <a:sym typeface="宋体" panose="02010600030101010101" pitchFamily="2" charset="-122"/>
              </a:rPr>
              <a:t>。</a:t>
            </a:r>
          </a:p>
          <a:p>
            <a:pPr eaLnBrk="1" hangingPunct="1"/>
            <a:r>
              <a:rPr lang="en-US" altLang="zh-CN" sz="3200" dirty="0">
                <a:latin typeface="宋体" panose="02010600030101010101" pitchFamily="2" charset="-122"/>
                <a:sym typeface="宋体" panose="02010600030101010101" pitchFamily="2" charset="-122"/>
              </a:rPr>
              <a:t>It’s </a:t>
            </a:r>
            <a:r>
              <a:rPr lang="en-US" altLang="zh-CN" sz="3200" dirty="0" smtClean="0">
                <a:latin typeface="宋体" panose="02010600030101010101" pitchFamily="2" charset="-122"/>
                <a:sym typeface="宋体" panose="02010600030101010101" pitchFamily="2" charset="-122"/>
              </a:rPr>
              <a:t>____________________ </a:t>
            </a:r>
            <a:r>
              <a:rPr lang="en-US" altLang="zh-CN" sz="3200" dirty="0">
                <a:latin typeface="宋体" panose="02010600030101010101" pitchFamily="2" charset="-122"/>
                <a:sym typeface="宋体" panose="02010600030101010101" pitchFamily="2" charset="-122"/>
              </a:rPr>
              <a:t>ourselves by listening to music or go to the movies.</a:t>
            </a:r>
          </a:p>
        </p:txBody>
      </p:sp>
      <p:sp>
        <p:nvSpPr>
          <p:cNvPr id="3" name="文本框 2"/>
          <p:cNvSpPr txBox="1">
            <a:spLocks noChangeArrowheads="1"/>
          </p:cNvSpPr>
          <p:nvPr/>
        </p:nvSpPr>
        <p:spPr bwMode="auto">
          <a:xfrm>
            <a:off x="2898775" y="1514475"/>
            <a:ext cx="3489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go somewhere cool</a:t>
            </a:r>
          </a:p>
        </p:txBody>
      </p:sp>
      <p:sp>
        <p:nvSpPr>
          <p:cNvPr id="4" name="文本框 3"/>
          <p:cNvSpPr txBox="1">
            <a:spLocks noChangeArrowheads="1"/>
          </p:cNvSpPr>
          <p:nvPr/>
        </p:nvSpPr>
        <p:spPr bwMode="auto">
          <a:xfrm>
            <a:off x="1384300" y="2947988"/>
            <a:ext cx="3705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have never been to </a:t>
            </a:r>
          </a:p>
        </p:txBody>
      </p:sp>
      <p:sp>
        <p:nvSpPr>
          <p:cNvPr id="5" name="文本框 4"/>
          <p:cNvSpPr txBox="1">
            <a:spLocks noChangeArrowheads="1"/>
          </p:cNvSpPr>
          <p:nvPr/>
        </p:nvSpPr>
        <p:spPr bwMode="auto">
          <a:xfrm>
            <a:off x="1717675" y="3878263"/>
            <a:ext cx="3768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a good way to relax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1560</Words>
  <Application>Microsoft Office PowerPoint</Application>
  <PresentationFormat>全屏显示(4:3)</PresentationFormat>
  <Paragraphs>243</Paragraphs>
  <Slides>27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2022-01-21T01:19:03Z</dcterms:created>
  <dcterms:modified xsi:type="dcterms:W3CDTF">2023-01-16T18:15:19Z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7FB70BBE39B54B77B01A4C4B59AA2890</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