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2" r:id="rId3"/>
    <p:sldId id="302" r:id="rId4"/>
    <p:sldId id="278" r:id="rId5"/>
    <p:sldId id="303" r:id="rId6"/>
    <p:sldId id="260" r:id="rId7"/>
    <p:sldId id="264" r:id="rId8"/>
    <p:sldId id="263" r:id="rId9"/>
    <p:sldId id="262" r:id="rId10"/>
    <p:sldId id="266" r:id="rId11"/>
    <p:sldId id="293" r:id="rId12"/>
    <p:sldId id="268" r:id="rId13"/>
    <p:sldId id="269" r:id="rId14"/>
    <p:sldId id="267" r:id="rId15"/>
    <p:sldId id="270" r:id="rId16"/>
    <p:sldId id="271" r:id="rId17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7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  <a:srgbClr val="FFFF99"/>
    <a:srgbClr val="FFFFCC"/>
    <a:srgbClr val="CCECFF"/>
    <a:srgbClr val="99FFCC"/>
    <a:srgbClr val="66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67" autoAdjust="0"/>
  </p:normalViewPr>
  <p:slideViewPr>
    <p:cSldViewPr snapToGrid="0">
      <p:cViewPr>
        <p:scale>
          <a:sx n="110" d="100"/>
          <a:sy n="110" d="100"/>
        </p:scale>
        <p:origin x="-1644" y="12"/>
      </p:cViewPr>
      <p:guideLst>
        <p:guide orient="horz" pos="2183"/>
        <p:guide pos="27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353683" y="1258289"/>
            <a:ext cx="8462513" cy="1200329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schemeClr val="tx2">
                <a:lumMod val="20000"/>
                <a:lumOff val="80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7200" b="1" noProof="1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</a:rPr>
              <a:t>Unit 2 What a day!</a:t>
            </a:r>
          </a:p>
        </p:txBody>
      </p:sp>
      <p:pic>
        <p:nvPicPr>
          <p:cNvPr id="3" name="图片 2" descr="sunny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89475" y="2851246"/>
            <a:ext cx="2325688" cy="1744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windy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90508" y="3908521"/>
            <a:ext cx="2325688" cy="1744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cloudy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6088" y="3908521"/>
            <a:ext cx="2325687" cy="1744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rainy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63788" y="3116359"/>
            <a:ext cx="2325687" cy="1744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04775" y="5751857"/>
            <a:ext cx="893445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Mike's diary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86" name="文本框 16385"/>
          <p:cNvSpPr txBox="1"/>
          <p:nvPr/>
        </p:nvSpPr>
        <p:spPr>
          <a:xfrm>
            <a:off x="180340" y="815340"/>
            <a:ext cx="8811260" cy="463359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fontAlgn="auto">
              <a:lnSpc>
                <a:spcPts val="3200"/>
              </a:lnSpc>
            </a:pPr>
            <a:r>
              <a:rPr lang="en-US" altLang="zh-CN" sz="3200" noProof="1">
                <a:latin typeface="Times New Roman" panose="02020603050405020304" charset="0"/>
              </a:rPr>
              <a:t>Monday, 21st September                               cloudy</a:t>
            </a:r>
          </a:p>
          <a:p>
            <a:pPr fontAlgn="auto">
              <a:lnSpc>
                <a:spcPts val="3200"/>
              </a:lnSpc>
            </a:pP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200"/>
              </a:lnSpc>
            </a:pPr>
            <a:r>
              <a:rPr lang="en-US" altLang="zh-CN" sz="3200" noProof="1">
                <a:latin typeface="Times New Roman" panose="02020603050405020304" charset="0"/>
              </a:rPr>
              <a:t>It was cloudy in the morning. I got up late. It was seven thirty. I couldn’t eat my breakfast. I went to school by bike. I got to school at eight  o'clock. </a:t>
            </a:r>
          </a:p>
          <a:p>
            <a:pPr fontAlgn="auto">
              <a:lnSpc>
                <a:spcPts val="3200"/>
              </a:lnSpc>
            </a:pP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200"/>
              </a:lnSpc>
            </a:pPr>
            <a:r>
              <a:rPr lang="en-US" altLang="zh-CN" sz="3200" noProof="1">
                <a:latin typeface="Times New Roman" panose="02020603050405020304" charset="0"/>
              </a:rPr>
              <a:t>Miss Li was in the classroom. It was her English lesson. I was late again. I was very sorry for Miss Li. I opened my school bag. Oh, no, I couldn’t find my English book. </a:t>
            </a:r>
          </a:p>
          <a:p>
            <a:pPr fontAlgn="auto">
              <a:lnSpc>
                <a:spcPts val="3200"/>
              </a:lnSpc>
            </a:pPr>
            <a:endParaRPr lang="en-US" altLang="zh-CN" sz="3200" noProof="1">
              <a:latin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75" y="4533900"/>
            <a:ext cx="3038475" cy="2168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 bwMode="auto">
          <a:xfrm>
            <a:off x="1352550" y="549275"/>
            <a:ext cx="5737225" cy="5378450"/>
            <a:chOff x="2360" y="332"/>
            <a:chExt cx="9035" cy="846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360" y="332"/>
              <a:ext cx="9035" cy="8469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358" y="3189"/>
              <a:ext cx="6312" cy="3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altLang="zh-CN" sz="4000" b="1" noProof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+mn-ea"/>
                </a:rPr>
                <a:t>Mike's </a:t>
              </a:r>
              <a:endParaRPr lang="en-US" altLang="zh-CN" sz="4000" b="1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</a:endParaRPr>
            </a:p>
            <a:p>
              <a:pPr algn="ctr"/>
              <a:r>
                <a:rPr lang="en-US" altLang="zh-CN" sz="4000" b="1" noProof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cs typeface="+mn-ea"/>
                </a:rPr>
                <a:t>________ Monday</a:t>
              </a:r>
              <a:endParaRPr lang="en-US" altLang="zh-CN" sz="4000" b="1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+mn-ea"/>
              </a:rPr>
              <a:t>Mike's diary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86" name="文本框 16385"/>
          <p:cNvSpPr txBox="1"/>
          <p:nvPr/>
        </p:nvSpPr>
        <p:spPr>
          <a:xfrm>
            <a:off x="180340" y="815340"/>
            <a:ext cx="8811260" cy="46101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fontAlgn="auto">
              <a:lnSpc>
                <a:spcPts val="3200"/>
              </a:lnSpc>
            </a:pPr>
            <a:r>
              <a:rPr lang="en-US" altLang="zh-CN" sz="3200" noProof="1">
                <a:latin typeface="Times New Roman" panose="02020603050405020304" charset="0"/>
              </a:rPr>
              <a:t>Monday, 21st September                               cloudy</a:t>
            </a:r>
          </a:p>
          <a:p>
            <a:pPr fontAlgn="auto">
              <a:lnSpc>
                <a:spcPts val="3200"/>
              </a:lnSpc>
            </a:pP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200"/>
              </a:lnSpc>
            </a:pPr>
            <a:r>
              <a:rPr lang="en-US" altLang="zh-CN" sz="3200" noProof="1">
                <a:latin typeface="Times New Roman" panose="02020603050405020304" charset="0"/>
              </a:rPr>
              <a:t>It was cloudy in the morning. I got up late. It was seven thirty. I couldn’t eat my breakfast. I went to school by bike. I got to school at eight o'clock. </a:t>
            </a:r>
          </a:p>
          <a:p>
            <a:pPr fontAlgn="auto">
              <a:lnSpc>
                <a:spcPts val="3200"/>
              </a:lnSpc>
            </a:pP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200"/>
              </a:lnSpc>
            </a:pPr>
            <a:r>
              <a:rPr lang="en-US" altLang="zh-CN" sz="3200" noProof="1">
                <a:latin typeface="Times New Roman" panose="02020603050405020304" charset="0"/>
              </a:rPr>
              <a:t>Miss Li was in the classroom. It was her English lesson. I was late again. I was very sorry for Miss Li. I opened my school bag. Oh, no, I couldn’t find my English book. </a:t>
            </a:r>
          </a:p>
          <a:p>
            <a:pPr fontAlgn="auto">
              <a:lnSpc>
                <a:spcPts val="3200"/>
              </a:lnSpc>
            </a:pPr>
            <a:r>
              <a:rPr lang="en-US" altLang="zh-CN" sz="3200" noProof="1">
                <a:latin typeface="Times New Roman" panose="02020603050405020304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75" y="4533900"/>
            <a:ext cx="3038475" cy="2168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287463" y="1608138"/>
            <a:ext cx="1173162" cy="501650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2000" i="1" noProof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1863" y="1606550"/>
            <a:ext cx="1463675" cy="503238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2400" i="1" noProof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375" y="2025650"/>
            <a:ext cx="1990725" cy="434975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21275" y="1606550"/>
            <a:ext cx="1990725" cy="503238"/>
          </a:xfrm>
          <a:prstGeom prst="rect">
            <a:avLst/>
          </a:prstGeom>
          <a:solidFill>
            <a:srgbClr val="99FF99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2000" i="1" noProof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06638" y="2025650"/>
            <a:ext cx="4532312" cy="434975"/>
          </a:xfrm>
          <a:prstGeom prst="rect">
            <a:avLst/>
          </a:prstGeom>
          <a:solidFill>
            <a:srgbClr val="99FF99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6375" y="3217863"/>
            <a:ext cx="1304925" cy="496887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2400" i="1" noProof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40200" y="3714750"/>
            <a:ext cx="4456113" cy="434975"/>
          </a:xfrm>
          <a:prstGeom prst="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2400" i="1" noProof="1">
              <a:solidFill>
                <a:srgbClr val="FF0000"/>
              </a:solidFill>
              <a:latin typeface="Times New Roman" panose="02020603050405020304" charset="0"/>
            </a:endParaRPr>
          </a:p>
          <a:p>
            <a:pPr algn="ctr"/>
            <a:endParaRPr lang="en-US" altLang="zh-CN" sz="2400" i="1" noProof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49475" y="3217863"/>
            <a:ext cx="2784475" cy="496887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2400" i="1" noProof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468313" y="2025650"/>
            <a:ext cx="8235950" cy="2352675"/>
          </a:xfrm>
          <a:prstGeom prst="rect">
            <a:avLst/>
          </a:prstGeom>
          <a:solidFill>
            <a:srgbClr val="FFFF00">
              <a:alpha val="98000"/>
            </a:srgb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x-none" sz="4000" b="1" noProof="1">
              <a:solidFill>
                <a:schemeClr val="tx2"/>
              </a:solidFill>
              <a:latin typeface="Times New Roman" panose="0202060305040502030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000" b="1" noProof="1">
                <a:solidFill>
                  <a:schemeClr val="tx2"/>
                </a:solidFill>
                <a:latin typeface="Times New Roman" panose="02020603050405020304" charset="0"/>
              </a:rPr>
              <a:t>What can we write in the diary?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chemeClr val="tx2"/>
                </a:solidFill>
                <a:latin typeface="Times New Roman" panose="02020603050405020304" charset="0"/>
              </a:rPr>
              <a:t>我们可以写些什么？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x-none" sz="4000" b="1" noProof="1">
              <a:solidFill>
                <a:schemeClr val="tx2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4100" grpId="0" bldLvl="0" animBg="1"/>
      <p:bldP spid="4100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Diary Format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3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40000">
            <a:off x="388938" y="1585913"/>
            <a:ext cx="415766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4549775" y="1974850"/>
            <a:ext cx="42910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40000">
            <a:off x="2135188" y="3530600"/>
            <a:ext cx="460851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"/>
          <p:cNvSpPr txBox="1"/>
          <p:nvPr/>
        </p:nvSpPr>
        <p:spPr>
          <a:xfrm>
            <a:off x="446088" y="738188"/>
            <a:ext cx="8697912" cy="517525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chemeClr val="tx2"/>
                </a:solidFill>
                <a:latin typeface="+mj-lt"/>
              </a:rPr>
              <a:t>观察这些日记，你能说一说日记的格式吗？</a:t>
            </a:r>
          </a:p>
        </p:txBody>
      </p:sp>
      <p:sp>
        <p:nvSpPr>
          <p:cNvPr id="2" name="矩形 1"/>
          <p:cNvSpPr/>
          <p:nvPr/>
        </p:nvSpPr>
        <p:spPr>
          <a:xfrm rot="21360000">
            <a:off x="2273300" y="6076950"/>
            <a:ext cx="1066800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</a:rPr>
              <a:t>左上角写日期（星期几，日，月），右上角写天气情况。英式日期写法是日，月，年。美式日期写法是月，日，年。</a:t>
            </a: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在日期和天气的下一行中间可以写上自己的小标题，也可以不写。</a:t>
            </a: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正文是关于一天生活的记载。要选择当天感受最深刻的事件来描述，不要写成流水账。</a:t>
            </a: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   正文书写时，可以开头不空格，段与段之间空一行。也可以开头空四个字母的位子，段落之间不用空行。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Diary Format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9515" y="1289953"/>
            <a:ext cx="7913688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英语日记格式</a:t>
            </a:r>
            <a:endParaRPr lang="zh-CN" altLang="en-US" sz="3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/>
            <a:r>
              <a:rPr lang="en-US" altLang="zh-CN" sz="2400" noProof="1">
                <a:latin typeface="+mn-lt"/>
                <a:ea typeface="+mn-ea"/>
              </a:rPr>
              <a:t>1.</a:t>
            </a:r>
            <a:r>
              <a:rPr lang="zh-CN" altLang="en-US" sz="2400" b="1" noProof="1">
                <a:solidFill>
                  <a:srgbClr val="C00000"/>
                </a:solidFill>
                <a:latin typeface="+mn-lt"/>
                <a:ea typeface="+mn-ea"/>
              </a:rPr>
              <a:t>左上角写日期（星期几，日，月），右上角写天气情况</a:t>
            </a:r>
            <a:r>
              <a:rPr lang="zh-CN" altLang="en-US" sz="2400" b="1" noProof="1">
                <a:latin typeface="+mn-lt"/>
                <a:ea typeface="+mn-ea"/>
              </a:rPr>
              <a:t>。</a:t>
            </a:r>
          </a:p>
          <a:p>
            <a:pPr fontAlgn="auto"/>
            <a:endParaRPr lang="en-US" altLang="zh-CN" sz="2400" noProof="1">
              <a:latin typeface="+mn-lt"/>
              <a:ea typeface="+mn-ea"/>
            </a:endParaRPr>
          </a:p>
          <a:p>
            <a:pPr fontAlgn="auto"/>
            <a:r>
              <a:rPr lang="en-US" altLang="zh-CN" sz="2400" noProof="1">
                <a:latin typeface="+mn-lt"/>
                <a:ea typeface="+mn-ea"/>
              </a:rPr>
              <a:t>2.</a:t>
            </a:r>
            <a:r>
              <a:rPr lang="zh-CN" altLang="en-US" sz="2400" noProof="1">
                <a:latin typeface="+mn-lt"/>
                <a:ea typeface="+mn-ea"/>
              </a:rPr>
              <a:t>在日期和天气的下一行中间可以写上自己的</a:t>
            </a:r>
            <a:r>
              <a:rPr lang="zh-CN" altLang="en-US" sz="2400" noProof="1">
                <a:solidFill>
                  <a:srgbClr val="C00000"/>
                </a:solidFill>
                <a:latin typeface="+mn-lt"/>
                <a:ea typeface="+mn-ea"/>
              </a:rPr>
              <a:t>小标题</a:t>
            </a:r>
            <a:r>
              <a:rPr lang="zh-CN" altLang="en-US" sz="2400" noProof="1">
                <a:latin typeface="+mn-lt"/>
                <a:ea typeface="+mn-ea"/>
              </a:rPr>
              <a:t>，也可以不写。</a:t>
            </a:r>
            <a:endParaRPr lang="zh-CN" altLang="en-US" sz="2400" noProof="1"/>
          </a:p>
          <a:p>
            <a:pPr fontAlgn="auto"/>
            <a:endParaRPr lang="en-US" altLang="zh-CN" sz="2400" noProof="1">
              <a:latin typeface="+mn-lt"/>
              <a:ea typeface="+mn-ea"/>
            </a:endParaRPr>
          </a:p>
          <a:p>
            <a:pPr fontAlgn="auto"/>
            <a:r>
              <a:rPr lang="en-US" altLang="zh-CN" sz="2400" noProof="1">
                <a:latin typeface="+mn-lt"/>
                <a:ea typeface="+mn-ea"/>
              </a:rPr>
              <a:t>3.</a:t>
            </a:r>
            <a:r>
              <a:rPr lang="zh-CN" altLang="en-US" sz="2400" noProof="1">
                <a:latin typeface="+mn-lt"/>
                <a:ea typeface="+mn-ea"/>
              </a:rPr>
              <a:t>正文是关于一天生活的记载。要选择当天</a:t>
            </a:r>
            <a:r>
              <a:rPr lang="zh-CN" altLang="en-US" sz="2400" noProof="1">
                <a:solidFill>
                  <a:srgbClr val="C00000"/>
                </a:solidFill>
                <a:latin typeface="+mn-lt"/>
                <a:ea typeface="+mn-ea"/>
              </a:rPr>
              <a:t>感受最深刻的事件</a:t>
            </a:r>
            <a:r>
              <a:rPr lang="zh-CN" altLang="en-US" sz="2400" noProof="1">
                <a:latin typeface="+mn-lt"/>
                <a:ea typeface="+mn-ea"/>
              </a:rPr>
              <a:t>来描述，不要写成流水账。</a:t>
            </a:r>
            <a:endParaRPr lang="zh-CN" altLang="en-US" sz="2400" noProof="1"/>
          </a:p>
          <a:p>
            <a:pPr fontAlgn="auto"/>
            <a:endParaRPr lang="en-US" altLang="zh-CN" sz="2400" noProof="1">
              <a:latin typeface="+mn-lt"/>
              <a:ea typeface="+mn-ea"/>
            </a:endParaRPr>
          </a:p>
          <a:p>
            <a:pPr fontAlgn="auto"/>
            <a:r>
              <a:rPr lang="en-US" altLang="zh-CN" sz="2400" noProof="1">
                <a:latin typeface="+mn-lt"/>
                <a:ea typeface="+mn-ea"/>
              </a:rPr>
              <a:t>4.</a:t>
            </a:r>
            <a:r>
              <a:rPr lang="zh-CN" altLang="en-US" sz="2400" noProof="1">
                <a:latin typeface="+mn-lt"/>
                <a:ea typeface="+mn-ea"/>
              </a:rPr>
              <a:t>正文书写时，可以</a:t>
            </a:r>
            <a:r>
              <a:rPr lang="zh-CN" altLang="en-US" sz="2400" noProof="1">
                <a:solidFill>
                  <a:srgbClr val="C00000"/>
                </a:solidFill>
                <a:latin typeface="+mn-lt"/>
                <a:ea typeface="+mn-ea"/>
              </a:rPr>
              <a:t>开头不空格，段与段之间空一行</a:t>
            </a:r>
            <a:r>
              <a:rPr lang="zh-CN" altLang="en-US" sz="2400" noProof="1">
                <a:latin typeface="+mn-lt"/>
                <a:ea typeface="+mn-ea"/>
              </a:rPr>
              <a:t>。也可以开头空四个字母的位子，段落之间不用空行。</a:t>
            </a:r>
            <a:endParaRPr lang="zh-CN" altLang="en-US" sz="2400" noProof="1"/>
          </a:p>
        </p:txBody>
      </p:sp>
      <p:pic>
        <p:nvPicPr>
          <p:cNvPr id="16388" name="图片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04138" y="5145088"/>
            <a:ext cx="14668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Your Saturday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446088" y="947738"/>
            <a:ext cx="8697912" cy="1311275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000" b="1" i="1" noProof="1">
                <a:solidFill>
                  <a:schemeClr val="tx2"/>
                </a:solidFill>
                <a:latin typeface="Times New Roman" panose="02020603050405020304" charset="0"/>
              </a:rPr>
              <a:t>What did you do with your family or friends </a:t>
            </a:r>
            <a:r>
              <a:rPr lang="en-US" altLang="x-none" sz="4000" b="1" i="1" u="sng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last Saturday</a:t>
            </a:r>
            <a:r>
              <a:rPr lang="en-US" altLang="x-none" sz="4000" b="1" i="1" noProof="1">
                <a:solidFill>
                  <a:schemeClr val="tx2"/>
                </a:solidFill>
                <a:latin typeface="Times New Roman" panose="02020603050405020304" charset="0"/>
              </a:rPr>
              <a:t>?</a:t>
            </a:r>
          </a:p>
        </p:txBody>
      </p:sp>
      <p:sp>
        <p:nvSpPr>
          <p:cNvPr id="2" name="矩形 1"/>
          <p:cNvSpPr/>
          <p:nvPr/>
        </p:nvSpPr>
        <p:spPr>
          <a:xfrm rot="21360000">
            <a:off x="641350" y="2584450"/>
            <a:ext cx="3149600" cy="554038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noProof="1">
                <a:solidFill>
                  <a:srgbClr val="FF0000"/>
                </a:solidFill>
                <a:latin typeface="Times New Roman" panose="02020603050405020304" charset="0"/>
              </a:rPr>
              <a:t>went</a:t>
            </a:r>
            <a:r>
              <a:rPr lang="en-US" altLang="zh-CN" sz="3200" noProof="1">
                <a:solidFill>
                  <a:schemeClr val="tx1"/>
                </a:solidFill>
                <a:latin typeface="Times New Roman" panose="02020603050405020304" charset="0"/>
              </a:rPr>
              <a:t> fishing</a:t>
            </a:r>
          </a:p>
        </p:txBody>
      </p:sp>
      <p:sp>
        <p:nvSpPr>
          <p:cNvPr id="3" name="矩形 2"/>
          <p:cNvSpPr/>
          <p:nvPr/>
        </p:nvSpPr>
        <p:spPr>
          <a:xfrm>
            <a:off x="4349750" y="2474913"/>
            <a:ext cx="3151188" cy="554037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noProof="1">
                <a:solidFill>
                  <a:schemeClr val="tx1"/>
                </a:solidFill>
                <a:latin typeface="Times New Roman" panose="02020603050405020304" charset="0"/>
              </a:rPr>
              <a:t>watch</a:t>
            </a:r>
            <a:r>
              <a:rPr lang="en-US" altLang="zh-CN" sz="3200" noProof="1">
                <a:solidFill>
                  <a:srgbClr val="FF0000"/>
                </a:solidFill>
                <a:latin typeface="Times New Roman" panose="02020603050405020304" charset="0"/>
              </a:rPr>
              <a:t>ed</a:t>
            </a:r>
            <a:r>
              <a:rPr lang="en-US" altLang="zh-CN" sz="3200" noProof="1">
                <a:solidFill>
                  <a:schemeClr val="tx1"/>
                </a:solidFill>
                <a:latin typeface="Times New Roman" panose="02020603050405020304" charset="0"/>
              </a:rPr>
              <a:t> a film</a:t>
            </a:r>
          </a:p>
        </p:txBody>
      </p:sp>
      <p:sp>
        <p:nvSpPr>
          <p:cNvPr id="4" name="矩形 3"/>
          <p:cNvSpPr/>
          <p:nvPr/>
        </p:nvSpPr>
        <p:spPr>
          <a:xfrm>
            <a:off x="1393825" y="3463925"/>
            <a:ext cx="4257675" cy="55403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noProof="1">
                <a:solidFill>
                  <a:srgbClr val="FF0000"/>
                </a:solidFill>
                <a:latin typeface="Times New Roman" panose="02020603050405020304" charset="0"/>
              </a:rPr>
              <a:t>had</a:t>
            </a:r>
            <a:r>
              <a:rPr lang="en-US" altLang="zh-CN" sz="3200" noProof="1">
                <a:solidFill>
                  <a:schemeClr val="tx1"/>
                </a:solidFill>
                <a:latin typeface="Times New Roman" panose="02020603050405020304" charset="0"/>
              </a:rPr>
              <a:t> a picnic/big dinner</a:t>
            </a:r>
          </a:p>
        </p:txBody>
      </p:sp>
      <p:sp>
        <p:nvSpPr>
          <p:cNvPr id="6" name="矩形 5"/>
          <p:cNvSpPr/>
          <p:nvPr/>
        </p:nvSpPr>
        <p:spPr>
          <a:xfrm rot="21360000">
            <a:off x="3255963" y="4362450"/>
            <a:ext cx="5170487" cy="552450"/>
          </a:xfrm>
          <a:prstGeom prst="rect">
            <a:avLst/>
          </a:prstGeom>
          <a:solidFill>
            <a:srgbClr val="9999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noProof="1">
                <a:solidFill>
                  <a:srgbClr val="FF0000"/>
                </a:solidFill>
                <a:latin typeface="Times New Roman" panose="02020603050405020304" charset="0"/>
              </a:rPr>
              <a:t>did</a:t>
            </a:r>
            <a:r>
              <a:rPr lang="en-US" altLang="zh-CN" sz="3200" noProof="1">
                <a:solidFill>
                  <a:schemeClr val="tx1"/>
                </a:solidFill>
                <a:latin typeface="Times New Roman" panose="02020603050405020304" charset="0"/>
              </a:rPr>
              <a:t> the housework for mum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Writing time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5" name="图片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2" t="1286" r="9479" b="1222"/>
          <a:stretch>
            <a:fillRect/>
          </a:stretch>
        </p:blipFill>
        <p:spPr bwMode="auto">
          <a:xfrm>
            <a:off x="568325" y="857250"/>
            <a:ext cx="74596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90675" y="1978025"/>
            <a:ext cx="1095375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1590675" y="1444625"/>
            <a:ext cx="1833563" cy="382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800" b="1" noProof="1">
                <a:solidFill>
                  <a:schemeClr val="tx1"/>
                </a:solidFill>
                <a:latin typeface="Times New Roman" panose="02020603050405020304" charset="0"/>
              </a:rPr>
              <a:t>Saturday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100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7500" y="1390650"/>
            <a:ext cx="8509000" cy="40767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069975" y="1624013"/>
            <a:ext cx="700405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6000" b="1" noProof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See you!</a:t>
            </a:r>
            <a:endParaRPr lang="en-US" altLang="zh-CN" sz="6000" b="1" noProof="1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Brain Storm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222250" y="721803"/>
            <a:ext cx="8697913" cy="76200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400" b="1" i="1" noProof="1">
                <a:solidFill>
                  <a:schemeClr val="tx2"/>
                </a:solidFill>
                <a:latin typeface="Times New Roman" panose="02020603050405020304" charset="0"/>
              </a:rPr>
              <a:t>I say 'go', you say 'went'</a:t>
            </a:r>
          </a:p>
        </p:txBody>
      </p:sp>
      <p:sp>
        <p:nvSpPr>
          <p:cNvPr id="3" name="矩形 2"/>
          <p:cNvSpPr/>
          <p:nvPr/>
        </p:nvSpPr>
        <p:spPr>
          <a:xfrm>
            <a:off x="1377950" y="1643063"/>
            <a:ext cx="2925763" cy="792162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       </a:t>
            </a:r>
            <a:r>
              <a:rPr lang="zh-CN" altLang="en-US" sz="4400" noProof="1">
                <a:solidFill>
                  <a:srgbClr val="7030A0"/>
                </a:solidFill>
                <a:latin typeface="Times New Roman" panose="02020603050405020304" charset="0"/>
              </a:rPr>
              <a:t>fly</a:t>
            </a:r>
          </a:p>
        </p:txBody>
      </p:sp>
      <p:sp>
        <p:nvSpPr>
          <p:cNvPr id="6" name="矩形 5"/>
          <p:cNvSpPr/>
          <p:nvPr/>
        </p:nvSpPr>
        <p:spPr>
          <a:xfrm>
            <a:off x="4303713" y="1643063"/>
            <a:ext cx="3086100" cy="792162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zh-CN" altLang="en-US" sz="4400" noProof="1">
                <a:solidFill>
                  <a:srgbClr val="7030A0"/>
                </a:solidFill>
                <a:latin typeface="Times New Roman" panose="02020603050405020304" charset="0"/>
              </a:rPr>
              <a:t>fl</a:t>
            </a:r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ew</a:t>
            </a:r>
          </a:p>
        </p:txBody>
      </p:sp>
      <p:sp>
        <p:nvSpPr>
          <p:cNvPr id="7" name="矩形 6"/>
          <p:cNvSpPr/>
          <p:nvPr/>
        </p:nvSpPr>
        <p:spPr>
          <a:xfrm>
            <a:off x="1377950" y="2574925"/>
            <a:ext cx="2925763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     lose</a:t>
            </a:r>
          </a:p>
        </p:txBody>
      </p:sp>
      <p:sp>
        <p:nvSpPr>
          <p:cNvPr id="8" name="矩形 7"/>
          <p:cNvSpPr/>
          <p:nvPr/>
        </p:nvSpPr>
        <p:spPr>
          <a:xfrm>
            <a:off x="4303713" y="2574925"/>
            <a:ext cx="3084512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lost</a:t>
            </a:r>
          </a:p>
        </p:txBody>
      </p:sp>
      <p:sp>
        <p:nvSpPr>
          <p:cNvPr id="9" name="矩形 8"/>
          <p:cNvSpPr/>
          <p:nvPr/>
        </p:nvSpPr>
        <p:spPr>
          <a:xfrm>
            <a:off x="1377950" y="3511550"/>
            <a:ext cx="2925763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   bring</a:t>
            </a:r>
          </a:p>
        </p:txBody>
      </p:sp>
      <p:sp>
        <p:nvSpPr>
          <p:cNvPr id="10" name="矩形 9"/>
          <p:cNvSpPr/>
          <p:nvPr/>
        </p:nvSpPr>
        <p:spPr>
          <a:xfrm>
            <a:off x="4303713" y="3511550"/>
            <a:ext cx="3084512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brought</a:t>
            </a:r>
          </a:p>
        </p:txBody>
      </p:sp>
      <p:sp>
        <p:nvSpPr>
          <p:cNvPr id="13" name="矩形 12"/>
          <p:cNvSpPr/>
          <p:nvPr/>
        </p:nvSpPr>
        <p:spPr>
          <a:xfrm>
            <a:off x="1377950" y="4421188"/>
            <a:ext cx="2925763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      find</a:t>
            </a:r>
          </a:p>
        </p:txBody>
      </p:sp>
      <p:sp>
        <p:nvSpPr>
          <p:cNvPr id="14" name="矩形 13"/>
          <p:cNvSpPr/>
          <p:nvPr/>
        </p:nvSpPr>
        <p:spPr>
          <a:xfrm>
            <a:off x="4303713" y="4421188"/>
            <a:ext cx="3084512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zh-CN" altLang="en-US" sz="4400" noProof="1">
                <a:solidFill>
                  <a:srgbClr val="7030A0"/>
                </a:solidFill>
                <a:latin typeface="Times New Roman" panose="02020603050405020304" charset="0"/>
              </a:rPr>
              <a:t>f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ound</a:t>
            </a:r>
          </a:p>
        </p:txBody>
      </p:sp>
      <p:sp>
        <p:nvSpPr>
          <p:cNvPr id="15" name="矩形 14"/>
          <p:cNvSpPr/>
          <p:nvPr/>
        </p:nvSpPr>
        <p:spPr>
          <a:xfrm>
            <a:off x="1377950" y="5330825"/>
            <a:ext cx="2925763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       can</a:t>
            </a:r>
          </a:p>
        </p:txBody>
      </p:sp>
      <p:sp>
        <p:nvSpPr>
          <p:cNvPr id="16" name="矩形 15"/>
          <p:cNvSpPr/>
          <p:nvPr/>
        </p:nvSpPr>
        <p:spPr>
          <a:xfrm>
            <a:off x="4303713" y="5330825"/>
            <a:ext cx="3086100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could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bldLvl="0" animBg="1"/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Brain Storm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222250" y="644525"/>
            <a:ext cx="8697913" cy="7667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400" b="1" i="1" noProof="1">
                <a:solidFill>
                  <a:schemeClr val="tx2"/>
                </a:solidFill>
                <a:latin typeface="Times New Roman" panose="02020603050405020304" charset="0"/>
              </a:rPr>
              <a:t>I say 'went', you say 'go'</a:t>
            </a:r>
          </a:p>
        </p:txBody>
      </p:sp>
      <p:sp>
        <p:nvSpPr>
          <p:cNvPr id="3" name="矩形 2"/>
          <p:cNvSpPr/>
          <p:nvPr/>
        </p:nvSpPr>
        <p:spPr>
          <a:xfrm>
            <a:off x="222250" y="1643063"/>
            <a:ext cx="4081463" cy="792162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  went fishing</a:t>
            </a:r>
          </a:p>
        </p:txBody>
      </p:sp>
      <p:sp>
        <p:nvSpPr>
          <p:cNvPr id="6" name="矩形 5"/>
          <p:cNvSpPr/>
          <p:nvPr/>
        </p:nvSpPr>
        <p:spPr>
          <a:xfrm>
            <a:off x="4303713" y="1643063"/>
            <a:ext cx="4616450" cy="792162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go fishing</a:t>
            </a:r>
          </a:p>
        </p:txBody>
      </p:sp>
      <p:sp>
        <p:nvSpPr>
          <p:cNvPr id="7" name="矩形 6"/>
          <p:cNvSpPr/>
          <p:nvPr/>
        </p:nvSpPr>
        <p:spPr>
          <a:xfrm>
            <a:off x="222250" y="2574925"/>
            <a:ext cx="4081463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swept the floor</a:t>
            </a:r>
          </a:p>
        </p:txBody>
      </p:sp>
      <p:sp>
        <p:nvSpPr>
          <p:cNvPr id="8" name="矩形 7"/>
          <p:cNvSpPr/>
          <p:nvPr/>
        </p:nvSpPr>
        <p:spPr>
          <a:xfrm>
            <a:off x="4303713" y="2574925"/>
            <a:ext cx="4616450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sweep the floor</a:t>
            </a:r>
          </a:p>
        </p:txBody>
      </p:sp>
      <p:sp>
        <p:nvSpPr>
          <p:cNvPr id="9" name="矩形 8"/>
          <p:cNvSpPr/>
          <p:nvPr/>
        </p:nvSpPr>
        <p:spPr>
          <a:xfrm>
            <a:off x="206375" y="3511550"/>
            <a:ext cx="4097338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ate moon cakes</a:t>
            </a:r>
          </a:p>
        </p:txBody>
      </p:sp>
      <p:sp>
        <p:nvSpPr>
          <p:cNvPr id="10" name="矩形 9"/>
          <p:cNvSpPr/>
          <p:nvPr/>
        </p:nvSpPr>
        <p:spPr>
          <a:xfrm>
            <a:off x="4303713" y="3511550"/>
            <a:ext cx="4616450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eat moon cakes</a:t>
            </a:r>
          </a:p>
        </p:txBody>
      </p:sp>
      <p:sp>
        <p:nvSpPr>
          <p:cNvPr id="13" name="矩形 12"/>
          <p:cNvSpPr/>
          <p:nvPr/>
        </p:nvSpPr>
        <p:spPr>
          <a:xfrm>
            <a:off x="222250" y="4421188"/>
            <a:ext cx="4081463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  made a cake</a:t>
            </a:r>
          </a:p>
        </p:txBody>
      </p:sp>
      <p:sp>
        <p:nvSpPr>
          <p:cNvPr id="14" name="矩形 13"/>
          <p:cNvSpPr/>
          <p:nvPr/>
        </p:nvSpPr>
        <p:spPr>
          <a:xfrm>
            <a:off x="4303713" y="4421188"/>
            <a:ext cx="4616450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400" noProof="1">
                <a:solidFill>
                  <a:srgbClr val="7030A0"/>
                </a:solidFill>
                <a:latin typeface="Times New Roman" panose="02020603050405020304" charset="0"/>
              </a:rPr>
              <a:t>    </a:t>
            </a:r>
            <a:r>
              <a:rPr lang="en-US" sz="4400" noProof="1">
                <a:solidFill>
                  <a:srgbClr val="7030A0"/>
                </a:solidFill>
                <a:latin typeface="Times New Roman" panose="02020603050405020304" charset="0"/>
              </a:rPr>
              <a:t>make a cake</a:t>
            </a:r>
          </a:p>
        </p:txBody>
      </p:sp>
      <p:sp>
        <p:nvSpPr>
          <p:cNvPr id="15" name="矩形 14"/>
          <p:cNvSpPr/>
          <p:nvPr/>
        </p:nvSpPr>
        <p:spPr>
          <a:xfrm>
            <a:off x="222250" y="5330825"/>
            <a:ext cx="4081463" cy="790575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noProof="1">
                <a:solidFill>
                  <a:srgbClr val="7030A0"/>
                </a:solidFill>
                <a:latin typeface="Times New Roman" panose="02020603050405020304" charset="0"/>
              </a:rPr>
              <a:t>    bought some new clothes</a:t>
            </a:r>
          </a:p>
        </p:txBody>
      </p:sp>
      <p:sp>
        <p:nvSpPr>
          <p:cNvPr id="16" name="矩形 15"/>
          <p:cNvSpPr/>
          <p:nvPr/>
        </p:nvSpPr>
        <p:spPr>
          <a:xfrm>
            <a:off x="4303713" y="5330825"/>
            <a:ext cx="4616450" cy="790575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noProof="1">
                <a:solidFill>
                  <a:srgbClr val="7030A0"/>
                </a:solidFill>
                <a:latin typeface="Times New Roman" panose="02020603050405020304" charset="0"/>
              </a:rPr>
              <a:t>      </a:t>
            </a:r>
            <a:r>
              <a:rPr lang="en-US" sz="3200" noProof="1">
                <a:solidFill>
                  <a:srgbClr val="7030A0"/>
                </a:solidFill>
                <a:latin typeface="Times New Roman" panose="02020603050405020304" charset="0"/>
              </a:rPr>
              <a:t>buy some new clothes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bldLvl="0" animBg="1"/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Sing the song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13535" y="869950"/>
            <a:ext cx="5828030" cy="5117465"/>
            <a:chOff x="2064" y="230"/>
            <a:chExt cx="9178" cy="80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64" y="230"/>
              <a:ext cx="8518" cy="8059"/>
            </a:xfrm>
            <a:prstGeom prst="ellipse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064" y="2112"/>
              <a:ext cx="9178" cy="2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altLang="x-none" sz="4000" b="1" noProof="1">
                  <a:solidFill>
                    <a:schemeClr val="tx2"/>
                  </a:solidFill>
                  <a:latin typeface="Times New Roman" panose="02020603050405020304" charset="0"/>
                  <a:sym typeface="+mn-ea"/>
                </a:rPr>
                <a:t>Johnny's </a:t>
              </a:r>
            </a:p>
            <a:p>
              <a:pPr algn="ctr"/>
              <a:r>
                <a:rPr lang="en-US" altLang="x-none" sz="4000" b="1" noProof="1">
                  <a:solidFill>
                    <a:schemeClr val="tx2"/>
                  </a:solidFill>
                  <a:latin typeface="Times New Roman" panose="02020603050405020304" charset="0"/>
                  <a:sym typeface="+mn-ea"/>
                </a:rPr>
                <a:t>unhappy rainy day</a:t>
              </a:r>
              <a:endParaRPr lang="en-US" altLang="zh-CN" sz="4000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2" cstate="email"/>
          <a:srcRect l="4030" t="464"/>
          <a:stretch>
            <a:fillRect/>
          </a:stretch>
        </p:blipFill>
        <p:spPr bwMode="auto">
          <a:xfrm>
            <a:off x="4241800" y="3113088"/>
            <a:ext cx="43418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"/>
          <p:cNvSpPr txBox="1"/>
          <p:nvPr/>
        </p:nvSpPr>
        <p:spPr>
          <a:xfrm>
            <a:off x="222250" y="660400"/>
            <a:ext cx="8697913" cy="76200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400" b="1" noProof="1">
                <a:solidFill>
                  <a:schemeClr val="tx2"/>
                </a:solidFill>
                <a:latin typeface="Times New Roman" panose="02020603050405020304" charset="0"/>
              </a:rPr>
              <a:t>Try to retell Yang Ling's Sunday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Retell Story time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Retell Cartoon time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204788" y="549275"/>
            <a:ext cx="8697912" cy="76200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400" b="1" noProof="1">
                <a:solidFill>
                  <a:schemeClr val="tx2"/>
                </a:solidFill>
                <a:latin typeface="Times New Roman" panose="02020603050405020304" charset="0"/>
              </a:rPr>
              <a:t>What happened? </a:t>
            </a:r>
          </a:p>
        </p:txBody>
      </p:sp>
      <p:pic>
        <p:nvPicPr>
          <p:cNvPr id="8" name="图片 7" descr="Bobby0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336925" y="3387725"/>
            <a:ext cx="2074863" cy="1706563"/>
          </a:xfrm>
          <a:prstGeom prst="rect">
            <a:avLst/>
          </a:prstGeom>
          <a:effectLst>
            <a:outerShdw blurRad="50800" dist="38100" dir="378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 bwMode="auto">
          <a:xfrm>
            <a:off x="1023938" y="4892675"/>
            <a:ext cx="6897687" cy="1544638"/>
            <a:chOff x="1613" y="7704"/>
            <a:chExt cx="10862" cy="2434"/>
          </a:xfrm>
        </p:grpSpPr>
        <p:sp>
          <p:nvSpPr>
            <p:cNvPr id="12" name="下弧形箭头 11"/>
            <p:cNvSpPr/>
            <p:nvPr/>
          </p:nvSpPr>
          <p:spPr>
            <a:xfrm>
              <a:off x="1613" y="7704"/>
              <a:ext cx="10862" cy="1746"/>
            </a:xfrm>
            <a:prstGeom prst="curvedUp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190" y="8252"/>
              <a:ext cx="5681" cy="1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prstTxWarp prst="textInflateBottom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7200" b="1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+mn-ea"/>
                </a:rPr>
                <a:t>Why?</a:t>
              </a:r>
              <a:endParaRPr lang="en-US" altLang="zh-CN" sz="7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257175" y="2370138"/>
            <a:ext cx="1978025" cy="2530475"/>
            <a:chOff x="945" y="6148"/>
            <a:chExt cx="3114" cy="3986"/>
          </a:xfrm>
        </p:grpSpPr>
        <p:sp>
          <p:nvSpPr>
            <p:cNvPr id="14" name="文本框 13"/>
            <p:cNvSpPr txBox="1"/>
            <p:nvPr/>
          </p:nvSpPr>
          <p:spPr>
            <a:xfrm>
              <a:off x="945" y="6148"/>
              <a:ext cx="3114" cy="39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endParaRPr lang="en-US" altLang="zh-CN" sz="3200" b="1" noProof="1">
                <a:latin typeface="Times New Roman" panose="02020603050405020304" charset="0"/>
              </a:endParaRPr>
            </a:p>
            <a:p>
              <a:endParaRPr lang="en-US" altLang="zh-CN" sz="3200" b="1" noProof="1">
                <a:latin typeface="Times New Roman" panose="02020603050405020304" charset="0"/>
              </a:endParaRPr>
            </a:p>
            <a:p>
              <a:endParaRPr lang="en-US" altLang="zh-CN" sz="3200" b="1" noProof="1">
                <a:latin typeface="Times New Roman" panose="02020603050405020304" charset="0"/>
              </a:endParaRPr>
            </a:p>
            <a:p>
              <a:endParaRPr lang="en-US" altLang="zh-CN" sz="3200" b="1" noProof="1">
                <a:latin typeface="Times New Roman" panose="02020603050405020304" charset="0"/>
              </a:endParaRPr>
            </a:p>
            <a:p>
              <a:pPr algn="ctr"/>
              <a:r>
                <a:rPr lang="en-US" altLang="zh-CN" sz="3200" b="1" noProof="1">
                  <a:latin typeface="Times New Roman" panose="02020603050405020304" charset="0"/>
                  <a:cs typeface="+mn-ea"/>
                </a:rPr>
                <a:t>at </a:t>
              </a:r>
              <a:r>
                <a:rPr lang="en-US" altLang="zh-CN" sz="32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+mn-ea"/>
                </a:rPr>
                <a:t>first</a:t>
              </a:r>
              <a:endParaRPr lang="en-US" altLang="zh-CN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" y="6303"/>
              <a:ext cx="2749" cy="27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组合 18"/>
          <p:cNvGrpSpPr/>
          <p:nvPr/>
        </p:nvGrpSpPr>
        <p:grpSpPr bwMode="auto">
          <a:xfrm>
            <a:off x="6751638" y="2354263"/>
            <a:ext cx="1978025" cy="2533650"/>
            <a:chOff x="10098" y="3405"/>
            <a:chExt cx="3114" cy="3990"/>
          </a:xfrm>
        </p:grpSpPr>
        <p:sp>
          <p:nvSpPr>
            <p:cNvPr id="17" name="文本框 16"/>
            <p:cNvSpPr txBox="1"/>
            <p:nvPr/>
          </p:nvSpPr>
          <p:spPr>
            <a:xfrm>
              <a:off x="10098" y="3405"/>
              <a:ext cx="3114" cy="39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endParaRPr lang="en-US" altLang="zh-CN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  <a:p>
              <a:endParaRPr lang="en-US" altLang="zh-CN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  <a:p>
              <a:endParaRPr lang="en-US" altLang="zh-CN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  <a:p>
              <a:endParaRPr lang="en-US" altLang="zh-CN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  <a:p>
              <a:r>
                <a:rPr lang="en-US" altLang="zh-CN" sz="32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+mn-ea"/>
                </a:rPr>
                <a:t>    at last</a:t>
              </a:r>
              <a:endParaRPr lang="en-US" altLang="zh-CN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0235" y="3637"/>
              <a:ext cx="2812" cy="26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charset="0"/>
                <a:ea typeface="+mn-ea"/>
              </a:rPr>
              <a:t>Bobby's diary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4320" y="688975"/>
            <a:ext cx="8594725" cy="511429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altLang="zh-CN" sz="3200" noProof="1">
                <a:latin typeface="Times New Roman" panose="02020603050405020304" charset="0"/>
                <a:ea typeface="+mn-ea"/>
              </a:rPr>
              <a:t>Sunday, 20th September                         ________</a:t>
            </a: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3200" noProof="1">
                <a:latin typeface="Times New Roman" panose="02020603050405020304" charset="0"/>
                <a:ea typeface="+mn-ea"/>
              </a:rPr>
              <a:t>This morning, Tina and I ______ my new kite in the park, but it wasn't</a:t>
            </a:r>
            <a:r>
              <a:rPr lang="en-US" altLang="zh-CN" sz="3200" noProof="1">
                <a:latin typeface="Times New Roman" panose="02020603050405020304" charset="0"/>
                <a:ea typeface="+mn-ea"/>
                <a:sym typeface="+mn-ea"/>
              </a:rPr>
              <a:t>______ </a:t>
            </a:r>
            <a:r>
              <a:rPr lang="en-US" altLang="zh-CN" sz="3200" noProof="1">
                <a:latin typeface="Times New Roman" panose="02020603050405020304" charset="0"/>
                <a:ea typeface="+mn-ea"/>
              </a:rPr>
              <a:t>in the park. Then we </a:t>
            </a:r>
            <a:r>
              <a:rPr lang="en-US" altLang="zh-CN" sz="3200" noProof="1">
                <a:latin typeface="Times New Roman" panose="02020603050405020304" charset="0"/>
                <a:ea typeface="+mn-ea"/>
                <a:sym typeface="+mn-ea"/>
              </a:rPr>
              <a:t>______ ______</a:t>
            </a:r>
            <a:r>
              <a:rPr lang="en-US" altLang="zh-CN" sz="3200" noProof="1">
                <a:latin typeface="Times New Roman" panose="02020603050405020304" charset="0"/>
                <a:ea typeface="+mn-ea"/>
              </a:rPr>
              <a:t> the hill. It </a:t>
            </a:r>
            <a:r>
              <a:rPr lang="en-US" altLang="zh-CN" sz="3200" noProof="1">
                <a:latin typeface="Times New Roman" panose="02020603050405020304" charset="0"/>
                <a:ea typeface="+mn-ea"/>
                <a:sym typeface="+mn-ea"/>
              </a:rPr>
              <a:t>was</a:t>
            </a:r>
            <a:r>
              <a:rPr lang="en-US" altLang="zh-CN" sz="3200" noProof="1">
                <a:latin typeface="Times New Roman" panose="02020603050405020304" charset="0"/>
                <a:ea typeface="+mn-ea"/>
              </a:rPr>
              <a:t> windy there.</a:t>
            </a: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3200" noProof="1">
                <a:latin typeface="Times New Roman" panose="02020603050405020304" charset="0"/>
                <a:ea typeface="+mn-ea"/>
              </a:rPr>
              <a:t>Then the kite flew too high, we couldn't </a:t>
            </a:r>
            <a:r>
              <a:rPr lang="en-US" altLang="zh-CN" sz="3200" noProof="1">
                <a:latin typeface="Times New Roman" panose="02020603050405020304" charset="0"/>
                <a:ea typeface="+mn-ea"/>
                <a:sym typeface="+mn-ea"/>
              </a:rPr>
              <a:t>______</a:t>
            </a:r>
            <a:r>
              <a:rPr lang="en-US" altLang="zh-CN" sz="3200" noProof="1">
                <a:latin typeface="Times New Roman" panose="02020603050405020304" charset="0"/>
                <a:ea typeface="+mn-ea"/>
              </a:rPr>
              <a:t> </a:t>
            </a:r>
            <a:r>
              <a:rPr lang="en-US" altLang="zh-CN" sz="3200" noProof="1">
                <a:latin typeface="Times New Roman" panose="02020603050405020304" charset="0"/>
                <a:ea typeface="+mn-ea"/>
                <a:sym typeface="+mn-ea"/>
              </a:rPr>
              <a:t>______</a:t>
            </a:r>
            <a:r>
              <a:rPr lang="en-US" altLang="zh-CN" sz="3200" noProof="1">
                <a:latin typeface="Times New Roman" panose="02020603050405020304" charset="0"/>
                <a:ea typeface="+mn-ea"/>
              </a:rPr>
              <a:t> it. I </a:t>
            </a:r>
            <a:r>
              <a:rPr lang="en-US" altLang="zh-CN" sz="3200" noProof="1">
                <a:latin typeface="Times New Roman" panose="02020603050405020304" charset="0"/>
                <a:ea typeface="+mn-ea"/>
                <a:sym typeface="+mn-ea"/>
              </a:rPr>
              <a:t>______ my new kite</a:t>
            </a:r>
            <a:r>
              <a:rPr lang="en-US" altLang="zh-CN" sz="3200" noProof="1">
                <a:latin typeface="Times New Roman" panose="02020603050405020304" charset="0"/>
                <a:ea typeface="+mn-ea"/>
              </a:rPr>
              <a:t>. I was sad. I cried in the park. </a:t>
            </a: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3200" noProof="1">
              <a:latin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3200" noProof="1">
                <a:latin typeface="Times New Roman" panose="02020603050405020304" charset="0"/>
                <a:ea typeface="+mn-ea"/>
              </a:rPr>
              <a:t>Then, Sam came, he </a:t>
            </a:r>
            <a:r>
              <a:rPr lang="en-US" altLang="zh-CN" sz="3200" noProof="1">
                <a:latin typeface="Times New Roman" panose="02020603050405020304" charset="0"/>
                <a:ea typeface="+mn-ea"/>
                <a:sym typeface="+mn-ea"/>
              </a:rPr>
              <a:t>______</a:t>
            </a:r>
            <a:r>
              <a:rPr lang="en-US" altLang="zh-CN" sz="3200" noProof="1">
                <a:latin typeface="Times New Roman" panose="02020603050405020304" charset="0"/>
                <a:ea typeface="+mn-ea"/>
              </a:rPr>
              <a:t> my kite near the hill. </a:t>
            </a:r>
          </a:p>
          <a:p>
            <a:pPr fontAlgn="auto">
              <a:lnSpc>
                <a:spcPts val="3000"/>
              </a:lnSpc>
            </a:pPr>
            <a:r>
              <a:rPr lang="en-US" altLang="zh-CN" sz="3200" noProof="1">
                <a:latin typeface="Times New Roman" panose="02020603050405020304" charset="0"/>
                <a:ea typeface="+mn-ea"/>
              </a:rPr>
              <a:t>_________________________________________</a:t>
            </a:r>
          </a:p>
          <a:p>
            <a:pPr fontAlgn="auto">
              <a:lnSpc>
                <a:spcPts val="3000"/>
              </a:lnSpc>
            </a:pPr>
            <a:r>
              <a:rPr lang="en-US" altLang="zh-CN" sz="3200" noProof="1">
                <a:latin typeface="Times New Roman" panose="02020603050405020304" charset="0"/>
                <a:ea typeface="+mn-ea"/>
              </a:rPr>
              <a:t>________________________________________ </a:t>
            </a:r>
            <a:endParaRPr lang="en-US" altLang="zh-CN" sz="3200" noProof="1"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533900" y="1501775"/>
            <a:ext cx="10652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flew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811588" y="1781175"/>
            <a:ext cx="12223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windy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1950" y="2185988"/>
            <a:ext cx="25542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climbed up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073900" y="2924175"/>
            <a:ext cx="10652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hold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93713" y="3360738"/>
            <a:ext cx="10652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onto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339975" y="3360738"/>
            <a:ext cx="10652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lost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843338" y="4473575"/>
            <a:ext cx="11699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found</a:t>
            </a:r>
          </a:p>
        </p:txBody>
      </p:sp>
      <p:pic>
        <p:nvPicPr>
          <p:cNvPr id="2" name="图片 1" descr="Bobby0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64363" y="5114925"/>
            <a:ext cx="2074862" cy="1706563"/>
          </a:xfrm>
          <a:prstGeom prst="rect">
            <a:avLst/>
          </a:prstGeom>
          <a:effectLst>
            <a:outerShdw blurRad="50800" dist="38100" dir="378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596063" y="688975"/>
            <a:ext cx="23876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wind/sunny</a:t>
            </a:r>
          </a:p>
        </p:txBody>
      </p:sp>
      <p:sp>
        <p:nvSpPr>
          <p:cNvPr id="3" name="矩形 2"/>
          <p:cNvSpPr/>
          <p:nvPr/>
        </p:nvSpPr>
        <p:spPr>
          <a:xfrm>
            <a:off x="15875" y="4812665"/>
            <a:ext cx="7847330" cy="10058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+mn-ea"/>
              </a:rPr>
              <a:t>What happened </a:t>
            </a:r>
            <a:r>
              <a:rPr lang="en-US" altLang="zh-CN" sz="6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+mn-ea"/>
              </a:rPr>
              <a:t>then</a:t>
            </a:r>
            <a:r>
              <a:rPr lang="en-US" altLang="zh-CN" sz="6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+mn-ea"/>
              </a:rPr>
              <a:t>?</a:t>
            </a:r>
            <a:endParaRPr lang="en-US" altLang="zh-CN" sz="6000" b="1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Mike's diary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446088" y="700088"/>
            <a:ext cx="8697912" cy="701675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x-none" sz="4000" b="1" noProof="1">
                <a:solidFill>
                  <a:schemeClr val="tx2"/>
                </a:solidFill>
                <a:latin typeface="Times New Roman" panose="02020603050405020304" charset="0"/>
              </a:rPr>
              <a:t>Guess, was Mike happy?</a:t>
            </a:r>
          </a:p>
        </p:txBody>
      </p:sp>
      <p:pic>
        <p:nvPicPr>
          <p:cNvPr id="4" name="图片 3" descr="mike"/>
          <p:cNvPicPr>
            <a:picLocks noChangeAspect="1"/>
          </p:cNvPicPr>
          <p:nvPr/>
        </p:nvPicPr>
        <p:blipFill>
          <a:blip r:embed="rId2" cstate="email"/>
          <a:srcRect b="-177"/>
          <a:stretch>
            <a:fillRect/>
          </a:stretch>
        </p:blipFill>
        <p:spPr>
          <a:xfrm>
            <a:off x="5880100" y="3041650"/>
            <a:ext cx="2970213" cy="3430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2" name="Host Control 255"/>
          <p:cNvPicPr>
            <a:picLocks noChangeArrowheads="1"/>
          </p:cNvPicPr>
          <p:nvPr/>
        </p:nvPicPr>
        <p:blipFill>
          <a:blip r:embed="rId3" cstate="email"/>
          <a:srcRect l="6917" t="11426" r="12758" b="7156"/>
          <a:stretch>
            <a:fillRect/>
          </a:stretch>
        </p:blipFill>
        <p:spPr bwMode="auto">
          <a:xfrm>
            <a:off x="722313" y="1557338"/>
            <a:ext cx="5599112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3"/>
          <p:cNvSpPr>
            <a:spLocks noChangeArrowheads="1"/>
          </p:cNvSpPr>
          <p:nvPr/>
        </p:nvSpPr>
        <p:spPr bwMode="auto">
          <a:xfrm>
            <a:off x="104775" y="549275"/>
            <a:ext cx="8934450" cy="5759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290" name="Host Control 255"/>
          <p:cNvPicPr>
            <a:picLocks noChangeArrowheads="1"/>
          </p:cNvPicPr>
          <p:nvPr/>
        </p:nvPicPr>
        <p:blipFill>
          <a:blip r:embed="rId2" cstate="email"/>
          <a:srcRect l="-8" t="3822" r="8" b="7156"/>
          <a:stretch>
            <a:fillRect/>
          </a:stretch>
        </p:blipFill>
        <p:spPr bwMode="auto">
          <a:xfrm>
            <a:off x="382588" y="631825"/>
            <a:ext cx="83820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19075" y="26988"/>
            <a:ext cx="6632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800" noProof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Listen and choose </a:t>
            </a:r>
            <a:endParaRPr lang="en-US" altLang="zh-CN" sz="2800" noProof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0463" y="1397000"/>
            <a:ext cx="712787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4" name="椭圆 3"/>
          <p:cNvSpPr/>
          <p:nvPr/>
        </p:nvSpPr>
        <p:spPr>
          <a:xfrm>
            <a:off x="6048375" y="2659063"/>
            <a:ext cx="712788" cy="712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" name="椭圆 4"/>
          <p:cNvSpPr/>
          <p:nvPr/>
        </p:nvSpPr>
        <p:spPr>
          <a:xfrm>
            <a:off x="1481138" y="3976688"/>
            <a:ext cx="711200" cy="712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6" name="椭圆 5"/>
          <p:cNvSpPr/>
          <p:nvPr/>
        </p:nvSpPr>
        <p:spPr>
          <a:xfrm>
            <a:off x="1481138" y="5387975"/>
            <a:ext cx="711200" cy="712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12296" name="图片 6" descr="mik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77"/>
          <a:stretch>
            <a:fillRect/>
          </a:stretch>
        </p:blipFill>
        <p:spPr bwMode="auto">
          <a:xfrm>
            <a:off x="6953250" y="4448175"/>
            <a:ext cx="21875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全屏显示(4:3)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2016-09-15T07:01:00Z</dcterms:created>
  <dcterms:modified xsi:type="dcterms:W3CDTF">2023-01-16T18:15:44Z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365F0C63F5E34E06A83DD4F47E323ECA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