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318" r:id="rId2"/>
    <p:sldId id="259" r:id="rId3"/>
    <p:sldId id="270" r:id="rId4"/>
    <p:sldId id="285" r:id="rId5"/>
    <p:sldId id="266" r:id="rId6"/>
    <p:sldId id="275" r:id="rId7"/>
    <p:sldId id="276" r:id="rId8"/>
    <p:sldId id="277" r:id="rId9"/>
    <p:sldId id="295" r:id="rId10"/>
    <p:sldId id="280" r:id="rId11"/>
    <p:sldId id="296" r:id="rId12"/>
    <p:sldId id="282" r:id="rId13"/>
    <p:sldId id="319" r:id="rId14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CCFF"/>
    <a:srgbClr val="E1E1E0"/>
    <a:srgbClr val="C58305"/>
    <a:srgbClr val="97E3A6"/>
    <a:srgbClr val="F0A7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标题和内容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TEMPLATE" hidden="1"/>
          <p:cNvSpPr/>
          <p:nvPr userDrawn="1">
            <p:custDataLst>
              <p:tags r:id="rId13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pic>
        <p:nvPicPr>
          <p:cNvPr id="3" name="图片 2"/>
          <p:cNvPicPr>
            <a:picLocks noChangeAspect="1"/>
          </p:cNvPicPr>
          <p:nvPr userDrawn="1"/>
        </p:nvPicPr>
        <p:blipFill>
          <a:blip r:embed="rId14" cstate="email"/>
          <a:stretch>
            <a:fillRect/>
          </a:stretch>
        </p:blipFill>
        <p:spPr>
          <a:xfrm>
            <a:off x="1146048" y="0"/>
            <a:ext cx="7997952" cy="380390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random/>
  </p:transition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5pPr>
      <a:lvl6pPr marL="342900"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6pPr>
      <a:lvl7pPr marL="685800"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7pPr>
      <a:lvl8pPr marL="1028700"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8pPr>
      <a:lvl9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9pPr>
    </p:titleStyle>
    <p:bodyStyle>
      <a:lvl1pPr marL="171450" indent="-171450" algn="l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1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1" y="1292397"/>
            <a:ext cx="9143999" cy="2677656"/>
          </a:xfrm>
          <a:prstGeom prst="rect">
            <a:avLst/>
          </a:prstGeom>
          <a:noFill/>
          <a:ln>
            <a:noFill/>
          </a:ln>
        </p:spPr>
        <p:txBody>
          <a:bodyPr wrap="square" rtlCol="0" anchor="t">
            <a:spAutoFit/>
            <a:scene3d>
              <a:camera prst="orthographicFront"/>
              <a:lightRig rig="threePt" dir="t">
                <a:rot lat="0" lon="0" rev="0"/>
              </a:lightRig>
            </a:scene3d>
            <a:sp3d extrusionH="120650" prstMaterial="matte"/>
          </a:bodyPr>
          <a:lstStyle/>
          <a:p>
            <a:pPr algn="ctr">
              <a:lnSpc>
                <a:spcPct val="150000"/>
              </a:lnSpc>
            </a:pPr>
            <a:r>
              <a:rPr lang="zh-CN" alt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Unit 10</a:t>
            </a:r>
            <a:endParaRPr lang="en-US" altLang="zh-CN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zh-CN" alt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r>
              <a:rPr lang="en-US" altLang="zh-CN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zh-CN" alt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 supposed </a:t>
            </a:r>
            <a:r>
              <a:rPr lang="zh-CN" alt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shake hands.</a:t>
            </a:r>
          </a:p>
          <a:p>
            <a:pPr algn="ctr">
              <a:lnSpc>
                <a:spcPct val="150000"/>
              </a:lnSpc>
            </a:pPr>
            <a:r>
              <a:rPr lang="zh-CN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Section A </a:t>
            </a:r>
            <a:r>
              <a:rPr lang="zh-CN" alt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zh-CN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(第</a:t>
            </a: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课时)</a:t>
            </a:r>
          </a:p>
        </p:txBody>
      </p:sp>
      <p:sp>
        <p:nvSpPr>
          <p:cNvPr id="7" name="矩形 6"/>
          <p:cNvSpPr/>
          <p:nvPr/>
        </p:nvSpPr>
        <p:spPr>
          <a:xfrm>
            <a:off x="1" y="5678145"/>
            <a:ext cx="9143999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custDataLst>
      <p:tags r:id="rId1"/>
    </p:custDataLst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1069658" y="1495425"/>
            <a:ext cx="6748939" cy="53378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单项选择。</a:t>
            </a:r>
          </a:p>
          <a:p>
            <a:pPr>
              <a:lnSpc>
                <a:spcPct val="14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(   )</a:t>
            </a:r>
            <a:r>
              <a:rPr lang="zh-CN" altLang="en-US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1.You_______ arrive at 6:00 a.m.,but you arrived at 7:00 a.m. today.Don</a:t>
            </a:r>
            <a:r>
              <a:rPr lang="en-US" altLang="zh-CN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’</a:t>
            </a:r>
            <a:r>
              <a:rPr lang="zh-CN" altLang="en-US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t be late next time.</a:t>
            </a:r>
          </a:p>
          <a:p>
            <a:pPr>
              <a:lnSpc>
                <a:spcPct val="14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    A.supposed to                         B.were supposed to </a:t>
            </a:r>
          </a:p>
          <a:p>
            <a:pPr>
              <a:lnSpc>
                <a:spcPct val="14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    C.are supposed                      D.are supposed to</a:t>
            </a:r>
          </a:p>
          <a:p>
            <a:pPr>
              <a:lnSpc>
                <a:spcPct val="14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sym typeface="+mn-ea"/>
              </a:rPr>
              <a:t>(   )</a:t>
            </a:r>
            <a:r>
              <a:rPr lang="zh-CN" altLang="en-US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2.This disabled girl needs our help.We are_______ to do something for her.</a:t>
            </a:r>
          </a:p>
          <a:p>
            <a:pPr>
              <a:lnSpc>
                <a:spcPct val="14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A.stop</a:t>
            </a:r>
            <a:r>
              <a:rPr lang="en-US" altLang="zh-CN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p</a:t>
            </a:r>
            <a:r>
              <a:rPr lang="zh-CN" altLang="en-US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ed       B.invited           C.supposed           D.helped</a:t>
            </a:r>
          </a:p>
          <a:p>
            <a:pPr>
              <a:lnSpc>
                <a:spcPct val="14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sym typeface="+mn-ea"/>
              </a:rPr>
              <a:t>(   )</a:t>
            </a:r>
            <a:r>
              <a:rPr lang="zh-CN" altLang="en-US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3.Students are ______ to speak loudly in the reading room.</a:t>
            </a:r>
          </a:p>
          <a:p>
            <a:pPr>
              <a:lnSpc>
                <a:spcPct val="14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A.told            B.supposed       C.not supposed     D.allowed</a:t>
            </a:r>
          </a:p>
        </p:txBody>
      </p:sp>
      <p:sp>
        <p:nvSpPr>
          <p:cNvPr id="4" name="矩形 3"/>
          <p:cNvSpPr/>
          <p:nvPr/>
        </p:nvSpPr>
        <p:spPr>
          <a:xfrm>
            <a:off x="2332673" y="709295"/>
            <a:ext cx="3945255" cy="1198880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lstStyle/>
          <a:p>
            <a:pPr algn="ctr"/>
            <a:r>
              <a:rPr lang="en-US" altLang="zh-CN" sz="7200" b="1" dirty="0">
                <a:ln w="25400">
                  <a:solidFill>
                    <a:srgbClr val="861E1D">
                      <a:alpha val="94000"/>
                    </a:srgbClr>
                  </a:solidFill>
                  <a:prstDash val="solid"/>
                </a:ln>
                <a:gradFill>
                  <a:gsLst>
                    <a:gs pos="0">
                      <a:srgbClr val="FFF9BB"/>
                    </a:gs>
                    <a:gs pos="64000">
                      <a:srgbClr val="FCE95F"/>
                    </a:gs>
                    <a:gs pos="100000">
                      <a:srgbClr val="F8AD1C"/>
                    </a:gs>
                  </a:gsLst>
                  <a:lin ang="5400000"/>
                </a:gradFill>
                <a:effectLst>
                  <a:outerShdw blurRad="177800" dist="12700" dir="10200000" sx="102000" sy="102000" algn="bl" rotWithShape="0">
                    <a:srgbClr val="480F08"/>
                  </a:outerShdw>
                </a:effectLst>
              </a:rPr>
              <a:t>Exercise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1209040" y="2147570"/>
            <a:ext cx="253365" cy="4298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200">
                <a:solidFill>
                  <a:srgbClr val="FF0000"/>
                </a:solidFill>
                <a:uFillTx/>
                <a:latin typeface="Times New Roman" panose="02020603050405020304" pitchFamily="18" charset="0"/>
              </a:rPr>
              <a:t>B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1169035" y="3995420"/>
            <a:ext cx="253365" cy="4298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200">
                <a:solidFill>
                  <a:srgbClr val="FF0000"/>
                </a:solidFill>
                <a:uFillTx/>
                <a:latin typeface="Times New Roman" panose="02020603050405020304" pitchFamily="18" charset="0"/>
              </a:rPr>
              <a:t>C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1182370" y="5403215"/>
            <a:ext cx="253365" cy="4298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200">
                <a:solidFill>
                  <a:srgbClr val="FF0000"/>
                </a:solidFill>
                <a:uFillTx/>
                <a:latin typeface="Times New Roman" panose="02020603050405020304" pitchFamily="18" charset="0"/>
              </a:rPr>
              <a:t>C</a:t>
            </a:r>
          </a:p>
        </p:txBody>
      </p:sp>
    </p:spTree>
    <p:custDataLst>
      <p:tags r:id="rId1"/>
    </p:custDataLst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1069658" y="1564005"/>
            <a:ext cx="6748939" cy="36461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200" dirty="0">
                <a:solidFill>
                  <a:schemeClr val="tx1"/>
                </a:solidFill>
                <a:uFillTx/>
                <a:latin typeface="Times New Roman" panose="02020603050405020304" pitchFamily="18" charset="0"/>
                <a:sym typeface="+mn-ea"/>
              </a:rPr>
              <a:t>(   )</a:t>
            </a:r>
            <a:r>
              <a:rPr lang="zh-CN" altLang="en-US" sz="2200" dirty="0">
                <a:solidFill>
                  <a:schemeClr val="tx1"/>
                </a:solidFill>
                <a:uFillTx/>
                <a:latin typeface="Times New Roman" panose="02020603050405020304" pitchFamily="18" charset="0"/>
              </a:rPr>
              <a:t>4.Animals are our close friends.We are supposed ______ them.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200" dirty="0">
                <a:solidFill>
                  <a:schemeClr val="tx1"/>
                </a:solidFill>
                <a:uFillTx/>
                <a:latin typeface="Times New Roman" panose="02020603050405020304" pitchFamily="18" charset="0"/>
              </a:rPr>
              <a:t>   A.to protect                     B.protecting          C.protect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2200" dirty="0">
                <a:solidFill>
                  <a:schemeClr val="tx1"/>
                </a:solidFill>
                <a:uFillTx/>
                <a:latin typeface="Times New Roman" panose="02020603050405020304" pitchFamily="18" charset="0"/>
                <a:sym typeface="+mn-ea"/>
              </a:rPr>
              <a:t>(   )</a:t>
            </a:r>
            <a:r>
              <a:rPr lang="zh-CN" altLang="en-US" sz="2200" dirty="0">
                <a:solidFill>
                  <a:schemeClr val="tx1"/>
                </a:solidFill>
                <a:uFillTx/>
                <a:latin typeface="Times New Roman" panose="02020603050405020304" pitchFamily="18" charset="0"/>
              </a:rPr>
              <a:t>5.—Let me help you carry the box,Granny.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200" dirty="0">
                <a:solidFill>
                  <a:schemeClr val="tx1"/>
                </a:solidFill>
                <a:uFillTx/>
                <a:latin typeface="Times New Roman" panose="02020603050405020304" pitchFamily="18" charset="0"/>
              </a:rPr>
              <a:t>   —Thank you</a:t>
            </a:r>
            <a:r>
              <a:rPr lang="en-US" altLang="zh-CN" sz="2200" dirty="0">
                <a:solidFill>
                  <a:schemeClr val="tx1"/>
                </a:solidFill>
                <a:uFillTx/>
                <a:latin typeface="Times New Roman" panose="02020603050405020304" pitchFamily="18" charset="0"/>
              </a:rPr>
              <a:t>,</a:t>
            </a:r>
            <a:r>
              <a:rPr lang="zh-CN" altLang="en-US" sz="2200" dirty="0">
                <a:solidFill>
                  <a:schemeClr val="tx1"/>
                </a:solidFill>
                <a:uFillTx/>
                <a:latin typeface="Times New Roman" panose="02020603050405020304" pitchFamily="18" charset="0"/>
              </a:rPr>
              <a:t>Li Lei.It</a:t>
            </a:r>
            <a:r>
              <a:rPr lang="en-US" altLang="zh-CN" sz="2200" dirty="0">
                <a:solidFill>
                  <a:schemeClr val="tx1"/>
                </a:solidFill>
                <a:uFillTx/>
                <a:latin typeface="Times New Roman" panose="02020603050405020304" pitchFamily="18" charset="0"/>
              </a:rPr>
              <a:t>’</a:t>
            </a:r>
            <a:r>
              <a:rPr lang="zh-CN" altLang="en-US" sz="2200" dirty="0">
                <a:solidFill>
                  <a:schemeClr val="tx1"/>
                </a:solidFill>
                <a:uFillTx/>
                <a:latin typeface="Times New Roman" panose="02020603050405020304" pitchFamily="18" charset="0"/>
              </a:rPr>
              <a:t>s very nice ______ you ____ me.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200" dirty="0">
                <a:solidFill>
                  <a:schemeClr val="tx1"/>
                </a:solidFill>
                <a:uFillTx/>
                <a:latin typeface="Times New Roman" panose="02020603050405020304" pitchFamily="18" charset="0"/>
              </a:rPr>
              <a:t>   A.of;to help                      B.for;to help 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200" dirty="0">
                <a:solidFill>
                  <a:schemeClr val="tx1"/>
                </a:solidFill>
                <a:uFillTx/>
                <a:latin typeface="Times New Roman" panose="02020603050405020304" pitchFamily="18" charset="0"/>
              </a:rPr>
              <a:t>   C.of;helping                     D.for;helping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1182370" y="1720850"/>
            <a:ext cx="253365" cy="4298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200">
                <a:solidFill>
                  <a:srgbClr val="FF0000"/>
                </a:solidFill>
                <a:uFillTx/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1182370" y="3225800"/>
            <a:ext cx="253365" cy="4298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200">
                <a:solidFill>
                  <a:srgbClr val="FF0000"/>
                </a:solidFill>
                <a:uFillTx/>
                <a:latin typeface="Times New Roman" panose="02020603050405020304" pitchFamily="18" charset="0"/>
              </a:rPr>
              <a:t>A</a:t>
            </a:r>
          </a:p>
        </p:txBody>
      </p:sp>
    </p:spTree>
    <p:custDataLst>
      <p:tags r:id="rId1"/>
    </p:custDataLst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814070" y="2854325"/>
            <a:ext cx="7688580" cy="25019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2800" b="1" dirty="0">
                <a:solidFill>
                  <a:srgbClr val="FF0000"/>
                </a:solidFill>
                <a:uFillTx/>
                <a:latin typeface="Times New Roman" panose="02020603050405020304" pitchFamily="18" charset="0"/>
              </a:rPr>
              <a:t>Write a short passage about giving advice when someone is in foreign countries.Use </a:t>
            </a:r>
            <a:r>
              <a:rPr lang="en-US" altLang="zh-CN" sz="2800" b="1" dirty="0">
                <a:solidFill>
                  <a:srgbClr val="FF0000"/>
                </a:solidFill>
                <a:uFillTx/>
                <a:latin typeface="Times New Roman" panose="02020603050405020304" pitchFamily="18" charset="0"/>
              </a:rPr>
              <a:t>“</a:t>
            </a:r>
            <a:r>
              <a:rPr lang="zh-CN" altLang="en-US" sz="2800" b="1" dirty="0">
                <a:solidFill>
                  <a:srgbClr val="FF0000"/>
                </a:solidFill>
                <a:uFillTx/>
                <a:latin typeface="Times New Roman" panose="02020603050405020304" pitchFamily="18" charset="0"/>
              </a:rPr>
              <a:t>be supposed to</a:t>
            </a:r>
            <a:r>
              <a:rPr lang="en-US" altLang="zh-CN" sz="2800" b="1" dirty="0">
                <a:solidFill>
                  <a:srgbClr val="FF0000"/>
                </a:solidFill>
                <a:uFillTx/>
                <a:latin typeface="Times New Roman" panose="02020603050405020304" pitchFamily="18" charset="0"/>
              </a:rPr>
              <a:t>” </a:t>
            </a:r>
            <a:r>
              <a:rPr lang="zh-CN" altLang="en-US" sz="2800" b="1" dirty="0">
                <a:solidFill>
                  <a:srgbClr val="FF0000"/>
                </a:solidFill>
                <a:uFillTx/>
                <a:latin typeface="Times New Roman" panose="02020603050405020304" pitchFamily="18" charset="0"/>
              </a:rPr>
              <a:t>or </a:t>
            </a:r>
            <a:r>
              <a:rPr lang="en-US" altLang="zh-CN" sz="2800" b="1" dirty="0">
                <a:solidFill>
                  <a:srgbClr val="FF0000"/>
                </a:solidFill>
                <a:uFillTx/>
                <a:latin typeface="Times New Roman" panose="02020603050405020304" pitchFamily="18" charset="0"/>
              </a:rPr>
              <a:t>“</a:t>
            </a:r>
            <a:r>
              <a:rPr lang="zh-CN" altLang="en-US" sz="2800" b="1" dirty="0">
                <a:solidFill>
                  <a:srgbClr val="FF0000"/>
                </a:solidFill>
                <a:uFillTx/>
                <a:latin typeface="Times New Roman" panose="02020603050405020304" pitchFamily="18" charset="0"/>
              </a:rPr>
              <a:t>be expect</a:t>
            </a:r>
            <a:r>
              <a:rPr lang="en-US" altLang="zh-CN" sz="2800" b="1" dirty="0" err="1">
                <a:solidFill>
                  <a:srgbClr val="FF0000"/>
                </a:solidFill>
                <a:uFillTx/>
                <a:latin typeface="Times New Roman" panose="02020603050405020304" pitchFamily="18" charset="0"/>
              </a:rPr>
              <a:t>ed</a:t>
            </a:r>
            <a:r>
              <a:rPr lang="zh-CN" altLang="en-US" sz="2800" b="1" dirty="0">
                <a:solidFill>
                  <a:srgbClr val="FF0000"/>
                </a:solidFill>
                <a:uFillTx/>
                <a:latin typeface="Times New Roman" panose="02020603050405020304" pitchFamily="18" charset="0"/>
              </a:rPr>
              <a:t> to</a:t>
            </a:r>
            <a:r>
              <a:rPr lang="en-US" altLang="zh-CN" sz="2800" b="1" dirty="0">
                <a:solidFill>
                  <a:srgbClr val="FF0000"/>
                </a:solidFill>
                <a:uFillTx/>
                <a:latin typeface="Times New Roman" panose="02020603050405020304" pitchFamily="18" charset="0"/>
              </a:rPr>
              <a:t>” </a:t>
            </a:r>
            <a:r>
              <a:rPr lang="zh-CN" altLang="en-US" sz="2800" b="1" dirty="0">
                <a:solidFill>
                  <a:srgbClr val="FF0000"/>
                </a:solidFill>
                <a:uFillTx/>
                <a:latin typeface="Times New Roman" panose="02020603050405020304" pitchFamily="18" charset="0"/>
              </a:rPr>
              <a:t>to express your sentences. (</a:t>
            </a:r>
            <a:r>
              <a:rPr lang="en-US" altLang="zh-CN" sz="2800" b="1" dirty="0">
                <a:solidFill>
                  <a:srgbClr val="FF0000"/>
                </a:solidFill>
                <a:uFillTx/>
                <a:latin typeface="Times New Roman" panose="02020603050405020304" pitchFamily="18" charset="0"/>
              </a:rPr>
              <a:t>a</a:t>
            </a:r>
            <a:r>
              <a:rPr lang="zh-CN" altLang="en-US" sz="2800" b="1" dirty="0">
                <a:solidFill>
                  <a:srgbClr val="FF0000"/>
                </a:solidFill>
                <a:uFillTx/>
                <a:latin typeface="Times New Roman" panose="02020603050405020304" pitchFamily="18" charset="0"/>
              </a:rPr>
              <a:t>t least five sentences)</a:t>
            </a:r>
          </a:p>
        </p:txBody>
      </p:sp>
      <p:sp>
        <p:nvSpPr>
          <p:cNvPr id="6" name=" 2050"/>
          <p:cNvSpPr/>
          <p:nvPr/>
        </p:nvSpPr>
        <p:spPr bwMode="auto">
          <a:xfrm>
            <a:off x="2463800" y="1533525"/>
            <a:ext cx="4216400" cy="1320800"/>
          </a:xfrm>
          <a:custGeom>
            <a:avLst/>
            <a:gdLst>
              <a:gd name="T0" fmla="*/ 913166 w 4940"/>
              <a:gd name="T1" fmla="*/ 216832 h 3973"/>
              <a:gd name="T2" fmla="*/ 832184 w 4940"/>
              <a:gd name="T3" fmla="*/ 139667 h 3973"/>
              <a:gd name="T4" fmla="*/ 750431 w 4940"/>
              <a:gd name="T5" fmla="*/ 81408 h 3973"/>
              <a:gd name="T6" fmla="*/ 668293 w 4940"/>
              <a:gd name="T7" fmla="*/ 40897 h 3973"/>
              <a:gd name="T8" fmla="*/ 586925 w 4940"/>
              <a:gd name="T9" fmla="*/ 14661 h 3973"/>
              <a:gd name="T10" fmla="*/ 506715 w 4940"/>
              <a:gd name="T11" fmla="*/ 2315 h 3973"/>
              <a:gd name="T12" fmla="*/ 429203 w 4940"/>
              <a:gd name="T13" fmla="*/ 772 h 3973"/>
              <a:gd name="T14" fmla="*/ 354777 w 4940"/>
              <a:gd name="T15" fmla="*/ 8102 h 3973"/>
              <a:gd name="T16" fmla="*/ 285364 w 4940"/>
              <a:gd name="T17" fmla="*/ 22763 h 3973"/>
              <a:gd name="T18" fmla="*/ 220965 w 4940"/>
              <a:gd name="T19" fmla="*/ 42826 h 3973"/>
              <a:gd name="T20" fmla="*/ 136898 w 4940"/>
              <a:gd name="T21" fmla="*/ 77164 h 3973"/>
              <a:gd name="T22" fmla="*/ 52060 w 4940"/>
              <a:gd name="T23" fmla="*/ 123077 h 3973"/>
              <a:gd name="T24" fmla="*/ 0 w 4940"/>
              <a:gd name="T25" fmla="*/ 158573 h 3973"/>
              <a:gd name="T26" fmla="*/ 23523 w 4940"/>
              <a:gd name="T27" fmla="*/ 1411336 h 3973"/>
              <a:gd name="T28" fmla="*/ 90237 w 4940"/>
              <a:gd name="T29" fmla="*/ 1371211 h 3973"/>
              <a:gd name="T30" fmla="*/ 191271 w 4940"/>
              <a:gd name="T31" fmla="*/ 1323755 h 3973"/>
              <a:gd name="T32" fmla="*/ 252200 w 4940"/>
              <a:gd name="T33" fmla="*/ 1302149 h 3973"/>
              <a:gd name="T34" fmla="*/ 319300 w 4940"/>
              <a:gd name="T35" fmla="*/ 1284787 h 3973"/>
              <a:gd name="T36" fmla="*/ 391798 w 4940"/>
              <a:gd name="T37" fmla="*/ 1273212 h 3973"/>
              <a:gd name="T38" fmla="*/ 467381 w 4940"/>
              <a:gd name="T39" fmla="*/ 1270511 h 3973"/>
              <a:gd name="T40" fmla="*/ 546434 w 4940"/>
              <a:gd name="T41" fmla="*/ 1277070 h 3973"/>
              <a:gd name="T42" fmla="*/ 627802 w 4940"/>
              <a:gd name="T43" fmla="*/ 1295975 h 3973"/>
              <a:gd name="T44" fmla="*/ 709555 w 4940"/>
              <a:gd name="T45" fmla="*/ 1329156 h 3973"/>
              <a:gd name="T46" fmla="*/ 791693 w 4940"/>
              <a:gd name="T47" fmla="*/ 1378155 h 3973"/>
              <a:gd name="T48" fmla="*/ 873061 w 4940"/>
              <a:gd name="T49" fmla="*/ 1445288 h 3973"/>
              <a:gd name="T50" fmla="*/ 952500 w 4940"/>
              <a:gd name="T51" fmla="*/ 1532870 h 3973"/>
              <a:gd name="T52" fmla="*/ 1011887 w 4940"/>
              <a:gd name="T53" fmla="*/ 1465351 h 3973"/>
              <a:gd name="T54" fmla="*/ 1092868 w 4940"/>
              <a:gd name="T55" fmla="*/ 1393588 h 3973"/>
              <a:gd name="T56" fmla="*/ 1175007 w 4940"/>
              <a:gd name="T57" fmla="*/ 1339959 h 3973"/>
              <a:gd name="T58" fmla="*/ 1256760 w 4940"/>
              <a:gd name="T59" fmla="*/ 1302920 h 3973"/>
              <a:gd name="T60" fmla="*/ 1338128 w 4940"/>
              <a:gd name="T61" fmla="*/ 1280928 h 3973"/>
              <a:gd name="T62" fmla="*/ 1417952 w 4940"/>
              <a:gd name="T63" fmla="*/ 1270897 h 3973"/>
              <a:gd name="T64" fmla="*/ 1494692 w 4940"/>
              <a:gd name="T65" fmla="*/ 1271669 h 3973"/>
              <a:gd name="T66" fmla="*/ 1567962 w 4940"/>
              <a:gd name="T67" fmla="*/ 1281314 h 3973"/>
              <a:gd name="T68" fmla="*/ 1635832 w 4940"/>
              <a:gd name="T69" fmla="*/ 1297519 h 3973"/>
              <a:gd name="T70" fmla="*/ 1698689 w 4940"/>
              <a:gd name="T71" fmla="*/ 1318353 h 3973"/>
              <a:gd name="T72" fmla="*/ 1792397 w 4940"/>
              <a:gd name="T73" fmla="*/ 1359250 h 3973"/>
              <a:gd name="T74" fmla="*/ 1868365 w 4940"/>
              <a:gd name="T75" fmla="*/ 1402848 h 3973"/>
              <a:gd name="T76" fmla="*/ 1905000 w 4940"/>
              <a:gd name="T77" fmla="*/ 158573 h 3973"/>
              <a:gd name="T78" fmla="*/ 1868365 w 4940"/>
              <a:gd name="T79" fmla="*/ 133109 h 3973"/>
              <a:gd name="T80" fmla="*/ 1792397 w 4940"/>
              <a:gd name="T81" fmla="*/ 89511 h 3973"/>
              <a:gd name="T82" fmla="*/ 1698689 w 4940"/>
              <a:gd name="T83" fmla="*/ 47842 h 3973"/>
              <a:gd name="T84" fmla="*/ 1635832 w 4940"/>
              <a:gd name="T85" fmla="*/ 27393 h 3973"/>
              <a:gd name="T86" fmla="*/ 1567962 w 4940"/>
              <a:gd name="T87" fmla="*/ 11575 h 3973"/>
              <a:gd name="T88" fmla="*/ 1494692 w 4940"/>
              <a:gd name="T89" fmla="*/ 1929 h 3973"/>
              <a:gd name="T90" fmla="*/ 1417952 w 4940"/>
              <a:gd name="T91" fmla="*/ 1157 h 3973"/>
              <a:gd name="T92" fmla="*/ 1338128 w 4940"/>
              <a:gd name="T93" fmla="*/ 10417 h 3973"/>
              <a:gd name="T94" fmla="*/ 1256760 w 4940"/>
              <a:gd name="T95" fmla="*/ 33181 h 3973"/>
              <a:gd name="T96" fmla="*/ 1175007 w 4940"/>
              <a:gd name="T97" fmla="*/ 70220 h 3973"/>
              <a:gd name="T98" fmla="*/ 1092868 w 4940"/>
              <a:gd name="T99" fmla="*/ 123463 h 3973"/>
              <a:gd name="T100" fmla="*/ 1011887 w 4940"/>
              <a:gd name="T101" fmla="*/ 195612 h 3973"/>
              <a:gd name="T102" fmla="*/ 952500 w 4940"/>
              <a:gd name="T103" fmla="*/ 262745 h 3973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0" t="0" r="r" b="b"/>
            <a:pathLst>
              <a:path w="4940" h="3973">
                <a:moveTo>
                  <a:pt x="2470" y="681"/>
                </a:moveTo>
                <a:lnTo>
                  <a:pt x="2470" y="681"/>
                </a:lnTo>
                <a:lnTo>
                  <a:pt x="2419" y="619"/>
                </a:lnTo>
                <a:lnTo>
                  <a:pt x="2368" y="562"/>
                </a:lnTo>
                <a:lnTo>
                  <a:pt x="2315" y="507"/>
                </a:lnTo>
                <a:lnTo>
                  <a:pt x="2264" y="455"/>
                </a:lnTo>
                <a:lnTo>
                  <a:pt x="2211" y="407"/>
                </a:lnTo>
                <a:lnTo>
                  <a:pt x="2158" y="362"/>
                </a:lnTo>
                <a:lnTo>
                  <a:pt x="2106" y="320"/>
                </a:lnTo>
                <a:lnTo>
                  <a:pt x="2053" y="281"/>
                </a:lnTo>
                <a:lnTo>
                  <a:pt x="2000" y="244"/>
                </a:lnTo>
                <a:lnTo>
                  <a:pt x="1946" y="211"/>
                </a:lnTo>
                <a:lnTo>
                  <a:pt x="1894" y="182"/>
                </a:lnTo>
                <a:lnTo>
                  <a:pt x="1840" y="154"/>
                </a:lnTo>
                <a:lnTo>
                  <a:pt x="1787" y="128"/>
                </a:lnTo>
                <a:lnTo>
                  <a:pt x="1733" y="106"/>
                </a:lnTo>
                <a:lnTo>
                  <a:pt x="1680" y="86"/>
                </a:lnTo>
                <a:lnTo>
                  <a:pt x="1628" y="68"/>
                </a:lnTo>
                <a:lnTo>
                  <a:pt x="1575" y="52"/>
                </a:lnTo>
                <a:lnTo>
                  <a:pt x="1522" y="38"/>
                </a:lnTo>
                <a:lnTo>
                  <a:pt x="1469" y="27"/>
                </a:lnTo>
                <a:lnTo>
                  <a:pt x="1417" y="19"/>
                </a:lnTo>
                <a:lnTo>
                  <a:pt x="1365" y="11"/>
                </a:lnTo>
                <a:lnTo>
                  <a:pt x="1314" y="6"/>
                </a:lnTo>
                <a:lnTo>
                  <a:pt x="1264" y="3"/>
                </a:lnTo>
                <a:lnTo>
                  <a:pt x="1212" y="0"/>
                </a:lnTo>
                <a:lnTo>
                  <a:pt x="1163" y="0"/>
                </a:lnTo>
                <a:lnTo>
                  <a:pt x="1113" y="2"/>
                </a:lnTo>
                <a:lnTo>
                  <a:pt x="1064" y="5"/>
                </a:lnTo>
                <a:lnTo>
                  <a:pt x="1016" y="9"/>
                </a:lnTo>
                <a:lnTo>
                  <a:pt x="968" y="15"/>
                </a:lnTo>
                <a:lnTo>
                  <a:pt x="920" y="21"/>
                </a:lnTo>
                <a:lnTo>
                  <a:pt x="875" y="30"/>
                </a:lnTo>
                <a:lnTo>
                  <a:pt x="828" y="38"/>
                </a:lnTo>
                <a:lnTo>
                  <a:pt x="784" y="48"/>
                </a:lnTo>
                <a:lnTo>
                  <a:pt x="740" y="59"/>
                </a:lnTo>
                <a:lnTo>
                  <a:pt x="697" y="71"/>
                </a:lnTo>
                <a:lnTo>
                  <a:pt x="654" y="84"/>
                </a:lnTo>
                <a:lnTo>
                  <a:pt x="614" y="96"/>
                </a:lnTo>
                <a:lnTo>
                  <a:pt x="573" y="111"/>
                </a:lnTo>
                <a:lnTo>
                  <a:pt x="534" y="124"/>
                </a:lnTo>
                <a:lnTo>
                  <a:pt x="496" y="139"/>
                </a:lnTo>
                <a:lnTo>
                  <a:pt x="423" y="169"/>
                </a:lnTo>
                <a:lnTo>
                  <a:pt x="355" y="200"/>
                </a:lnTo>
                <a:lnTo>
                  <a:pt x="292" y="232"/>
                </a:lnTo>
                <a:lnTo>
                  <a:pt x="234" y="263"/>
                </a:lnTo>
                <a:lnTo>
                  <a:pt x="181" y="292"/>
                </a:lnTo>
                <a:lnTo>
                  <a:pt x="135" y="319"/>
                </a:lnTo>
                <a:lnTo>
                  <a:pt x="95" y="345"/>
                </a:lnTo>
                <a:lnTo>
                  <a:pt x="61" y="367"/>
                </a:lnTo>
                <a:lnTo>
                  <a:pt x="16" y="399"/>
                </a:lnTo>
                <a:lnTo>
                  <a:pt x="0" y="411"/>
                </a:lnTo>
                <a:lnTo>
                  <a:pt x="0" y="3702"/>
                </a:lnTo>
                <a:lnTo>
                  <a:pt x="16" y="3690"/>
                </a:lnTo>
                <a:lnTo>
                  <a:pt x="61" y="3658"/>
                </a:lnTo>
                <a:lnTo>
                  <a:pt x="95" y="3636"/>
                </a:lnTo>
                <a:lnTo>
                  <a:pt x="135" y="3612"/>
                </a:lnTo>
                <a:lnTo>
                  <a:pt x="181" y="3583"/>
                </a:lnTo>
                <a:lnTo>
                  <a:pt x="234" y="3554"/>
                </a:lnTo>
                <a:lnTo>
                  <a:pt x="292" y="3523"/>
                </a:lnTo>
                <a:lnTo>
                  <a:pt x="355" y="3493"/>
                </a:lnTo>
                <a:lnTo>
                  <a:pt x="423" y="3461"/>
                </a:lnTo>
                <a:lnTo>
                  <a:pt x="496" y="3431"/>
                </a:lnTo>
                <a:lnTo>
                  <a:pt x="534" y="3417"/>
                </a:lnTo>
                <a:lnTo>
                  <a:pt x="573" y="3402"/>
                </a:lnTo>
                <a:lnTo>
                  <a:pt x="614" y="3388"/>
                </a:lnTo>
                <a:lnTo>
                  <a:pt x="654" y="3375"/>
                </a:lnTo>
                <a:lnTo>
                  <a:pt x="697" y="3363"/>
                </a:lnTo>
                <a:lnTo>
                  <a:pt x="740" y="3350"/>
                </a:lnTo>
                <a:lnTo>
                  <a:pt x="784" y="3339"/>
                </a:lnTo>
                <a:lnTo>
                  <a:pt x="828" y="3330"/>
                </a:lnTo>
                <a:lnTo>
                  <a:pt x="875" y="3321"/>
                </a:lnTo>
                <a:lnTo>
                  <a:pt x="920" y="3312"/>
                </a:lnTo>
                <a:lnTo>
                  <a:pt x="968" y="3306"/>
                </a:lnTo>
                <a:lnTo>
                  <a:pt x="1016" y="3300"/>
                </a:lnTo>
                <a:lnTo>
                  <a:pt x="1064" y="3296"/>
                </a:lnTo>
                <a:lnTo>
                  <a:pt x="1113" y="3294"/>
                </a:lnTo>
                <a:lnTo>
                  <a:pt x="1163" y="3292"/>
                </a:lnTo>
                <a:lnTo>
                  <a:pt x="1212" y="3293"/>
                </a:lnTo>
                <a:lnTo>
                  <a:pt x="1264" y="3294"/>
                </a:lnTo>
                <a:lnTo>
                  <a:pt x="1314" y="3298"/>
                </a:lnTo>
                <a:lnTo>
                  <a:pt x="1365" y="3303"/>
                </a:lnTo>
                <a:lnTo>
                  <a:pt x="1417" y="3310"/>
                </a:lnTo>
                <a:lnTo>
                  <a:pt x="1469" y="3320"/>
                </a:lnTo>
                <a:lnTo>
                  <a:pt x="1522" y="3331"/>
                </a:lnTo>
                <a:lnTo>
                  <a:pt x="1575" y="3344"/>
                </a:lnTo>
                <a:lnTo>
                  <a:pt x="1628" y="3359"/>
                </a:lnTo>
                <a:lnTo>
                  <a:pt x="1680" y="3377"/>
                </a:lnTo>
                <a:lnTo>
                  <a:pt x="1733" y="3397"/>
                </a:lnTo>
                <a:lnTo>
                  <a:pt x="1787" y="3420"/>
                </a:lnTo>
                <a:lnTo>
                  <a:pt x="1840" y="3445"/>
                </a:lnTo>
                <a:lnTo>
                  <a:pt x="1894" y="3473"/>
                </a:lnTo>
                <a:lnTo>
                  <a:pt x="1946" y="3504"/>
                </a:lnTo>
                <a:lnTo>
                  <a:pt x="2000" y="3537"/>
                </a:lnTo>
                <a:lnTo>
                  <a:pt x="2053" y="3572"/>
                </a:lnTo>
                <a:lnTo>
                  <a:pt x="2106" y="3612"/>
                </a:lnTo>
                <a:lnTo>
                  <a:pt x="2158" y="3653"/>
                </a:lnTo>
                <a:lnTo>
                  <a:pt x="2211" y="3699"/>
                </a:lnTo>
                <a:lnTo>
                  <a:pt x="2264" y="3746"/>
                </a:lnTo>
                <a:lnTo>
                  <a:pt x="2315" y="3798"/>
                </a:lnTo>
                <a:lnTo>
                  <a:pt x="2368" y="3853"/>
                </a:lnTo>
                <a:lnTo>
                  <a:pt x="2419" y="3911"/>
                </a:lnTo>
                <a:lnTo>
                  <a:pt x="2470" y="3973"/>
                </a:lnTo>
                <a:lnTo>
                  <a:pt x="2521" y="3911"/>
                </a:lnTo>
                <a:lnTo>
                  <a:pt x="2573" y="3853"/>
                </a:lnTo>
                <a:lnTo>
                  <a:pt x="2624" y="3798"/>
                </a:lnTo>
                <a:lnTo>
                  <a:pt x="2676" y="3746"/>
                </a:lnTo>
                <a:lnTo>
                  <a:pt x="2728" y="3699"/>
                </a:lnTo>
                <a:lnTo>
                  <a:pt x="2781" y="3653"/>
                </a:lnTo>
                <a:lnTo>
                  <a:pt x="2834" y="3612"/>
                </a:lnTo>
                <a:lnTo>
                  <a:pt x="2886" y="3572"/>
                </a:lnTo>
                <a:lnTo>
                  <a:pt x="2940" y="3537"/>
                </a:lnTo>
                <a:lnTo>
                  <a:pt x="2993" y="3504"/>
                </a:lnTo>
                <a:lnTo>
                  <a:pt x="3047" y="3473"/>
                </a:lnTo>
                <a:lnTo>
                  <a:pt x="3100" y="3445"/>
                </a:lnTo>
                <a:lnTo>
                  <a:pt x="3154" y="3420"/>
                </a:lnTo>
                <a:lnTo>
                  <a:pt x="3206" y="3397"/>
                </a:lnTo>
                <a:lnTo>
                  <a:pt x="3259" y="3377"/>
                </a:lnTo>
                <a:lnTo>
                  <a:pt x="3313" y="3359"/>
                </a:lnTo>
                <a:lnTo>
                  <a:pt x="3366" y="3344"/>
                </a:lnTo>
                <a:lnTo>
                  <a:pt x="3418" y="3331"/>
                </a:lnTo>
                <a:lnTo>
                  <a:pt x="3470" y="3320"/>
                </a:lnTo>
                <a:lnTo>
                  <a:pt x="3523" y="3310"/>
                </a:lnTo>
                <a:lnTo>
                  <a:pt x="3574" y="3303"/>
                </a:lnTo>
                <a:lnTo>
                  <a:pt x="3626" y="3298"/>
                </a:lnTo>
                <a:lnTo>
                  <a:pt x="3677" y="3294"/>
                </a:lnTo>
                <a:lnTo>
                  <a:pt x="3727" y="3293"/>
                </a:lnTo>
                <a:lnTo>
                  <a:pt x="3778" y="3292"/>
                </a:lnTo>
                <a:lnTo>
                  <a:pt x="3827" y="3294"/>
                </a:lnTo>
                <a:lnTo>
                  <a:pt x="3876" y="3296"/>
                </a:lnTo>
                <a:lnTo>
                  <a:pt x="3925" y="3300"/>
                </a:lnTo>
                <a:lnTo>
                  <a:pt x="3973" y="3306"/>
                </a:lnTo>
                <a:lnTo>
                  <a:pt x="4019" y="3312"/>
                </a:lnTo>
                <a:lnTo>
                  <a:pt x="4066" y="3321"/>
                </a:lnTo>
                <a:lnTo>
                  <a:pt x="4111" y="3330"/>
                </a:lnTo>
                <a:lnTo>
                  <a:pt x="4155" y="3339"/>
                </a:lnTo>
                <a:lnTo>
                  <a:pt x="4199" y="3350"/>
                </a:lnTo>
                <a:lnTo>
                  <a:pt x="4242" y="3363"/>
                </a:lnTo>
                <a:lnTo>
                  <a:pt x="4285" y="3375"/>
                </a:lnTo>
                <a:lnTo>
                  <a:pt x="4327" y="3388"/>
                </a:lnTo>
                <a:lnTo>
                  <a:pt x="4366" y="3402"/>
                </a:lnTo>
                <a:lnTo>
                  <a:pt x="4405" y="3417"/>
                </a:lnTo>
                <a:lnTo>
                  <a:pt x="4444" y="3431"/>
                </a:lnTo>
                <a:lnTo>
                  <a:pt x="4517" y="3461"/>
                </a:lnTo>
                <a:lnTo>
                  <a:pt x="4585" y="3493"/>
                </a:lnTo>
                <a:lnTo>
                  <a:pt x="4648" y="3523"/>
                </a:lnTo>
                <a:lnTo>
                  <a:pt x="4707" y="3554"/>
                </a:lnTo>
                <a:lnTo>
                  <a:pt x="4758" y="3583"/>
                </a:lnTo>
                <a:lnTo>
                  <a:pt x="4805" y="3612"/>
                </a:lnTo>
                <a:lnTo>
                  <a:pt x="4845" y="3636"/>
                </a:lnTo>
                <a:lnTo>
                  <a:pt x="4878" y="3658"/>
                </a:lnTo>
                <a:lnTo>
                  <a:pt x="4924" y="3690"/>
                </a:lnTo>
                <a:lnTo>
                  <a:pt x="4940" y="3702"/>
                </a:lnTo>
                <a:lnTo>
                  <a:pt x="4940" y="411"/>
                </a:lnTo>
                <a:lnTo>
                  <a:pt x="4924" y="399"/>
                </a:lnTo>
                <a:lnTo>
                  <a:pt x="4878" y="367"/>
                </a:lnTo>
                <a:lnTo>
                  <a:pt x="4845" y="345"/>
                </a:lnTo>
                <a:lnTo>
                  <a:pt x="4805" y="319"/>
                </a:lnTo>
                <a:lnTo>
                  <a:pt x="4758" y="292"/>
                </a:lnTo>
                <a:lnTo>
                  <a:pt x="4707" y="263"/>
                </a:lnTo>
                <a:lnTo>
                  <a:pt x="4648" y="232"/>
                </a:lnTo>
                <a:lnTo>
                  <a:pt x="4585" y="200"/>
                </a:lnTo>
                <a:lnTo>
                  <a:pt x="4517" y="169"/>
                </a:lnTo>
                <a:lnTo>
                  <a:pt x="4444" y="139"/>
                </a:lnTo>
                <a:lnTo>
                  <a:pt x="4405" y="124"/>
                </a:lnTo>
                <a:lnTo>
                  <a:pt x="4366" y="111"/>
                </a:lnTo>
                <a:lnTo>
                  <a:pt x="4327" y="96"/>
                </a:lnTo>
                <a:lnTo>
                  <a:pt x="4285" y="84"/>
                </a:lnTo>
                <a:lnTo>
                  <a:pt x="4242" y="71"/>
                </a:lnTo>
                <a:lnTo>
                  <a:pt x="4199" y="59"/>
                </a:lnTo>
                <a:lnTo>
                  <a:pt x="4155" y="48"/>
                </a:lnTo>
                <a:lnTo>
                  <a:pt x="4111" y="38"/>
                </a:lnTo>
                <a:lnTo>
                  <a:pt x="4066" y="30"/>
                </a:lnTo>
                <a:lnTo>
                  <a:pt x="4019" y="21"/>
                </a:lnTo>
                <a:lnTo>
                  <a:pt x="3973" y="15"/>
                </a:lnTo>
                <a:lnTo>
                  <a:pt x="3925" y="9"/>
                </a:lnTo>
                <a:lnTo>
                  <a:pt x="3876" y="5"/>
                </a:lnTo>
                <a:lnTo>
                  <a:pt x="3827" y="2"/>
                </a:lnTo>
                <a:lnTo>
                  <a:pt x="3778" y="0"/>
                </a:lnTo>
                <a:lnTo>
                  <a:pt x="3727" y="0"/>
                </a:lnTo>
                <a:lnTo>
                  <a:pt x="3677" y="3"/>
                </a:lnTo>
                <a:lnTo>
                  <a:pt x="3626" y="6"/>
                </a:lnTo>
                <a:lnTo>
                  <a:pt x="3574" y="11"/>
                </a:lnTo>
                <a:lnTo>
                  <a:pt x="3523" y="19"/>
                </a:lnTo>
                <a:lnTo>
                  <a:pt x="3470" y="27"/>
                </a:lnTo>
                <a:lnTo>
                  <a:pt x="3418" y="38"/>
                </a:lnTo>
                <a:lnTo>
                  <a:pt x="3366" y="52"/>
                </a:lnTo>
                <a:lnTo>
                  <a:pt x="3313" y="68"/>
                </a:lnTo>
                <a:lnTo>
                  <a:pt x="3259" y="86"/>
                </a:lnTo>
                <a:lnTo>
                  <a:pt x="3206" y="106"/>
                </a:lnTo>
                <a:lnTo>
                  <a:pt x="3154" y="128"/>
                </a:lnTo>
                <a:lnTo>
                  <a:pt x="3100" y="154"/>
                </a:lnTo>
                <a:lnTo>
                  <a:pt x="3047" y="182"/>
                </a:lnTo>
                <a:lnTo>
                  <a:pt x="2993" y="211"/>
                </a:lnTo>
                <a:lnTo>
                  <a:pt x="2940" y="244"/>
                </a:lnTo>
                <a:lnTo>
                  <a:pt x="2886" y="281"/>
                </a:lnTo>
                <a:lnTo>
                  <a:pt x="2834" y="320"/>
                </a:lnTo>
                <a:lnTo>
                  <a:pt x="2781" y="362"/>
                </a:lnTo>
                <a:lnTo>
                  <a:pt x="2728" y="407"/>
                </a:lnTo>
                <a:lnTo>
                  <a:pt x="2676" y="455"/>
                </a:lnTo>
                <a:lnTo>
                  <a:pt x="2624" y="507"/>
                </a:lnTo>
                <a:lnTo>
                  <a:pt x="2573" y="562"/>
                </a:lnTo>
                <a:lnTo>
                  <a:pt x="2521" y="619"/>
                </a:lnTo>
                <a:lnTo>
                  <a:pt x="2470" y="681"/>
                </a:ln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>
            <a:scene3d>
              <a:camera prst="orthographicFront"/>
              <a:lightRig rig="threePt" dir="t"/>
            </a:scene3d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defRPr>
            </a:lvl9pPr>
          </a:lstStyle>
          <a:p>
            <a:pPr algn="ctr">
              <a:defRPr/>
            </a:pPr>
            <a:r>
              <a:rPr lang="en-US" altLang="zh-CN" sz="4400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</a:rPr>
              <a:t>Homework</a:t>
            </a:r>
          </a:p>
        </p:txBody>
      </p:sp>
    </p:spTree>
    <p:custDataLst>
      <p:tags r:id="rId1"/>
    </p:custDataLst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本框 8"/>
          <p:cNvSpPr txBox="1"/>
          <p:nvPr/>
        </p:nvSpPr>
        <p:spPr>
          <a:xfrm>
            <a:off x="1464310" y="2683510"/>
            <a:ext cx="6647815" cy="1442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8775" b="1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</a:rPr>
              <a:t>Thank you!</a:t>
            </a:r>
          </a:p>
        </p:txBody>
      </p:sp>
    </p:spTree>
    <p:custDataLst>
      <p:tags r:id="rId1"/>
    </p:custDataLst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表格 8"/>
          <p:cNvGraphicFramePr/>
          <p:nvPr/>
        </p:nvGraphicFramePr>
        <p:xfrm>
          <a:off x="927259" y="2133124"/>
          <a:ext cx="7322820" cy="30861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299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928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9154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zh-CN" altLang="en-US" sz="20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rPr>
                        <a:t>What are you supposed to do when you meet someone for the first time?</a:t>
                      </a:r>
                    </a:p>
                  </a:txBody>
                  <a:tcPr marL="68580" marR="68580" marT="34290" marB="34290">
                    <a:solidFill>
                      <a:srgbClr val="97E3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zh-CN" altLang="en-US" sz="20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rPr>
                        <a:t>You</a:t>
                      </a:r>
                      <a:r>
                        <a:rPr lang="en-US" altLang="zh-CN" sz="20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rPr>
                        <a:t>'</a:t>
                      </a:r>
                      <a:r>
                        <a:rPr lang="zh-CN" altLang="en-US" sz="20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rPr>
                        <a:t>re supposed to shake hands.</a:t>
                      </a:r>
                    </a:p>
                    <a:p>
                      <a:pPr>
                        <a:buNone/>
                      </a:pPr>
                      <a:r>
                        <a:rPr lang="zh-CN" altLang="en-US" sz="20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rPr>
                        <a:t>You</a:t>
                      </a:r>
                      <a:r>
                        <a:rPr lang="en-US" altLang="zh-CN" sz="20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rPr>
                        <a:t>'</a:t>
                      </a:r>
                      <a:r>
                        <a:rPr lang="zh-CN" altLang="en-US" sz="20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rPr>
                        <a:t>re not supposed to kiss. </a:t>
                      </a:r>
                    </a:p>
                  </a:txBody>
                  <a:tcPr marL="68580" marR="68580" marT="34290" marB="34290">
                    <a:solidFill>
                      <a:srgbClr val="97E3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zh-CN" altLang="en-US" sz="2000" b="0" dirty="0">
                          <a:latin typeface="Times New Roman" panose="02020603050405020304" pitchFamily="18" charset="0"/>
                        </a:rPr>
                        <a:t>When were you supposed to arrive? </a:t>
                      </a:r>
                    </a:p>
                  </a:txBody>
                  <a:tcPr marL="68580" marR="68580" marT="34290" marB="34290">
                    <a:solidFill>
                      <a:srgbClr val="97E3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zh-CN" altLang="en-US" sz="2000" b="0" dirty="0">
                          <a:latin typeface="Times New Roman" panose="02020603050405020304" pitchFamily="18" charset="0"/>
                        </a:rPr>
                        <a:t>I was supposed to arrive at 7:00.</a:t>
                      </a:r>
                    </a:p>
                  </a:txBody>
                  <a:tcPr marL="68580" marR="68580" marT="34290" marB="34290">
                    <a:solidFill>
                      <a:srgbClr val="97E3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1722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zh-CN" altLang="en-US" sz="2000" b="0" dirty="0">
                          <a:latin typeface="Times New Roman" panose="02020603050405020304" pitchFamily="18" charset="0"/>
                        </a:rPr>
                        <a:t>Am I supposed to wear jeans?</a:t>
                      </a:r>
                    </a:p>
                  </a:txBody>
                  <a:tcPr marL="68580" marR="68580" marT="34290" marB="34290">
                    <a:solidFill>
                      <a:srgbClr val="97E3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zh-CN" altLang="en-US" sz="2000" b="0" dirty="0">
                          <a:latin typeface="Times New Roman" panose="02020603050405020304" pitchFamily="18" charset="0"/>
                        </a:rPr>
                        <a:t>No,you</a:t>
                      </a:r>
                      <a:r>
                        <a:rPr lang="en-US" altLang="zh-CN" sz="2000" b="0" dirty="0">
                          <a:latin typeface="Times New Roman" panose="02020603050405020304" pitchFamily="18" charset="0"/>
                        </a:rPr>
                        <a:t>'</a:t>
                      </a:r>
                      <a:r>
                        <a:rPr lang="zh-CN" altLang="en-US" sz="2000" b="0" dirty="0">
                          <a:latin typeface="Times New Roman" panose="02020603050405020304" pitchFamily="18" charset="0"/>
                        </a:rPr>
                        <a:t>re expected to wear a suit and tie.</a:t>
                      </a:r>
                    </a:p>
                  </a:txBody>
                  <a:tcPr marL="68580" marR="68580" marT="34290" marB="34290">
                    <a:solidFill>
                      <a:srgbClr val="97E3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1722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zh-CN" altLang="en-US" sz="2000" b="0" dirty="0">
                          <a:latin typeface="Times New Roman" panose="02020603050405020304" pitchFamily="18" charset="0"/>
                        </a:rPr>
                        <a:t>Is it impolite to keep others waiting?</a:t>
                      </a:r>
                    </a:p>
                  </a:txBody>
                  <a:tcPr marL="68580" marR="68580" marT="34290" marB="34290">
                    <a:solidFill>
                      <a:srgbClr val="97E3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zh-CN" altLang="en-US" sz="2000" b="0" dirty="0">
                          <a:latin typeface="Times New Roman" panose="02020603050405020304" pitchFamily="18" charset="0"/>
                        </a:rPr>
                        <a:t>Yes,it</a:t>
                      </a:r>
                      <a:r>
                        <a:rPr lang="en-US" altLang="zh-CN" sz="2000" b="0" dirty="0">
                          <a:latin typeface="Times New Roman" panose="02020603050405020304" pitchFamily="18" charset="0"/>
                        </a:rPr>
                        <a:t>'</a:t>
                      </a:r>
                      <a:r>
                        <a:rPr lang="zh-CN" altLang="en-US" sz="2000" b="0" dirty="0">
                          <a:latin typeface="Times New Roman" panose="02020603050405020304" pitchFamily="18" charset="0"/>
                        </a:rPr>
                        <a:t>s very impolite to keep others waiting.</a:t>
                      </a:r>
                    </a:p>
                  </a:txBody>
                  <a:tcPr marL="68580" marR="68580" marT="34290" marB="34290">
                    <a:solidFill>
                      <a:srgbClr val="97E3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zh-CN" altLang="en-US" sz="2000" b="0" dirty="0">
                          <a:latin typeface="Times New Roman" panose="02020603050405020304" pitchFamily="18" charset="0"/>
                        </a:rPr>
                        <a:t>Is it important to be on time?</a:t>
                      </a:r>
                    </a:p>
                  </a:txBody>
                  <a:tcPr marL="68580" marR="68580" marT="34290" marB="34290">
                    <a:solidFill>
                      <a:srgbClr val="97E3A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zh-CN" altLang="en-US" sz="2000" b="0" dirty="0">
                          <a:latin typeface="Times New Roman" panose="02020603050405020304" pitchFamily="18" charset="0"/>
                        </a:rPr>
                        <a:t>Yes, it</a:t>
                      </a:r>
                      <a:r>
                        <a:rPr lang="en-US" altLang="zh-CN" sz="2000" b="0" dirty="0">
                          <a:latin typeface="Times New Roman" panose="02020603050405020304" pitchFamily="18" charset="0"/>
                        </a:rPr>
                        <a:t>'</a:t>
                      </a:r>
                      <a:r>
                        <a:rPr lang="zh-CN" altLang="en-US" sz="2000" b="0" dirty="0">
                          <a:latin typeface="Times New Roman" panose="02020603050405020304" pitchFamily="18" charset="0"/>
                        </a:rPr>
                        <a:t>s important to be on time. </a:t>
                      </a:r>
                    </a:p>
                  </a:txBody>
                  <a:tcPr marL="68580" marR="68580" marT="34290" marB="34290">
                    <a:solidFill>
                      <a:srgbClr val="97E3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椭圆 4"/>
          <p:cNvSpPr/>
          <p:nvPr/>
        </p:nvSpPr>
        <p:spPr>
          <a:xfrm>
            <a:off x="226695" y="1386364"/>
            <a:ext cx="1938338" cy="786765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Times New Roman" panose="02020603050405020304" pitchFamily="18" charset="0"/>
            </a:endParaRPr>
          </a:p>
        </p:txBody>
      </p:sp>
      <p:sp>
        <p:nvSpPr>
          <p:cNvPr id="6" name="椭圆 5"/>
          <p:cNvSpPr/>
          <p:nvPr/>
        </p:nvSpPr>
        <p:spPr>
          <a:xfrm>
            <a:off x="299085" y="1402080"/>
            <a:ext cx="1790224" cy="684848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400">
              <a:latin typeface="Times New Roman" panose="02020603050405020304" pitchFamily="18" charset="0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443865" y="1450658"/>
            <a:ext cx="1436846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 b="1" dirty="0">
                <a:solidFill>
                  <a:srgbClr val="7030A0"/>
                </a:solidFill>
                <a:latin typeface="Times New Roman" panose="02020603050405020304" pitchFamily="18" charset="0"/>
              </a:rPr>
              <a:t>Grammar Focus</a:t>
            </a:r>
          </a:p>
        </p:txBody>
      </p:sp>
    </p:spTree>
    <p:custDataLst>
      <p:tags r:id="rId1"/>
    </p:custDataLst>
  </p:cSld>
  <p:clrMapOvr>
    <a:masterClrMapping/>
  </p:clrMapOvr>
  <p:transition spd="med">
    <p:rand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本框 7"/>
          <p:cNvSpPr txBox="1"/>
          <p:nvPr/>
        </p:nvSpPr>
        <p:spPr>
          <a:xfrm>
            <a:off x="1363980" y="1907858"/>
            <a:ext cx="7466171" cy="36925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1.When you go abroad,it</a:t>
            </a:r>
            <a:r>
              <a:rPr lang="en-US" altLang="zh-CN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______________</a:t>
            </a:r>
            <a:r>
              <a:rPr lang="zh-CN" alt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bring your passport.</a:t>
            </a:r>
          </a:p>
          <a:p>
            <a:pPr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2.After class,students</a:t>
            </a:r>
            <a:r>
              <a:rPr lang="en-US" altLang="zh-CN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sym typeface="+mn-ea"/>
              </a:rPr>
              <a:t>______________</a:t>
            </a:r>
            <a:r>
              <a:rPr lang="zh-CN" alt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clean the chalk off the</a:t>
            </a:r>
          </a:p>
          <a:p>
            <a:pPr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            blackboard.</a:t>
            </a:r>
          </a:p>
          <a:p>
            <a:pPr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	3.If you visit the northern coast of Norway during the winter</a:t>
            </a:r>
          </a:p>
          <a:p>
            <a:pPr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	  season,it</a:t>
            </a:r>
            <a:r>
              <a:rPr lang="en-US" altLang="zh-CN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sym typeface="+mn-ea"/>
              </a:rPr>
              <a:t>______________</a:t>
            </a:r>
            <a:r>
              <a:rPr lang="zh-CN" alt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pack warm clothes.</a:t>
            </a:r>
          </a:p>
          <a:p>
            <a:pPr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	 4.If there are people in the meeting room,you</a:t>
            </a:r>
          </a:p>
          <a:p>
            <a:pPr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sym typeface="+mn-ea"/>
              </a:rPr>
              <a:t>                    ______________</a:t>
            </a:r>
            <a:r>
              <a:rPr lang="zh-CN" alt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knock before entering.</a:t>
            </a:r>
          </a:p>
          <a:p>
            <a:pPr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                 5.In many eastern European countries,you</a:t>
            </a:r>
            <a:r>
              <a:rPr lang="en-US" altLang="zh-CN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sym typeface="+mn-ea"/>
              </a:rPr>
              <a:t>______________</a:t>
            </a:r>
          </a:p>
          <a:p>
            <a:pPr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                    take off your gloves before shaking hands.</a:t>
            </a:r>
          </a:p>
        </p:txBody>
      </p:sp>
      <p:sp>
        <p:nvSpPr>
          <p:cNvPr id="3" name="五边形 2"/>
          <p:cNvSpPr/>
          <p:nvPr/>
        </p:nvSpPr>
        <p:spPr>
          <a:xfrm>
            <a:off x="137636" y="2919889"/>
            <a:ext cx="2325529" cy="1493520"/>
          </a:xfrm>
          <a:prstGeom prst="homePlate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000">
              <a:latin typeface="Times New Roman" panose="02020603050405020304" pitchFamily="18" charset="0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283369" y="3020378"/>
            <a:ext cx="1767364" cy="12915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00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be supposed to</a:t>
            </a:r>
          </a:p>
          <a:p>
            <a:pPr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00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be expected to</a:t>
            </a:r>
          </a:p>
          <a:p>
            <a:pPr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00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be important to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4056380" y="1961515"/>
            <a:ext cx="1974850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is important to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3722846" y="2349341"/>
            <a:ext cx="1777841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are supposed to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3472180" y="3548380"/>
            <a:ext cx="1935480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is important to</a:t>
            </a:r>
          </a:p>
        </p:txBody>
      </p:sp>
      <p:sp>
        <p:nvSpPr>
          <p:cNvPr id="13" name="文本框 12"/>
          <p:cNvSpPr txBox="1"/>
          <p:nvPr/>
        </p:nvSpPr>
        <p:spPr>
          <a:xfrm>
            <a:off x="2763679" y="4315778"/>
            <a:ext cx="1777841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are supposed to</a:t>
            </a:r>
          </a:p>
        </p:txBody>
      </p:sp>
      <p:sp>
        <p:nvSpPr>
          <p:cNvPr id="14" name="文本框 13"/>
          <p:cNvSpPr txBox="1"/>
          <p:nvPr/>
        </p:nvSpPr>
        <p:spPr>
          <a:xfrm>
            <a:off x="6856095" y="4735354"/>
            <a:ext cx="1777841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are expected to</a:t>
            </a:r>
          </a:p>
        </p:txBody>
      </p:sp>
      <p:sp>
        <p:nvSpPr>
          <p:cNvPr id="5" name="标题 1"/>
          <p:cNvSpPr>
            <a:spLocks noGrp="1"/>
          </p:cNvSpPr>
          <p:nvPr/>
        </p:nvSpPr>
        <p:spPr>
          <a:xfrm>
            <a:off x="1316990" y="1022985"/>
            <a:ext cx="6002655" cy="816610"/>
          </a:xfrm>
        </p:spPr>
        <p:txBody>
          <a:bodyPr/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5pPr>
            <a:lvl6pPr marL="3429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6pPr>
            <a:lvl7pPr marL="685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7pPr>
            <a:lvl8pPr marL="10287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8pPr>
            <a:lvl9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 b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Complete the sentences with the phrases in the box.</a:t>
            </a:r>
          </a:p>
        </p:txBody>
      </p:sp>
      <p:sp>
        <p:nvSpPr>
          <p:cNvPr id="7" name="椭圆 6"/>
          <p:cNvSpPr/>
          <p:nvPr/>
        </p:nvSpPr>
        <p:spPr>
          <a:xfrm>
            <a:off x="484505" y="972820"/>
            <a:ext cx="832485" cy="71755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4a</a:t>
            </a:r>
          </a:p>
        </p:txBody>
      </p:sp>
    </p:spTree>
    <p:custDataLst>
      <p:tags r:id="rId1"/>
    </p:custDataLst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本框 7"/>
          <p:cNvSpPr txBox="1"/>
          <p:nvPr/>
        </p:nvSpPr>
        <p:spPr>
          <a:xfrm>
            <a:off x="969169" y="2042160"/>
            <a:ext cx="7477601" cy="4246245"/>
          </a:xfrm>
          <a:prstGeom prst="rect">
            <a:avLst/>
          </a:prstGeom>
          <a:noFill/>
          <a:ln w="25400">
            <a:solidFill>
              <a:srgbClr val="C58305"/>
            </a:solidFill>
            <a:prstDash val="sysDot"/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000" dirty="0">
                <a:latin typeface="Times New Roman" panose="02020603050405020304" pitchFamily="18" charset="0"/>
              </a:rPr>
              <a:t>Each country has different rules about social </a:t>
            </a:r>
            <a:r>
              <a:rPr lang="en-US" altLang="zh-CN" sz="2000" dirty="0" err="1">
                <a:latin typeface="Times New Roman" panose="02020603050405020304" pitchFamily="18" charset="0"/>
              </a:rPr>
              <a:t>situations.A</a:t>
            </a:r>
            <a:r>
              <a:rPr lang="en-US" altLang="zh-CN" sz="2000" dirty="0">
                <a:latin typeface="Times New Roman" panose="02020603050405020304" pitchFamily="18" charset="0"/>
              </a:rPr>
              <a:t> traveler</a:t>
            </a:r>
          </a:p>
          <a:p>
            <a:pPr>
              <a:lnSpc>
                <a:spcPct val="150000"/>
              </a:lnSpc>
            </a:pPr>
            <a:r>
              <a:rPr lang="en-US" altLang="zh-CN" sz="2000" dirty="0">
                <a:latin typeface="Times New Roman" panose="02020603050405020304" pitchFamily="18" charset="0"/>
              </a:rPr>
              <a:t>___________________(not </a:t>
            </a:r>
            <a:r>
              <a:rPr lang="en-US" altLang="zh-CN" sz="2000" dirty="0" err="1">
                <a:latin typeface="Times New Roman" panose="02020603050405020304" pitchFamily="18" charset="0"/>
              </a:rPr>
              <a:t>expect;know</a:t>
            </a:r>
            <a:r>
              <a:rPr lang="en-US" altLang="zh-CN" sz="2000" dirty="0">
                <a:latin typeface="Times New Roman" panose="02020603050405020304" pitchFamily="18" charset="0"/>
              </a:rPr>
              <a:t>) all of </a:t>
            </a:r>
            <a:r>
              <a:rPr lang="en-US" altLang="zh-CN" sz="2000" dirty="0" err="1">
                <a:latin typeface="Times New Roman" panose="02020603050405020304" pitchFamily="18" charset="0"/>
              </a:rPr>
              <a:t>these,but</a:t>
            </a:r>
            <a:r>
              <a:rPr lang="en-US" altLang="zh-CN" sz="2000" dirty="0">
                <a:latin typeface="Times New Roman" panose="02020603050405020304" pitchFamily="18" charset="0"/>
              </a:rPr>
              <a:t> it is helpful</a:t>
            </a:r>
            <a:r>
              <a:rPr lang="en-US" altLang="zh-CN" sz="2000" dirty="0">
                <a:latin typeface="Times New Roman" panose="02020603050405020304" pitchFamily="18" charset="0"/>
                <a:sym typeface="+mn-ea"/>
              </a:rPr>
              <a:t>___________________</a:t>
            </a:r>
            <a:r>
              <a:rPr lang="en-US" altLang="zh-CN" sz="2000" dirty="0">
                <a:latin typeface="Times New Roman" panose="02020603050405020304" pitchFamily="18" charset="0"/>
              </a:rPr>
              <a:t>(learn) as many of these customs as </a:t>
            </a:r>
            <a:r>
              <a:rPr lang="en-US" altLang="zh-CN" sz="2000" dirty="0" err="1">
                <a:latin typeface="Times New Roman" panose="02020603050405020304" pitchFamily="18" charset="0"/>
              </a:rPr>
              <a:t>possible.One</a:t>
            </a:r>
            <a:r>
              <a:rPr lang="en-US" altLang="zh-CN" sz="2000" dirty="0">
                <a:latin typeface="Times New Roman" panose="02020603050405020304" pitchFamily="18" charset="0"/>
              </a:rPr>
              <a:t> of the best ways to be accepted in a foreign country is to try</a:t>
            </a:r>
            <a:r>
              <a:rPr lang="en-US" altLang="zh-CN" sz="2000" dirty="0">
                <a:latin typeface="Times New Roman" panose="02020603050405020304" pitchFamily="18" charset="0"/>
                <a:sym typeface="+mn-ea"/>
              </a:rPr>
              <a:t>___________________</a:t>
            </a:r>
            <a:r>
              <a:rPr lang="en-US" altLang="zh-CN" sz="2000" dirty="0">
                <a:latin typeface="Times New Roman" panose="02020603050405020304" pitchFamily="18" charset="0"/>
              </a:rPr>
              <a:t>(understand) how people </a:t>
            </a:r>
            <a:r>
              <a:rPr lang="en-US" altLang="zh-CN" sz="2000" dirty="0" err="1">
                <a:latin typeface="Times New Roman" panose="02020603050405020304" pitchFamily="18" charset="0"/>
              </a:rPr>
              <a:t>think.Learning</a:t>
            </a:r>
            <a:r>
              <a:rPr lang="en-US" altLang="zh-CN" sz="2000" dirty="0">
                <a:latin typeface="Times New Roman" panose="02020603050405020304" pitchFamily="18" charset="0"/>
              </a:rPr>
              <a:t> what you</a:t>
            </a:r>
            <a:r>
              <a:rPr lang="en-US" altLang="zh-CN" sz="2000" dirty="0">
                <a:latin typeface="Times New Roman" panose="02020603050405020304" pitchFamily="18" charset="0"/>
                <a:sym typeface="+mn-ea"/>
              </a:rPr>
              <a:t>___________________</a:t>
            </a:r>
            <a:r>
              <a:rPr lang="en-US" altLang="zh-CN" sz="2000" dirty="0">
                <a:latin typeface="Times New Roman" panose="02020603050405020304" pitchFamily="18" charset="0"/>
              </a:rPr>
              <a:t>(</a:t>
            </a:r>
            <a:r>
              <a:rPr lang="en-US" altLang="zh-CN" sz="2000" dirty="0" err="1">
                <a:latin typeface="Times New Roman" panose="02020603050405020304" pitchFamily="18" charset="0"/>
              </a:rPr>
              <a:t>suppose;do</a:t>
            </a:r>
            <a:r>
              <a:rPr lang="en-US" altLang="zh-CN" sz="2000" dirty="0">
                <a:latin typeface="Times New Roman" panose="02020603050405020304" pitchFamily="18" charset="0"/>
              </a:rPr>
              <a:t>) and __________________(not suppose; do) in social situations may be </a:t>
            </a:r>
            <a:r>
              <a:rPr lang="en-US" altLang="zh-CN" sz="2000" dirty="0" err="1">
                <a:latin typeface="Times New Roman" panose="02020603050405020304" pitchFamily="18" charset="0"/>
              </a:rPr>
              <a:t>difficult,but</a:t>
            </a:r>
            <a:r>
              <a:rPr lang="en-US" altLang="zh-CN" sz="2000" dirty="0">
                <a:latin typeface="Times New Roman" panose="02020603050405020304" pitchFamily="18" charset="0"/>
              </a:rPr>
              <a:t> it is worth the trouble if you want to understand another culture.  </a:t>
            </a:r>
            <a:endParaRPr sz="2000" dirty="0">
              <a:latin typeface="Times New Roman" panose="02020603050405020304" pitchFamily="18" charset="0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1038225" y="2584133"/>
            <a:ext cx="2586514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isn't expected to know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2542540" y="3083560"/>
            <a:ext cx="991870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to learn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1773079" y="3984308"/>
            <a:ext cx="1572578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to understand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2128361" y="4449763"/>
            <a:ext cx="2199799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are supposed to do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1134904" y="4905216"/>
            <a:ext cx="2199799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not  supposed to do</a:t>
            </a:r>
          </a:p>
        </p:txBody>
      </p:sp>
      <p:sp>
        <p:nvSpPr>
          <p:cNvPr id="9" name="标题 1"/>
          <p:cNvSpPr>
            <a:spLocks noGrp="1"/>
          </p:cNvSpPr>
          <p:nvPr/>
        </p:nvSpPr>
        <p:spPr>
          <a:xfrm>
            <a:off x="1316990" y="1022985"/>
            <a:ext cx="6242685" cy="816610"/>
          </a:xfrm>
        </p:spPr>
        <p:txBody>
          <a:bodyPr/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5pPr>
            <a:lvl6pPr marL="3429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6pPr>
            <a:lvl7pPr marL="685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7pPr>
            <a:lvl8pPr marL="10287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8pPr>
            <a:lvl9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Fill in the blanks with the correct forms of the words in brackets.</a:t>
            </a:r>
          </a:p>
        </p:txBody>
      </p:sp>
      <p:sp>
        <p:nvSpPr>
          <p:cNvPr id="12" name="椭圆 11"/>
          <p:cNvSpPr/>
          <p:nvPr/>
        </p:nvSpPr>
        <p:spPr>
          <a:xfrm>
            <a:off x="484505" y="972820"/>
            <a:ext cx="832485" cy="71755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4b</a:t>
            </a:r>
          </a:p>
        </p:txBody>
      </p:sp>
    </p:spTree>
    <p:custDataLst>
      <p:tags r:id="rId1"/>
    </p:custDataLst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10" grpId="0"/>
      <p:bldP spid="11" grpId="0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909796" y="3062764"/>
            <a:ext cx="7057549" cy="1476375"/>
          </a:xfrm>
          <a:prstGeom prst="rect">
            <a:avLst/>
          </a:prstGeom>
          <a:solidFill>
            <a:srgbClr val="CCCCFF"/>
          </a:solidFill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dirty="0">
                <a:latin typeface="Times New Roman" panose="02020603050405020304" pitchFamily="18" charset="0"/>
              </a:rPr>
              <a:t>• time	                      • what to do for someone</a:t>
            </a:r>
            <a:r>
              <a:rPr lang="en-US" altLang="zh-CN" sz="2000" dirty="0">
                <a:latin typeface="Times New Roman" panose="02020603050405020304" pitchFamily="18" charset="0"/>
              </a:rPr>
              <a:t>'</a:t>
            </a:r>
            <a:r>
              <a:rPr lang="zh-CN" altLang="en-US" sz="2000" dirty="0">
                <a:latin typeface="Times New Roman" panose="02020603050405020304" pitchFamily="18" charset="0"/>
              </a:rPr>
              <a:t>s birthday</a:t>
            </a:r>
          </a:p>
          <a:p>
            <a:pPr>
              <a:lnSpc>
                <a:spcPct val="150000"/>
              </a:lnSpc>
            </a:pPr>
            <a:r>
              <a:rPr lang="zh-CN" altLang="en-US" sz="2000" dirty="0">
                <a:latin typeface="Times New Roman" panose="02020603050405020304" pitchFamily="18" charset="0"/>
              </a:rPr>
              <a:t>• meeting people	       • visiting someone</a:t>
            </a:r>
            <a:r>
              <a:rPr lang="en-US" altLang="zh-CN" sz="2000" dirty="0">
                <a:latin typeface="Times New Roman" panose="02020603050405020304" pitchFamily="18" charset="0"/>
              </a:rPr>
              <a:t>'</a:t>
            </a:r>
            <a:r>
              <a:rPr lang="zh-CN" altLang="en-US" sz="2000" dirty="0">
                <a:latin typeface="Times New Roman" panose="02020603050405020304" pitchFamily="18" charset="0"/>
              </a:rPr>
              <a:t>s home</a:t>
            </a:r>
          </a:p>
          <a:p>
            <a:pPr>
              <a:lnSpc>
                <a:spcPct val="150000"/>
              </a:lnSpc>
            </a:pPr>
            <a:r>
              <a:rPr lang="zh-CN" altLang="en-US" sz="2000" dirty="0">
                <a:latin typeface="Times New Roman" panose="02020603050405020304" pitchFamily="18" charset="0"/>
              </a:rPr>
              <a:t>• table manners	       • giving gifts</a:t>
            </a:r>
          </a:p>
        </p:txBody>
      </p:sp>
      <p:sp>
        <p:nvSpPr>
          <p:cNvPr id="9" name="标题 1"/>
          <p:cNvSpPr>
            <a:spLocks noGrp="1"/>
          </p:cNvSpPr>
          <p:nvPr/>
        </p:nvSpPr>
        <p:spPr>
          <a:xfrm>
            <a:off x="1316990" y="1022985"/>
            <a:ext cx="6242685" cy="816610"/>
          </a:xfrm>
        </p:spPr>
        <p:txBody>
          <a:bodyPr/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5pPr>
            <a:lvl6pPr marL="3429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6pPr>
            <a:lvl7pPr marL="685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7pPr>
            <a:lvl8pPr marL="10287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8pPr>
            <a:lvl9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 Light" panose="020F03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 b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</a:rPr>
              <a:t>Make a list of advice for someone coming to your country as an exchange student for the first time.Work with your group to give advice about: </a:t>
            </a:r>
          </a:p>
        </p:txBody>
      </p:sp>
      <p:sp>
        <p:nvSpPr>
          <p:cNvPr id="12" name="椭圆 11"/>
          <p:cNvSpPr/>
          <p:nvPr/>
        </p:nvSpPr>
        <p:spPr>
          <a:xfrm>
            <a:off x="484505" y="972820"/>
            <a:ext cx="832485" cy="71755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4c</a:t>
            </a:r>
          </a:p>
        </p:txBody>
      </p:sp>
    </p:spTree>
    <p:custDataLst>
      <p:tags r:id="rId1"/>
    </p:custDataLst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/>
          <p:cNvSpPr txBox="1"/>
          <p:nvPr/>
        </p:nvSpPr>
        <p:spPr>
          <a:xfrm>
            <a:off x="1020604" y="1915478"/>
            <a:ext cx="7490460" cy="47466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200" b="1" dirty="0">
                <a:solidFill>
                  <a:schemeClr val="tx1"/>
                </a:solidFill>
                <a:uFillTx/>
                <a:latin typeface="Times New Roman" panose="02020603050405020304" pitchFamily="18" charset="0"/>
              </a:rPr>
              <a:t>1.go abroad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2200" dirty="0">
                <a:solidFill>
                  <a:schemeClr val="tx1"/>
                </a:solidFill>
                <a:uFillTx/>
                <a:latin typeface="Times New Roman" panose="02020603050405020304" pitchFamily="18" charset="0"/>
              </a:rPr>
              <a:t>    go abroad</a:t>
            </a:r>
            <a:r>
              <a:rPr lang="zh-CN" altLang="en-US" sz="2200" dirty="0">
                <a:solidFill>
                  <a:schemeClr val="tx1"/>
                </a:solidFill>
                <a:uFillTx/>
                <a:latin typeface="Times New Roman" panose="02020603050405020304" pitchFamily="18" charset="0"/>
              </a:rPr>
              <a:t>意为“出国”，其中abroad为副词，意为“在国外；到国外”。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200" dirty="0">
                <a:solidFill>
                  <a:schemeClr val="tx1"/>
                </a:solidFill>
                <a:uFillTx/>
                <a:latin typeface="Times New Roman" panose="02020603050405020304" pitchFamily="18" charset="0"/>
              </a:rPr>
              <a:t>    </a:t>
            </a:r>
            <a:r>
              <a:rPr lang="en-US" altLang="zh-CN" sz="2200" dirty="0">
                <a:solidFill>
                  <a:schemeClr val="tx1"/>
                </a:solidFill>
                <a:uFillTx/>
                <a:latin typeface="Times New Roman" panose="02020603050405020304" pitchFamily="18" charset="0"/>
              </a:rPr>
              <a:t>e.g.:</a:t>
            </a:r>
            <a:r>
              <a:rPr lang="zh-CN" altLang="en-US" sz="2200" dirty="0">
                <a:solidFill>
                  <a:schemeClr val="tx1"/>
                </a:solidFill>
                <a:uFillTx/>
                <a:latin typeface="Times New Roman" panose="02020603050405020304" pitchFamily="18" charset="0"/>
              </a:rPr>
              <a:t>She often goes abroad on business.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200" dirty="0">
                <a:solidFill>
                  <a:schemeClr val="tx1"/>
                </a:solidFill>
                <a:uFillTx/>
                <a:latin typeface="Times New Roman" panose="02020603050405020304" pitchFamily="18" charset="0"/>
              </a:rPr>
              <a:t>    I</a:t>
            </a:r>
            <a:r>
              <a:rPr lang="en-US" altLang="zh-CN" sz="2200" dirty="0">
                <a:solidFill>
                  <a:schemeClr val="tx1"/>
                </a:solidFill>
                <a:uFillTx/>
                <a:latin typeface="Times New Roman" panose="02020603050405020304" pitchFamily="18" charset="0"/>
              </a:rPr>
              <a:t>'</a:t>
            </a:r>
            <a:r>
              <a:rPr lang="zh-CN" altLang="en-US" sz="2200" dirty="0">
                <a:solidFill>
                  <a:schemeClr val="tx1"/>
                </a:solidFill>
                <a:uFillTx/>
                <a:latin typeface="Times New Roman" panose="02020603050405020304" pitchFamily="18" charset="0"/>
              </a:rPr>
              <a:t>ve never lived abroad before.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200" b="1" dirty="0">
                <a:solidFill>
                  <a:schemeClr val="tx1"/>
                </a:solidFill>
                <a:uFillTx/>
                <a:latin typeface="Times New Roman" panose="02020603050405020304" pitchFamily="18" charset="0"/>
              </a:rPr>
              <a:t>2.</a:t>
            </a:r>
            <a:r>
              <a:rPr lang="zh-CN" altLang="en-US" sz="2200" b="1" dirty="0">
                <a:solidFill>
                  <a:schemeClr val="tx1"/>
                </a:solidFill>
                <a:uFillTx/>
                <a:latin typeface="Times New Roman" panose="02020603050405020304" pitchFamily="18" charset="0"/>
                <a:sym typeface="+mn-ea"/>
              </a:rPr>
              <a:t>clean off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200" dirty="0">
                <a:solidFill>
                  <a:schemeClr val="tx1"/>
                </a:solidFill>
                <a:uFillTx/>
                <a:latin typeface="Times New Roman" panose="02020603050405020304" pitchFamily="18" charset="0"/>
              </a:rPr>
              <a:t>   clean off意为“把……擦掉”，为“动词+副词”型短语，人称代词作宾语时，只能放在两词中间，名词作宾语时，可放在两词中间，也可放在副词之后。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200" dirty="0">
                <a:solidFill>
                  <a:schemeClr val="tx1"/>
                </a:solidFill>
                <a:uFillTx/>
                <a:latin typeface="Times New Roman" panose="02020603050405020304" pitchFamily="18" charset="0"/>
              </a:rPr>
              <a:t>   </a:t>
            </a:r>
            <a:r>
              <a:rPr lang="en-US" altLang="zh-CN" sz="2200" dirty="0">
                <a:uFillTx/>
                <a:latin typeface="Times New Roman" panose="02020603050405020304" pitchFamily="18" charset="0"/>
                <a:sym typeface="+mn-ea"/>
              </a:rPr>
              <a:t>e.g.:</a:t>
            </a:r>
            <a:r>
              <a:rPr lang="zh-CN" altLang="en-US" sz="2200" dirty="0">
                <a:solidFill>
                  <a:schemeClr val="tx1"/>
                </a:solidFill>
                <a:uFillTx/>
                <a:latin typeface="Times New Roman" panose="02020603050405020304" pitchFamily="18" charset="0"/>
              </a:rPr>
              <a:t>I wanted to clean off these black marks.=I wanted to clean these black marks off.</a:t>
            </a:r>
          </a:p>
        </p:txBody>
      </p:sp>
      <p:sp>
        <p:nvSpPr>
          <p:cNvPr id="3" name="流程图: 资料带 2"/>
          <p:cNvSpPr/>
          <p:nvPr/>
        </p:nvSpPr>
        <p:spPr>
          <a:xfrm>
            <a:off x="1840230" y="1013460"/>
            <a:ext cx="4883785" cy="960120"/>
          </a:xfrm>
          <a:prstGeom prst="flowChartPunchedTap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200" b="1" dirty="0">
                <a:solidFill>
                  <a:srgbClr val="7030A0"/>
                </a:solidFill>
                <a:latin typeface="Times New Roman" panose="02020603050405020304" pitchFamily="18" charset="0"/>
              </a:rPr>
              <a:t>Language Points</a:t>
            </a:r>
          </a:p>
        </p:txBody>
      </p:sp>
    </p:spTree>
    <p:custDataLst>
      <p:tags r:id="rId1"/>
    </p:custDataLst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/>
          <p:cNvSpPr txBox="1"/>
          <p:nvPr/>
        </p:nvSpPr>
        <p:spPr>
          <a:xfrm>
            <a:off x="506571" y="1705421"/>
            <a:ext cx="7961926" cy="47474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0"/>
              </a:spcAft>
            </a:pPr>
            <a:r>
              <a:rPr sz="2200" b="1" dirty="0">
                <a:solidFill>
                  <a:schemeClr val="tx1"/>
                </a:solidFill>
                <a:uFillTx/>
                <a:latin typeface="Times New Roman" panose="02020603050405020304" pitchFamily="18" charset="0"/>
              </a:rPr>
              <a:t>3.In many eastern European </a:t>
            </a:r>
            <a:r>
              <a:rPr sz="2200" b="1" dirty="0" err="1">
                <a:solidFill>
                  <a:schemeClr val="tx1"/>
                </a:solidFill>
                <a:uFillTx/>
                <a:latin typeface="Times New Roman" panose="02020603050405020304" pitchFamily="18" charset="0"/>
              </a:rPr>
              <a:t>countries,you</a:t>
            </a:r>
            <a:r>
              <a:rPr sz="2200" b="1" dirty="0">
                <a:solidFill>
                  <a:schemeClr val="tx1"/>
                </a:solidFill>
                <a:uFillTx/>
                <a:latin typeface="Times New Roman" panose="02020603050405020304" pitchFamily="18" charset="0"/>
              </a:rPr>
              <a:t> are expected to/ supposed to take off your gloves before shaking </a:t>
            </a:r>
            <a:r>
              <a:rPr sz="2200" b="1" dirty="0" err="1">
                <a:solidFill>
                  <a:schemeClr val="tx1"/>
                </a:solidFill>
                <a:uFillTx/>
                <a:latin typeface="Times New Roman" panose="02020603050405020304" pitchFamily="18" charset="0"/>
              </a:rPr>
              <a:t>hands.在许多东欧国家，握手前你应该摘下手套</a:t>
            </a:r>
            <a:r>
              <a:rPr sz="2200" b="1" dirty="0">
                <a:solidFill>
                  <a:schemeClr val="tx1"/>
                </a:solidFill>
                <a:uFillTx/>
                <a:latin typeface="Times New Roman" panose="02020603050405020304" pitchFamily="18" charset="0"/>
              </a:rPr>
              <a:t>。（教材第76页）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0"/>
              </a:spcAft>
            </a:pPr>
            <a:r>
              <a:rPr sz="2200" b="1" dirty="0">
                <a:solidFill>
                  <a:schemeClr val="tx1"/>
                </a:solidFill>
                <a:uFillTx/>
                <a:latin typeface="Times New Roman" panose="02020603050405020304" pitchFamily="18" charset="0"/>
              </a:rPr>
              <a:t>   </a:t>
            </a:r>
            <a:r>
              <a:rPr sz="2200" dirty="0">
                <a:solidFill>
                  <a:schemeClr val="tx1"/>
                </a:solidFill>
                <a:uFillTx/>
                <a:latin typeface="Times New Roman" panose="02020603050405020304" pitchFamily="18" charset="0"/>
              </a:rPr>
              <a:t>take off </a:t>
            </a:r>
            <a:r>
              <a:rPr sz="2200" dirty="0" err="1">
                <a:solidFill>
                  <a:schemeClr val="tx1"/>
                </a:solidFill>
                <a:uFillTx/>
                <a:latin typeface="Times New Roman" panose="02020603050405020304" pitchFamily="18" charset="0"/>
              </a:rPr>
              <a:t>此处意为“脱下（衣服</a:t>
            </a:r>
            <a:r>
              <a:rPr sz="2200" dirty="0">
                <a:solidFill>
                  <a:schemeClr val="tx1"/>
                </a:solidFill>
                <a:uFillTx/>
                <a:latin typeface="Times New Roman" panose="02020603050405020304" pitchFamily="18" charset="0"/>
              </a:rPr>
              <a:t>）”，</a:t>
            </a:r>
            <a:r>
              <a:rPr sz="2200" dirty="0" err="1">
                <a:solidFill>
                  <a:schemeClr val="tx1"/>
                </a:solidFill>
                <a:uFillTx/>
                <a:latin typeface="Times New Roman" panose="02020603050405020304" pitchFamily="18" charset="0"/>
              </a:rPr>
              <a:t>为“动词+副词”型短语。当人称代词作宾语时，须置于两词之间；当名词作宾语时，置于两词之间或副词后面都可以。其反义</a:t>
            </a:r>
            <a:r>
              <a:rPr lang="zh-CN" sz="2200" dirty="0">
                <a:solidFill>
                  <a:schemeClr val="tx1"/>
                </a:solidFill>
                <a:uFillTx/>
                <a:latin typeface="Times New Roman" panose="02020603050405020304" pitchFamily="18" charset="0"/>
              </a:rPr>
              <a:t>短语</a:t>
            </a:r>
            <a:r>
              <a:rPr sz="2200" dirty="0" err="1">
                <a:solidFill>
                  <a:schemeClr val="tx1"/>
                </a:solidFill>
                <a:uFillTx/>
                <a:latin typeface="Times New Roman" panose="02020603050405020304" pitchFamily="18" charset="0"/>
              </a:rPr>
              <a:t>为put</a:t>
            </a:r>
            <a:r>
              <a:rPr sz="2200" dirty="0">
                <a:solidFill>
                  <a:schemeClr val="tx1"/>
                </a:solidFill>
                <a:uFillTx/>
                <a:latin typeface="Times New Roman" panose="02020603050405020304" pitchFamily="18" charset="0"/>
              </a:rPr>
              <a:t> </a:t>
            </a:r>
            <a:r>
              <a:rPr sz="2200" dirty="0" err="1">
                <a:solidFill>
                  <a:schemeClr val="tx1"/>
                </a:solidFill>
                <a:uFillTx/>
                <a:latin typeface="Times New Roman" panose="02020603050405020304" pitchFamily="18" charset="0"/>
              </a:rPr>
              <a:t>on,意为“穿上</a:t>
            </a:r>
            <a:r>
              <a:rPr sz="2200" dirty="0">
                <a:solidFill>
                  <a:schemeClr val="tx1"/>
                </a:solidFill>
                <a:uFillTx/>
                <a:latin typeface="Times New Roman" panose="02020603050405020304" pitchFamily="18" charset="0"/>
              </a:rPr>
              <a:t>”。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0"/>
              </a:spcAft>
            </a:pPr>
            <a:r>
              <a:rPr sz="2200" dirty="0">
                <a:solidFill>
                  <a:schemeClr val="tx1"/>
                </a:solidFill>
                <a:uFillTx/>
                <a:latin typeface="Times New Roman" panose="02020603050405020304" pitchFamily="18" charset="0"/>
              </a:rPr>
              <a:t>   </a:t>
            </a:r>
            <a:r>
              <a:rPr lang="en-US" altLang="zh-CN" sz="2200" dirty="0" err="1">
                <a:uFillTx/>
                <a:latin typeface="Times New Roman" panose="02020603050405020304" pitchFamily="18" charset="0"/>
                <a:sym typeface="+mn-ea"/>
              </a:rPr>
              <a:t>e.g.:</a:t>
            </a:r>
            <a:r>
              <a:rPr sz="2200" dirty="0" err="1">
                <a:solidFill>
                  <a:schemeClr val="tx1"/>
                </a:solidFill>
                <a:uFillTx/>
                <a:latin typeface="Times New Roman" panose="02020603050405020304" pitchFamily="18" charset="0"/>
              </a:rPr>
              <a:t>Put</a:t>
            </a:r>
            <a:r>
              <a:rPr sz="2200" dirty="0">
                <a:solidFill>
                  <a:schemeClr val="tx1"/>
                </a:solidFill>
                <a:uFillTx/>
                <a:latin typeface="Times New Roman" panose="02020603050405020304" pitchFamily="18" charset="0"/>
              </a:rPr>
              <a:t> on your </a:t>
            </a:r>
            <a:r>
              <a:rPr sz="2200" dirty="0" err="1">
                <a:solidFill>
                  <a:schemeClr val="tx1"/>
                </a:solidFill>
                <a:uFillTx/>
                <a:latin typeface="Times New Roman" panose="02020603050405020304" pitchFamily="18" charset="0"/>
              </a:rPr>
              <a:t>clothes.Don’t</a:t>
            </a:r>
            <a:r>
              <a:rPr sz="2200" dirty="0">
                <a:solidFill>
                  <a:schemeClr val="tx1"/>
                </a:solidFill>
                <a:uFillTx/>
                <a:latin typeface="Times New Roman" panose="02020603050405020304" pitchFamily="18" charset="0"/>
              </a:rPr>
              <a:t> take them off.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0"/>
              </a:spcAft>
            </a:pPr>
            <a:r>
              <a:rPr sz="2200" dirty="0">
                <a:solidFill>
                  <a:schemeClr val="tx1"/>
                </a:solidFill>
                <a:uFillTx/>
                <a:latin typeface="Times New Roman" panose="02020603050405020304" pitchFamily="18" charset="0"/>
              </a:rPr>
              <a:t>It’s warm in the </a:t>
            </a:r>
            <a:r>
              <a:rPr sz="2200" dirty="0" err="1">
                <a:solidFill>
                  <a:schemeClr val="tx1"/>
                </a:solidFill>
                <a:uFillTx/>
                <a:latin typeface="Times New Roman" panose="02020603050405020304" pitchFamily="18" charset="0"/>
              </a:rPr>
              <a:t>room.You</a:t>
            </a:r>
            <a:r>
              <a:rPr sz="2200" dirty="0">
                <a:solidFill>
                  <a:schemeClr val="tx1"/>
                </a:solidFill>
                <a:uFillTx/>
                <a:latin typeface="Times New Roman" panose="02020603050405020304" pitchFamily="18" charset="0"/>
              </a:rPr>
              <a:t> can take your coat off.=It’s warm in the </a:t>
            </a:r>
            <a:r>
              <a:rPr sz="2200" dirty="0" err="1">
                <a:solidFill>
                  <a:schemeClr val="tx1"/>
                </a:solidFill>
                <a:uFillTx/>
                <a:latin typeface="Times New Roman" panose="02020603050405020304" pitchFamily="18" charset="0"/>
              </a:rPr>
              <a:t>room.You</a:t>
            </a:r>
            <a:r>
              <a:rPr sz="2200" dirty="0">
                <a:solidFill>
                  <a:schemeClr val="tx1"/>
                </a:solidFill>
                <a:uFillTx/>
                <a:latin typeface="Times New Roman" panose="02020603050405020304" pitchFamily="18" charset="0"/>
              </a:rPr>
              <a:t> can take off your coat.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0"/>
              </a:spcAft>
            </a:pPr>
            <a:r>
              <a:rPr sz="2200" dirty="0">
                <a:solidFill>
                  <a:schemeClr val="tx1"/>
                </a:solidFill>
                <a:uFillTx/>
                <a:latin typeface="Times New Roman" panose="02020603050405020304" pitchFamily="18" charset="0"/>
              </a:rPr>
              <a:t>  【</a:t>
            </a:r>
            <a:r>
              <a:rPr sz="2200" dirty="0" err="1">
                <a:solidFill>
                  <a:schemeClr val="tx1"/>
                </a:solidFill>
                <a:uFillTx/>
                <a:latin typeface="Times New Roman" panose="02020603050405020304" pitchFamily="18" charset="0"/>
              </a:rPr>
              <a:t>拓展】take</a:t>
            </a:r>
            <a:r>
              <a:rPr sz="2200" dirty="0">
                <a:solidFill>
                  <a:schemeClr val="tx1"/>
                </a:solidFill>
                <a:uFillTx/>
                <a:latin typeface="Times New Roman" panose="02020603050405020304" pitchFamily="18" charset="0"/>
              </a:rPr>
              <a:t> </a:t>
            </a:r>
            <a:r>
              <a:rPr sz="2200" dirty="0" err="1">
                <a:solidFill>
                  <a:schemeClr val="tx1"/>
                </a:solidFill>
                <a:uFillTx/>
                <a:latin typeface="Times New Roman" panose="02020603050405020304" pitchFamily="18" charset="0"/>
              </a:rPr>
              <a:t>off还可</a:t>
            </a:r>
            <a:r>
              <a:rPr lang="zh-CN" sz="2200" dirty="0">
                <a:solidFill>
                  <a:schemeClr val="tx1"/>
                </a:solidFill>
                <a:uFillTx/>
                <a:latin typeface="Times New Roman" panose="02020603050405020304" pitchFamily="18" charset="0"/>
              </a:rPr>
              <a:t>译</a:t>
            </a:r>
            <a:r>
              <a:rPr sz="2200" dirty="0">
                <a:solidFill>
                  <a:schemeClr val="tx1"/>
                </a:solidFill>
                <a:uFillTx/>
                <a:latin typeface="Times New Roman" panose="02020603050405020304" pitchFamily="18" charset="0"/>
              </a:rPr>
              <a:t>为“（</a:t>
            </a:r>
            <a:r>
              <a:rPr sz="2200" dirty="0" err="1">
                <a:solidFill>
                  <a:schemeClr val="tx1"/>
                </a:solidFill>
                <a:uFillTx/>
                <a:latin typeface="Times New Roman" panose="02020603050405020304" pitchFamily="18" charset="0"/>
              </a:rPr>
              <a:t>飞机等）起飞</a:t>
            </a:r>
            <a:r>
              <a:rPr sz="2200" dirty="0">
                <a:solidFill>
                  <a:schemeClr val="tx1"/>
                </a:solidFill>
                <a:uFillTx/>
                <a:latin typeface="Times New Roman" panose="02020603050405020304" pitchFamily="18" charset="0"/>
              </a:rPr>
              <a:t>”。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0"/>
              </a:spcAft>
            </a:pPr>
            <a:r>
              <a:rPr sz="2200" dirty="0">
                <a:solidFill>
                  <a:schemeClr val="tx1"/>
                </a:solidFill>
                <a:uFillTx/>
                <a:latin typeface="Times New Roman" panose="02020603050405020304" pitchFamily="18" charset="0"/>
              </a:rPr>
              <a:t>   </a:t>
            </a:r>
            <a:r>
              <a:rPr lang="en-US" altLang="zh-CN" sz="2200" dirty="0" err="1">
                <a:uFillTx/>
                <a:latin typeface="Times New Roman" panose="02020603050405020304" pitchFamily="18" charset="0"/>
                <a:sym typeface="+mn-ea"/>
              </a:rPr>
              <a:t>e.g.:</a:t>
            </a:r>
            <a:r>
              <a:rPr sz="2200" dirty="0" err="1">
                <a:solidFill>
                  <a:schemeClr val="tx1"/>
                </a:solidFill>
                <a:uFillTx/>
                <a:latin typeface="Times New Roman" panose="02020603050405020304" pitchFamily="18" charset="0"/>
              </a:rPr>
              <a:t>The</a:t>
            </a:r>
            <a:r>
              <a:rPr sz="2200" dirty="0">
                <a:solidFill>
                  <a:schemeClr val="tx1"/>
                </a:solidFill>
                <a:uFillTx/>
                <a:latin typeface="Times New Roman" panose="02020603050405020304" pitchFamily="18" charset="0"/>
              </a:rPr>
              <a:t> plane will take off soon.</a:t>
            </a:r>
          </a:p>
        </p:txBody>
      </p:sp>
    </p:spTree>
    <p:custDataLst>
      <p:tags r:id="rId1"/>
    </p:custDataLst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idx="4294967295"/>
          </p:nvPr>
        </p:nvSpPr>
        <p:spPr>
          <a:xfrm>
            <a:off x="2750820" y="1151255"/>
            <a:ext cx="2910205" cy="583565"/>
          </a:xfrm>
        </p:spPr>
        <p:txBody>
          <a:bodyPr>
            <a:noAutofit/>
          </a:bodyPr>
          <a:lstStyle/>
          <a:p>
            <a:r>
              <a:rPr lang="zh-CN" altLang="en-US" sz="4800" dirty="0"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语法拓展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738188" y="1933099"/>
            <a:ext cx="7490460" cy="3928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sz="2400" b="1" dirty="0">
                <a:latin typeface="Times New Roman" panose="02020603050405020304" pitchFamily="18" charset="0"/>
              </a:rPr>
              <a:t>一、</a:t>
            </a:r>
            <a:r>
              <a:rPr sz="2400" b="1" dirty="0">
                <a:latin typeface="Times New Roman" panose="02020603050405020304" pitchFamily="18" charset="0"/>
              </a:rPr>
              <a:t>be supposed to </a:t>
            </a:r>
            <a:r>
              <a:rPr sz="2400" b="1" dirty="0" err="1">
                <a:latin typeface="Times New Roman" panose="02020603050405020304" pitchFamily="18" charset="0"/>
              </a:rPr>
              <a:t>do的用法</a:t>
            </a:r>
            <a:endParaRPr sz="2400" b="1" dirty="0">
              <a:latin typeface="Times New Roman" panose="02020603050405020304" pitchFamily="18" charset="0"/>
            </a:endParaRPr>
          </a:p>
          <a:p>
            <a:pPr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r>
              <a:rPr sz="2400" dirty="0">
                <a:latin typeface="Times New Roman" panose="02020603050405020304" pitchFamily="18" charset="0"/>
              </a:rPr>
              <a:t>1.意为“应该；被期望……”。主语是物时，意为“</a:t>
            </a:r>
            <a:r>
              <a:rPr sz="2400" dirty="0" err="1">
                <a:latin typeface="Times New Roman" panose="02020603050405020304" pitchFamily="18" charset="0"/>
              </a:rPr>
              <a:t>本应；本该</a:t>
            </a:r>
            <a:r>
              <a:rPr sz="2400" dirty="0">
                <a:latin typeface="Times New Roman" panose="02020603050405020304" pitchFamily="18" charset="0"/>
              </a:rPr>
              <a:t>”，</a:t>
            </a:r>
            <a:r>
              <a:rPr sz="2400" dirty="0" err="1">
                <a:latin typeface="Times New Roman" panose="02020603050405020304" pitchFamily="18" charset="0"/>
              </a:rPr>
              <a:t>指“某事本应该发生而没有发生</a:t>
            </a:r>
            <a:r>
              <a:rPr sz="2400" dirty="0">
                <a:latin typeface="Times New Roman" panose="02020603050405020304" pitchFamily="18" charset="0"/>
              </a:rPr>
              <a:t>”</a:t>
            </a:r>
            <a:r>
              <a:rPr lang="zh-CN" sz="2400" dirty="0">
                <a:latin typeface="Times New Roman" panose="02020603050405020304" pitchFamily="18" charset="0"/>
              </a:rPr>
              <a:t>。</a:t>
            </a:r>
          </a:p>
          <a:p>
            <a:pPr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r>
              <a:rPr sz="2400" dirty="0">
                <a:latin typeface="Times New Roman" panose="02020603050405020304" pitchFamily="18" charset="0"/>
              </a:rPr>
              <a:t>   </a:t>
            </a:r>
            <a:r>
              <a:rPr lang="en-US" altLang="zh-CN" sz="2400" dirty="0" err="1">
                <a:uFillTx/>
                <a:latin typeface="Times New Roman" panose="02020603050405020304" pitchFamily="18" charset="0"/>
                <a:sym typeface="+mn-ea"/>
              </a:rPr>
              <a:t>e.g.:</a:t>
            </a:r>
            <a:r>
              <a:rPr sz="2400" dirty="0" err="1">
                <a:latin typeface="Times New Roman" panose="02020603050405020304" pitchFamily="18" charset="0"/>
              </a:rPr>
              <a:t>You</a:t>
            </a:r>
            <a:r>
              <a:rPr sz="2400" dirty="0">
                <a:latin typeface="Times New Roman" panose="02020603050405020304" pitchFamily="18" charset="0"/>
              </a:rPr>
              <a:t> are supposed to shake hands when you meet someone for the first time in China.</a:t>
            </a:r>
          </a:p>
          <a:p>
            <a:pPr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r>
              <a:rPr sz="2400" dirty="0">
                <a:latin typeface="Times New Roman" panose="02020603050405020304" pitchFamily="18" charset="0"/>
              </a:rPr>
              <a:t>   The plane was supposed to arrived at 6:00.</a:t>
            </a:r>
          </a:p>
          <a:p>
            <a:pPr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r>
              <a:rPr sz="2400" dirty="0">
                <a:latin typeface="Times New Roman" panose="02020603050405020304" pitchFamily="18" charset="0"/>
              </a:rPr>
              <a:t>2.用于否定句中，表示“获准；允许”。</a:t>
            </a:r>
          </a:p>
          <a:p>
            <a:pPr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r>
              <a:rPr sz="2400" dirty="0">
                <a:latin typeface="Times New Roman" panose="02020603050405020304" pitchFamily="18" charset="0"/>
              </a:rPr>
              <a:t>   </a:t>
            </a:r>
            <a:r>
              <a:rPr lang="en-US" altLang="zh-CN" sz="2400" dirty="0" err="1">
                <a:uFillTx/>
                <a:latin typeface="Times New Roman" panose="02020603050405020304" pitchFamily="18" charset="0"/>
                <a:sym typeface="+mn-ea"/>
              </a:rPr>
              <a:t>e.g.:</a:t>
            </a:r>
            <a:r>
              <a:rPr sz="2400" dirty="0" err="1">
                <a:latin typeface="Times New Roman" panose="02020603050405020304" pitchFamily="18" charset="0"/>
              </a:rPr>
              <a:t>You</a:t>
            </a:r>
            <a:r>
              <a:rPr sz="2400" dirty="0">
                <a:latin typeface="Times New Roman" panose="02020603050405020304" pitchFamily="18" charset="0"/>
              </a:rPr>
              <a:t> are not supposed to smoke on the bus.</a:t>
            </a:r>
          </a:p>
        </p:txBody>
      </p:sp>
    </p:spTree>
    <p:custDataLst>
      <p:tags r:id="rId1"/>
    </p:custDataLst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/>
          <p:cNvSpPr txBox="1"/>
          <p:nvPr/>
        </p:nvSpPr>
        <p:spPr>
          <a:xfrm>
            <a:off x="288315" y="1307951"/>
            <a:ext cx="7875381" cy="54470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r>
              <a:rPr sz="2400" dirty="0">
                <a:latin typeface="Times New Roman" panose="02020603050405020304" pitchFamily="18" charset="0"/>
              </a:rPr>
              <a:t>3.be supposed to have done </a:t>
            </a:r>
            <a:r>
              <a:rPr sz="2400" dirty="0" err="1">
                <a:latin typeface="Times New Roman" panose="02020603050405020304" pitchFamily="18" charset="0"/>
              </a:rPr>
              <a:t>sth.意为“本应做某事而实际上没做</a:t>
            </a:r>
            <a:r>
              <a:rPr sz="2400" dirty="0">
                <a:latin typeface="Times New Roman" panose="02020603050405020304" pitchFamily="18" charset="0"/>
              </a:rPr>
              <a:t>”</a:t>
            </a:r>
            <a:r>
              <a:rPr lang="zh-CN" sz="2800" dirty="0">
                <a:latin typeface="Times New Roman" panose="02020603050405020304" pitchFamily="18" charset="0"/>
              </a:rPr>
              <a:t>。</a:t>
            </a:r>
          </a:p>
          <a:p>
            <a:pPr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r>
              <a:rPr sz="2400" dirty="0">
                <a:latin typeface="Times New Roman" panose="02020603050405020304" pitchFamily="18" charset="0"/>
              </a:rPr>
              <a:t>   </a:t>
            </a:r>
            <a:r>
              <a:rPr lang="en-US" altLang="zh-CN" sz="2400" dirty="0" err="1">
                <a:uFillTx/>
                <a:latin typeface="Times New Roman" panose="02020603050405020304" pitchFamily="18" charset="0"/>
                <a:sym typeface="+mn-ea"/>
              </a:rPr>
              <a:t>e.g.:</a:t>
            </a:r>
            <a:r>
              <a:rPr sz="2400" dirty="0" err="1">
                <a:latin typeface="Times New Roman" panose="02020603050405020304" pitchFamily="18" charset="0"/>
              </a:rPr>
              <a:t>You</a:t>
            </a:r>
            <a:r>
              <a:rPr sz="2400" dirty="0">
                <a:latin typeface="Times New Roman" panose="02020603050405020304" pitchFamily="18" charset="0"/>
              </a:rPr>
              <a:t> are supposed to have finished the work.</a:t>
            </a:r>
          </a:p>
          <a:p>
            <a:pPr algn="ctr"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sz="2400" b="1" dirty="0">
                <a:latin typeface="Times New Roman" panose="02020603050405020304" pitchFamily="18" charset="0"/>
              </a:rPr>
              <a:t>二、</a:t>
            </a:r>
            <a:r>
              <a:rPr lang="en-US" altLang="zh-CN" sz="2400" b="1" dirty="0">
                <a:latin typeface="Times New Roman" panose="02020603050405020304" pitchFamily="18" charset="0"/>
              </a:rPr>
              <a:t>be expected to do</a:t>
            </a:r>
            <a:r>
              <a:rPr lang="zh-CN" altLang="en-US" sz="2400" b="1" dirty="0">
                <a:latin typeface="Times New Roman" panose="02020603050405020304" pitchFamily="18" charset="0"/>
              </a:rPr>
              <a:t>的用法</a:t>
            </a:r>
          </a:p>
          <a:p>
            <a:pPr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r>
              <a:rPr sz="2400" dirty="0">
                <a:latin typeface="Times New Roman" panose="02020603050405020304" pitchFamily="18" charset="0"/>
              </a:rPr>
              <a:t>   be expected to </a:t>
            </a:r>
            <a:r>
              <a:rPr sz="2400" dirty="0" err="1">
                <a:latin typeface="Times New Roman" panose="02020603050405020304" pitchFamily="18" charset="0"/>
              </a:rPr>
              <a:t>do表示一种可能性，意为“被期许（预期）会做某事</a:t>
            </a:r>
            <a:r>
              <a:rPr sz="2400" dirty="0">
                <a:latin typeface="Times New Roman" panose="02020603050405020304" pitchFamily="18" charset="0"/>
              </a:rPr>
              <a:t>”。</a:t>
            </a:r>
          </a:p>
          <a:p>
            <a:pPr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r>
              <a:rPr sz="2400" dirty="0">
                <a:latin typeface="Times New Roman" panose="02020603050405020304" pitchFamily="18" charset="0"/>
              </a:rPr>
              <a:t>   </a:t>
            </a:r>
            <a:r>
              <a:rPr lang="en-US" altLang="zh-CN" sz="2400" dirty="0" err="1">
                <a:uFillTx/>
                <a:latin typeface="Times New Roman" panose="02020603050405020304" pitchFamily="18" charset="0"/>
                <a:sym typeface="+mn-ea"/>
              </a:rPr>
              <a:t>e.g.:</a:t>
            </a:r>
            <a:r>
              <a:rPr sz="2400" dirty="0" err="1">
                <a:latin typeface="Times New Roman" panose="02020603050405020304" pitchFamily="18" charset="0"/>
              </a:rPr>
              <a:t>He</a:t>
            </a:r>
            <a:r>
              <a:rPr sz="2400" dirty="0">
                <a:latin typeface="Times New Roman" panose="02020603050405020304" pitchFamily="18" charset="0"/>
              </a:rPr>
              <a:t> is expected to do well in the test.</a:t>
            </a:r>
          </a:p>
          <a:p>
            <a:pPr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r>
              <a:rPr sz="2400" dirty="0">
                <a:latin typeface="Times New Roman" panose="02020603050405020304" pitchFamily="18" charset="0"/>
              </a:rPr>
              <a:t>   She is expected to arrive at noon.</a:t>
            </a:r>
          </a:p>
          <a:p>
            <a:pPr algn="ctr"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r>
              <a:rPr sz="2400" b="1" dirty="0">
                <a:latin typeface="Times New Roman" panose="02020603050405020304" pitchFamily="18" charset="0"/>
              </a:rPr>
              <a:t>  </a:t>
            </a:r>
            <a:r>
              <a:rPr lang="zh-CN" sz="2400" b="1" dirty="0">
                <a:latin typeface="Times New Roman" panose="02020603050405020304" pitchFamily="18" charset="0"/>
              </a:rPr>
              <a:t>三、</a:t>
            </a:r>
            <a:r>
              <a:rPr sz="2400" b="1" dirty="0">
                <a:latin typeface="Times New Roman" panose="02020603050405020304" pitchFamily="18" charset="0"/>
              </a:rPr>
              <a:t> “It is +</a:t>
            </a:r>
            <a:r>
              <a:rPr sz="2400" b="1" i="1" dirty="0" err="1">
                <a:latin typeface="Times New Roman" panose="02020603050405020304" pitchFamily="18" charset="0"/>
              </a:rPr>
              <a:t>adj</a:t>
            </a:r>
            <a:r>
              <a:rPr sz="2400" b="1" i="1" dirty="0">
                <a:latin typeface="Times New Roman" panose="02020603050405020304" pitchFamily="18" charset="0"/>
              </a:rPr>
              <a:t>.</a:t>
            </a:r>
            <a:r>
              <a:rPr sz="2400" b="1" dirty="0">
                <a:latin typeface="Times New Roman" panose="02020603050405020304" pitchFamily="18" charset="0"/>
              </a:rPr>
              <a:t>+to do </a:t>
            </a:r>
            <a:r>
              <a:rPr sz="2400" b="1" dirty="0" err="1">
                <a:latin typeface="Times New Roman" panose="02020603050405020304" pitchFamily="18" charset="0"/>
              </a:rPr>
              <a:t>sth</a:t>
            </a:r>
            <a:r>
              <a:rPr sz="2400" b="1" dirty="0">
                <a:latin typeface="Times New Roman" panose="02020603050405020304" pitchFamily="18" charset="0"/>
              </a:rPr>
              <a:t>.”</a:t>
            </a:r>
            <a:r>
              <a:rPr sz="2400" b="1" dirty="0" err="1">
                <a:latin typeface="Times New Roman" panose="02020603050405020304" pitchFamily="18" charset="0"/>
              </a:rPr>
              <a:t>的用法</a:t>
            </a:r>
            <a:endParaRPr sz="2400" b="1" dirty="0">
              <a:latin typeface="Times New Roman" panose="02020603050405020304" pitchFamily="18" charset="0"/>
            </a:endParaRPr>
          </a:p>
          <a:p>
            <a:pPr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r>
              <a:rPr sz="2400" dirty="0">
                <a:latin typeface="Times New Roman" panose="02020603050405020304" pitchFamily="18" charset="0"/>
              </a:rPr>
              <a:t>   </a:t>
            </a:r>
            <a:r>
              <a:rPr sz="2400" dirty="0" err="1">
                <a:latin typeface="Times New Roman" panose="02020603050405020304" pitchFamily="18" charset="0"/>
              </a:rPr>
              <a:t>it作形式主语，真正的主语是动词不定式</a:t>
            </a:r>
            <a:r>
              <a:rPr lang="zh-CN" sz="2400" dirty="0">
                <a:latin typeface="Times New Roman" panose="02020603050405020304" pitchFamily="18" charset="0"/>
              </a:rPr>
              <a:t>。</a:t>
            </a:r>
          </a:p>
          <a:p>
            <a:pPr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r>
              <a:rPr sz="2400" dirty="0">
                <a:latin typeface="Times New Roman" panose="02020603050405020304" pitchFamily="18" charset="0"/>
              </a:rPr>
              <a:t>   </a:t>
            </a:r>
            <a:r>
              <a:rPr lang="en-US" altLang="zh-CN" sz="2400" dirty="0" err="1">
                <a:uFillTx/>
                <a:latin typeface="Times New Roman" panose="02020603050405020304" pitchFamily="18" charset="0"/>
                <a:sym typeface="+mn-ea"/>
              </a:rPr>
              <a:t>e.g.:</a:t>
            </a:r>
            <a:r>
              <a:rPr sz="2400" dirty="0" err="1">
                <a:latin typeface="Times New Roman" panose="02020603050405020304" pitchFamily="18" charset="0"/>
              </a:rPr>
              <a:t>It</a:t>
            </a:r>
            <a:r>
              <a:rPr sz="2400" dirty="0">
                <a:latin typeface="Times New Roman" panose="02020603050405020304" pitchFamily="18" charset="0"/>
              </a:rPr>
              <a:t> was wrong for you not to help her.</a:t>
            </a:r>
          </a:p>
        </p:txBody>
      </p:sp>
    </p:spTree>
    <p:custDataLst>
      <p:tags r:id="rId1"/>
    </p:custDataLst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basetag"/>
  <p:tag name="KSO_WM_TEMPLATE_INDEX" val="201637016"/>
  <p:tag name="KSO_WM_TAG_VERSION" val="1.0"/>
  <p:tag name="KSO_WM_TEMPLATE_THUMBS_INDEX" val="1、2、5、6、7、11、12、18、21、23、27、32、37"/>
  <p:tag name="KSO_WM_BEAUTIFY_FLAG" val="#wm#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basetag"/>
  <p:tag name="KSO_WM_TEMPLATE_INDEX" val="20164667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basetag"/>
  <p:tag name="KSO_WM_TEMPLATE_INDEX" val="20164667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basetag"/>
  <p:tag name="KSO_WM_TEMPLATE_INDEX" val="20164667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basetag"/>
  <p:tag name="KSO_WM_TEMPLATE_INDEX" val="20164667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basetag"/>
  <p:tag name="KSO_WM_TEMPLATE_INDEX" val="20164667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basetag"/>
  <p:tag name="KSO_WM_TEMPLATE_INDEX" val="2016466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basetag"/>
  <p:tag name="KSO_WM_TEMPLATE_INDEX" val="20164667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basetag"/>
  <p:tag name="KSO_WM_TEMPLATE_INDEX" val="20164667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basetag"/>
  <p:tag name="KSO_WM_TEMPLATE_INDEX" val="20164667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basetag"/>
  <p:tag name="KSO_WM_TEMPLATE_INDEX" val="20164667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basetag"/>
  <p:tag name="KSO_WM_TEMPLATE_INDEX" val="20164667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basetag"/>
  <p:tag name="KSO_WM_TEMPLATE_INDEX" val="20164667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basetag"/>
  <p:tag name="KSO_WM_TEMPLATE_INDEX" val="20164667"/>
</p:tagLst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1003</Words>
  <Application>Microsoft Office PowerPoint</Application>
  <PresentationFormat>全屏显示(4:3)</PresentationFormat>
  <Paragraphs>102</Paragraphs>
  <Slides>13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21" baseType="lpstr">
      <vt:lpstr>黑体</vt:lpstr>
      <vt:lpstr>宋体</vt:lpstr>
      <vt:lpstr>微软雅黑</vt:lpstr>
      <vt:lpstr>Arial</vt:lpstr>
      <vt:lpstr>Calibri</vt:lpstr>
      <vt:lpstr>Calibri Light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语法拓展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2015-05-05T08:02:00Z</dcterms:created>
  <dcterms:modified xsi:type="dcterms:W3CDTF">2023-01-16T18:16:14Z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69540FE19FD5404488F20202A5F83251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