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0" r:id="rId4"/>
    <p:sldId id="315" r:id="rId5"/>
    <p:sldId id="259" r:id="rId6"/>
    <p:sldId id="301" r:id="rId7"/>
    <p:sldId id="302" r:id="rId8"/>
    <p:sldId id="303" r:id="rId9"/>
    <p:sldId id="260" r:id="rId10"/>
    <p:sldId id="279" r:id="rId11"/>
    <p:sldId id="265" r:id="rId12"/>
    <p:sldId id="266" r:id="rId13"/>
    <p:sldId id="307" r:id="rId14"/>
    <p:sldId id="305" r:id="rId15"/>
    <p:sldId id="306" r:id="rId16"/>
    <p:sldId id="271" r:id="rId17"/>
    <p:sldId id="308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4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04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0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圆的认识</a:t>
            </a: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23063" y="530876"/>
            <a:ext cx="65146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4439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"/>
          <p:cNvPicPr>
            <a:picLocks noChangeAspect="1"/>
          </p:cNvPicPr>
          <p:nvPr/>
        </p:nvPicPr>
        <p:blipFill>
          <a:blip r:embed="rId2" cstate="email"/>
          <a:srcRect l="18010" t="17480" r="23990" b="12448"/>
          <a:stretch>
            <a:fillRect/>
          </a:stretch>
        </p:blipFill>
        <p:spPr>
          <a:xfrm>
            <a:off x="7887970" y="2526667"/>
            <a:ext cx="1028700" cy="993775"/>
          </a:xfrm>
          <a:prstGeom prst="rect">
            <a:avLst/>
          </a:prstGeom>
        </p:spPr>
      </p:pic>
      <p:sp>
        <p:nvSpPr>
          <p:cNvPr id="10" name="TextBox 71"/>
          <p:cNvSpPr txBox="1">
            <a:spLocks noChangeArrowheads="1"/>
          </p:cNvSpPr>
          <p:nvPr/>
        </p:nvSpPr>
        <p:spPr bwMode="auto">
          <a:xfrm>
            <a:off x="859561" y="1087456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用下面的方法可以测量出没有标出圆心的圆的直径。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99874" y="1695452"/>
            <a:ext cx="4455795" cy="1517015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6146165" y="1826897"/>
            <a:ext cx="2640330" cy="561975"/>
          </a:xfrm>
          <a:prstGeom prst="wedgeRoundRectCallout">
            <a:avLst>
              <a:gd name="adj1" fmla="val 41005"/>
              <a:gd name="adj2" fmla="val 112598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+mn-lt"/>
                <a:ea typeface="+mn-ea"/>
              </a:rPr>
              <a:t>同桌合作，试一试。</a:t>
            </a:r>
          </a:p>
        </p:txBody>
      </p:sp>
      <p:sp>
        <p:nvSpPr>
          <p:cNvPr id="6" name="AutoShape 3"/>
          <p:cNvSpPr/>
          <p:nvPr/>
        </p:nvSpPr>
        <p:spPr>
          <a:xfrm>
            <a:off x="1172214" y="3657600"/>
            <a:ext cx="6271895" cy="77343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+mn-lt"/>
                <a:ea typeface="+mn-ea"/>
              </a:rPr>
              <a:t>通过测量找到直径的中点，或者找到两条直径的交点，即为圆心。</a:t>
            </a:r>
          </a:p>
        </p:txBody>
      </p:sp>
      <p:pic>
        <p:nvPicPr>
          <p:cNvPr id="7" name="图片 6" descr="49"/>
          <p:cNvPicPr>
            <a:picLocks noChangeAspect="1"/>
          </p:cNvPicPr>
          <p:nvPr/>
        </p:nvPicPr>
        <p:blipFill>
          <a:blip r:embed="rId5" cstate="email"/>
          <a:srcRect l="11692" t="5345" r="9101" b="5345"/>
          <a:stretch>
            <a:fillRect/>
          </a:stretch>
        </p:blipFill>
        <p:spPr>
          <a:xfrm>
            <a:off x="7562215" y="3657600"/>
            <a:ext cx="92837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82619" y="2138047"/>
            <a:ext cx="2304415" cy="2292985"/>
          </a:xfrm>
          <a:prstGeom prst="rect">
            <a:avLst/>
          </a:prstGeom>
        </p:spPr>
      </p:pic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56056" y="1300979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分别量出右面圈内几条线段的长度，你发现了什么？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122674" y="2794635"/>
            <a:ext cx="1689735" cy="401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940425" y="3346451"/>
            <a:ext cx="1871980" cy="171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031230" y="3792855"/>
            <a:ext cx="163703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174115" y="2536825"/>
            <a:ext cx="3200400" cy="756920"/>
            <a:chOff x="1849" y="3995"/>
            <a:chExt cx="5040" cy="1192"/>
          </a:xfrm>
        </p:grpSpPr>
        <p:sp>
          <p:nvSpPr>
            <p:cNvPr id="24" name="AutoShape 3"/>
            <p:cNvSpPr/>
            <p:nvPr/>
          </p:nvSpPr>
          <p:spPr>
            <a:xfrm>
              <a:off x="1849" y="4148"/>
              <a:ext cx="4158" cy="885"/>
            </a:xfrm>
            <a:prstGeom prst="wedgeRoundRectCallout">
              <a:avLst>
                <a:gd name="adj1" fmla="val 67700"/>
                <a:gd name="adj2" fmla="val 158700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000" b="1" dirty="0">
                <a:latin typeface="+mn-lt"/>
                <a:ea typeface="+mn-ea"/>
              </a:endParaRPr>
            </a:p>
          </p:txBody>
        </p:sp>
        <p:sp>
          <p:nvSpPr>
            <p:cNvPr id="23" name="TextBox 71"/>
            <p:cNvSpPr txBox="1">
              <a:spLocks noChangeArrowheads="1"/>
            </p:cNvSpPr>
            <p:nvPr/>
          </p:nvSpPr>
          <p:spPr bwMode="auto">
            <a:xfrm>
              <a:off x="1849" y="3995"/>
              <a:ext cx="5040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直径最长。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610553" y="769005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找出下面各圆的半径或直径并用字母表示。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65530" y="1496060"/>
            <a:ext cx="6812280" cy="18497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7944" y="211328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/>
              </a:rPr>
              <a:t>直径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10050" y="268668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/>
              </a:rPr>
              <a:t>半径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22770" y="199072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/>
              </a:rPr>
              <a:t>半径</a:t>
            </a:r>
            <a:r>
              <a:rPr lang="en-US" altLang="zh-CN" b="1" dirty="0">
                <a:solidFill>
                  <a:srgbClr val="FF0000"/>
                </a:solidFill>
                <a:effectLst/>
              </a:rPr>
              <a:t>r</a:t>
            </a:r>
          </a:p>
        </p:txBody>
      </p:sp>
      <p:sp>
        <p:nvSpPr>
          <p:cNvPr id="19" name="AutoShape 3"/>
          <p:cNvSpPr/>
          <p:nvPr/>
        </p:nvSpPr>
        <p:spPr>
          <a:xfrm>
            <a:off x="1207139" y="3657600"/>
            <a:ext cx="6271895" cy="77343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我们把通过圆心并且两端都在圆上的线段叫做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直径</a:t>
            </a:r>
            <a:r>
              <a:rPr lang="zh-CN" altLang="en-US" sz="2000" b="1" dirty="0">
                <a:latin typeface="+mn-lt"/>
                <a:ea typeface="+mn-ea"/>
              </a:rPr>
              <a:t>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连接圆心和圆上任意一点的线段叫做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半径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0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8719" y="1088392"/>
            <a:ext cx="5078095" cy="1443355"/>
          </a:xfrm>
          <a:prstGeom prst="rect">
            <a:avLst/>
          </a:prstGeom>
        </p:spPr>
      </p:pic>
      <p:pic>
        <p:nvPicPr>
          <p:cNvPr id="13" name="图片 12" descr="u=2663550155,1030936644&amp;fm=27&amp;gp=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9FAFF">
                  <a:alpha val="100000"/>
                </a:srgbClr>
              </a:clrFrom>
              <a:clrTo>
                <a:srgbClr val="F9FA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80000">
            <a:off x="4199890" y="1757682"/>
            <a:ext cx="2981960" cy="1077595"/>
          </a:xfrm>
          <a:prstGeom prst="snip2Diag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99123" y="615970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量一量圆的半径和直径。</a:t>
            </a:r>
          </a:p>
        </p:txBody>
      </p:sp>
      <p:sp>
        <p:nvSpPr>
          <p:cNvPr id="6" name="AutoShape 3"/>
          <p:cNvSpPr/>
          <p:nvPr/>
        </p:nvSpPr>
        <p:spPr>
          <a:xfrm>
            <a:off x="1148719" y="3775075"/>
            <a:ext cx="7094855" cy="77343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+mn-lt"/>
                <a:ea typeface="+mn-ea"/>
              </a:rPr>
              <a:t>通过测量，测量出半径的长度或者直径的长度。或者通过半径和直径的数量关系，知道一个量，求出另外一个量。</a:t>
            </a:r>
          </a:p>
        </p:txBody>
      </p:sp>
      <p:pic>
        <p:nvPicPr>
          <p:cNvPr id="12" name="图片 11" descr="u=2663550155,1030936644&amp;fm=27&amp;gp=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9FAFF">
                  <a:alpha val="100000"/>
                </a:srgbClr>
              </a:clrFrom>
              <a:clrTo>
                <a:srgbClr val="F9FA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40000">
            <a:off x="1609725" y="1894207"/>
            <a:ext cx="2981960" cy="1077595"/>
          </a:xfrm>
          <a:prstGeom prst="snip2Diag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35434" y="262636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/>
              <a:t>半径</a:t>
            </a:r>
            <a:r>
              <a:rPr lang="en-US" altLang="zh-CN" sz="2000" b="1" dirty="0"/>
              <a:t>=</a:t>
            </a:r>
            <a:r>
              <a:rPr lang="en-US" altLang="zh-CN" sz="2000" b="1" u="sng" dirty="0"/>
              <a:t>              </a:t>
            </a:r>
            <a:r>
              <a:rPr lang="en-US" altLang="zh-CN" sz="2000" b="1" dirty="0"/>
              <a:t>mm</a:t>
            </a:r>
            <a:endParaRPr lang="zh-CN" altLang="zh-CN" sz="2000" b="1" dirty="0"/>
          </a:p>
          <a:p>
            <a:pPr algn="l"/>
            <a:r>
              <a:rPr lang="zh-CN" altLang="zh-CN" sz="2000" b="1" dirty="0"/>
              <a:t>直</a:t>
            </a:r>
            <a:r>
              <a:rPr lang="zh-CN" altLang="en-US" sz="2000" b="1" dirty="0">
                <a:sym typeface="+mn-ea"/>
              </a:rPr>
              <a:t>径</a:t>
            </a:r>
            <a:r>
              <a:rPr lang="en-US" altLang="zh-CN" sz="2000" b="1" dirty="0">
                <a:sym typeface="+mn-ea"/>
              </a:rPr>
              <a:t>=</a:t>
            </a:r>
            <a:r>
              <a:rPr lang="en-US" altLang="zh-CN" sz="2000" b="1" u="sng" dirty="0">
                <a:sym typeface="+mn-ea"/>
              </a:rPr>
              <a:t>              </a:t>
            </a:r>
            <a:r>
              <a:rPr lang="en-US" altLang="zh-CN" sz="2000" b="1" dirty="0">
                <a:sym typeface="+mn-ea"/>
              </a:rPr>
              <a:t>mm</a:t>
            </a:r>
            <a:endParaRPr lang="en-US" altLang="zh-CN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3907794" y="2626360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/>
              <a:t>半径</a:t>
            </a:r>
            <a:r>
              <a:rPr lang="en-US" altLang="zh-CN" sz="2000" b="1" dirty="0"/>
              <a:t>=</a:t>
            </a:r>
            <a:r>
              <a:rPr lang="en-US" altLang="zh-CN" sz="2000" b="1" u="sng" dirty="0"/>
              <a:t>               </a:t>
            </a:r>
            <a:r>
              <a:rPr lang="en-US" altLang="zh-CN" sz="2000" b="1" dirty="0"/>
              <a:t>mm</a:t>
            </a:r>
            <a:endParaRPr lang="zh-CN" altLang="zh-CN" sz="2000" b="1" dirty="0"/>
          </a:p>
          <a:p>
            <a:pPr algn="l"/>
            <a:r>
              <a:rPr lang="zh-CN" altLang="zh-CN" sz="2000" b="1" dirty="0"/>
              <a:t>直</a:t>
            </a:r>
            <a:r>
              <a:rPr lang="zh-CN" altLang="en-US" sz="2000" b="1" dirty="0">
                <a:sym typeface="+mn-ea"/>
              </a:rPr>
              <a:t>径</a:t>
            </a:r>
            <a:r>
              <a:rPr lang="en-US" altLang="zh-CN" sz="2000" b="1" dirty="0">
                <a:sym typeface="+mn-ea"/>
              </a:rPr>
              <a:t>=</a:t>
            </a:r>
            <a:r>
              <a:rPr lang="en-US" altLang="zh-CN" sz="2000" b="1" u="sng" dirty="0">
                <a:sym typeface="+mn-ea"/>
              </a:rPr>
              <a:t>               </a:t>
            </a:r>
            <a:r>
              <a:rPr lang="en-US" altLang="zh-CN" sz="2000" b="1" dirty="0">
                <a:sym typeface="+mn-ea"/>
              </a:rPr>
              <a:t>mm</a:t>
            </a:r>
            <a:endParaRPr lang="en-US" altLang="zh-C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3809" y="2503170"/>
            <a:ext cx="71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5.5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2905" y="2871656"/>
            <a:ext cx="73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 11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250" y="2531745"/>
            <a:ext cx="91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7.5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2105" y="28716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62879" y="1962813"/>
            <a:ext cx="79208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33476" y="1810067"/>
            <a:ext cx="1090652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7097" y="1238862"/>
            <a:ext cx="143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将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刻度线对准直径的一个顶点，然后读数。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1" grpId="0"/>
      <p:bldP spid="3" grpId="0"/>
      <p:bldP spid="4" grpId="0"/>
      <p:bldP spid="5" grpId="0"/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38" y="1408469"/>
            <a:ext cx="1752600" cy="1457325"/>
          </a:xfrm>
          <a:prstGeom prst="rect">
            <a:avLst/>
          </a:prstGeom>
        </p:spPr>
      </p:pic>
      <p:pic>
        <p:nvPicPr>
          <p:cNvPr id="8" name="图片 7" descr="u=2532428867,264732234&amp;fm=27&amp;gp=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20072" y="1855659"/>
            <a:ext cx="2340610" cy="1425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26" y="1401485"/>
            <a:ext cx="2009775" cy="1590675"/>
          </a:xfrm>
          <a:prstGeom prst="rect">
            <a:avLst/>
          </a:prstGeom>
        </p:spPr>
      </p:pic>
      <p:pic>
        <p:nvPicPr>
          <p:cNvPr id="5" name="图片 4" descr="u=2532428867,264732234&amp;fm=27&amp;gp=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1807" y="1970447"/>
            <a:ext cx="2340610" cy="1425575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610553" y="381020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按要求画出半径或直径，用字母表示并测量。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0306" y="1075437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（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）画出一条半径。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15062" y="1069773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（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）画出一条直径。</a:t>
            </a:r>
          </a:p>
        </p:txBody>
      </p:sp>
      <p:sp>
        <p:nvSpPr>
          <p:cNvPr id="6" name="AutoShape 3"/>
          <p:cNvSpPr/>
          <p:nvPr/>
        </p:nvSpPr>
        <p:spPr>
          <a:xfrm>
            <a:off x="1146160" y="3894080"/>
            <a:ext cx="6271895" cy="77343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+mn-lt"/>
                <a:ea typeface="+mn-ea"/>
              </a:rPr>
              <a:t>通过测量找到直径的中点，或者找到两条直径的交点，即为圆心。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205041" y="2283718"/>
            <a:ext cx="710779" cy="0"/>
          </a:xfrm>
          <a:prstGeom prst="line">
            <a:avLst/>
          </a:prstGeom>
          <a:ln w="28575">
            <a:solidFill>
              <a:srgbClr val="FC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36096" y="2139702"/>
            <a:ext cx="1152128" cy="0"/>
          </a:xfrm>
          <a:prstGeom prst="line">
            <a:avLst/>
          </a:prstGeom>
          <a:ln w="28575">
            <a:solidFill>
              <a:srgbClr val="FC0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9059" y="3319671"/>
            <a:ext cx="151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r=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0445" y="328577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d=</a:t>
            </a:r>
            <a:endParaRPr lang="zh-CN" altLang="en-US" sz="2800" u="sng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123728" y="372387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948624" y="372387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63431" y="33194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1cm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7494" y="3285775"/>
            <a:ext cx="136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1.6cm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99123" y="615972"/>
            <a:ext cx="77215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你注意过吗？下水道的井盖都是圆的。你知道这是为什么吗？</a:t>
            </a:r>
          </a:p>
        </p:txBody>
      </p:sp>
      <p:sp>
        <p:nvSpPr>
          <p:cNvPr id="6" name="AutoShape 3"/>
          <p:cNvSpPr/>
          <p:nvPr/>
        </p:nvSpPr>
        <p:spPr>
          <a:xfrm>
            <a:off x="599123" y="1956333"/>
            <a:ext cx="4768215" cy="207008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+mn-lt"/>
                <a:ea typeface="+mn-ea"/>
              </a:rPr>
              <a:t>井盖上随时有车辆和行人经过，使用圆形，主要是考虑到圆形的井盖通过其圆心的每条直径长度都是一样的，这样如果井盖被经过的车辆轧起时，不论如何轧起，其直径都会比下面的井口略宽，井盖不会掉到井口里去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19169" y="1781812"/>
            <a:ext cx="2619375" cy="186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文本框 16"/>
          <p:cNvSpPr txBox="1"/>
          <p:nvPr/>
        </p:nvSpPr>
        <p:spPr>
          <a:xfrm>
            <a:off x="1172210" y="2049782"/>
            <a:ext cx="631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我们把圆中心的这一点叫做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。圆心一般用字母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172214" y="2879092"/>
            <a:ext cx="618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我们把通过圆心并且两端都在圆上的线段叫做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。直径一般用字母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70" y="1559721"/>
            <a:ext cx="8062907" cy="281649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3" name="文本框 16"/>
          <p:cNvSpPr txBox="1"/>
          <p:nvPr/>
        </p:nvSpPr>
        <p:spPr>
          <a:xfrm>
            <a:off x="763626" y="1851672"/>
            <a:ext cx="7460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连接圆心和圆上任意一点的线段叫做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。半径一般用字母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表示。直径一般用字母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46929" y="3004280"/>
                <a:ext cx="7388587" cy="99899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在同一个圆里，直径是半径的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倍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，半径是直径的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一半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d=2r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或者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+mn-ea"/>
                          </a:rPr>
                          <m:t>𝒅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+mn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9" y="3004280"/>
                <a:ext cx="7388587" cy="998991"/>
              </a:xfrm>
              <a:prstGeom prst="rect">
                <a:avLst/>
              </a:prstGeom>
              <a:blipFill rotWithShape="1">
                <a:blip r:embed="rId4"/>
                <a:stretch>
                  <a:fillRect l="-2" t="-10" r="-2734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2949575" y="492125"/>
            <a:ext cx="4838700" cy="873760"/>
          </a:xfrm>
          <a:prstGeom prst="wedgeRoundRectCallout">
            <a:avLst>
              <a:gd name="adj1" fmla="val 50351"/>
              <a:gd name="adj2" fmla="val 104254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+mn-lt"/>
                <a:ea typeface="+mn-ea"/>
              </a:rPr>
              <a:t>你喜欢谁的设计？说说你的理由。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51835" y="2577467"/>
            <a:ext cx="2526030" cy="1080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1015" y="2577467"/>
            <a:ext cx="2448560" cy="10077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80125" y="2577467"/>
            <a:ext cx="2056130" cy="1080135"/>
          </a:xfrm>
          <a:prstGeom prst="rect">
            <a:avLst/>
          </a:prstGeom>
        </p:spPr>
      </p:pic>
      <p:sp>
        <p:nvSpPr>
          <p:cNvPr id="15" name="圆角矩形 17"/>
          <p:cNvSpPr/>
          <p:nvPr/>
        </p:nvSpPr>
        <p:spPr>
          <a:xfrm>
            <a:off x="501015" y="1704975"/>
            <a:ext cx="3790950" cy="4318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noProof="0" dirty="0">
                <a:latin typeface="+mj-ea"/>
                <a:ea typeface="+mj-ea"/>
              </a:rPr>
              <a:t>动物汽车设计大赛。</a:t>
            </a:r>
            <a:endParaRPr kumimoji="0" lang="zh-CN" altLang="en-US" sz="32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611509" y="3752217"/>
            <a:ext cx="6525895" cy="492760"/>
          </a:xfrm>
          <a:prstGeom prst="roundRect">
            <a:avLst/>
          </a:prstGeom>
          <a:noFill/>
          <a:ln w="25400" cap="flat" cmpd="sng" algn="ctr">
            <a:solidFill>
              <a:srgbClr val="00A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8823" y="3799207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我喜欢小猴的设计，因为汽车的轮子是圆形的。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6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6"/>
          <p:cNvSpPr txBox="1"/>
          <p:nvPr/>
        </p:nvSpPr>
        <p:spPr>
          <a:xfrm>
            <a:off x="611801" y="1987045"/>
            <a:ext cx="3587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我们周围有很多物品的面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的，如硬币的面、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钟面、圆桌的面、茶叶筒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的上下面。</a:t>
            </a:r>
          </a:p>
        </p:txBody>
      </p:sp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84675" y="478790"/>
            <a:ext cx="3337560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61309" y="2640331"/>
            <a:ext cx="1856105" cy="171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6"/>
          <p:cNvSpPr txBox="1"/>
          <p:nvPr/>
        </p:nvSpPr>
        <p:spPr>
          <a:xfrm>
            <a:off x="439081" y="1140592"/>
            <a:ext cx="358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还有我们常见的眼镜框，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自行车的轮胎等都是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</a:p>
        </p:txBody>
      </p:sp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30317" y="3003798"/>
            <a:ext cx="2909359" cy="1440160"/>
            <a:chOff x="1230313" y="2426043"/>
            <a:chExt cx="2545143" cy="1221758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524247" y="2609307"/>
              <a:ext cx="2251209" cy="86163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你还能举出哪些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物品的面是圆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形的？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2453198" cy="1221758"/>
            </a:xfrm>
            <a:prstGeom prst="cloudCallout">
              <a:avLst>
                <a:gd name="adj1" fmla="val -37360"/>
                <a:gd name="adj2" fmla="val 67443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C:\Users\l\Pictures\新建文件夹 (2)\timg (4).jpgtimg (4)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98670" y="1068072"/>
            <a:ext cx="4077970" cy="1359535"/>
          </a:xfrm>
          <a:prstGeom prst="rect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25113" y="2427606"/>
            <a:ext cx="2397125" cy="192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571119" y="3454400"/>
            <a:ext cx="4289425" cy="1091208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8765" y="3328485"/>
              <a:ext cx="2140386" cy="7253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瓶盖是圆的，我们用瓶盖描出一个圆。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53564" y="1207137"/>
            <a:ext cx="3179445" cy="2028190"/>
          </a:xfrm>
          <a:prstGeom prst="rect">
            <a:avLst/>
          </a:prstGeom>
        </p:spPr>
      </p:pic>
      <p:sp>
        <p:nvSpPr>
          <p:cNvPr id="39" name="文本框 16"/>
          <p:cNvSpPr txBox="1"/>
          <p:nvPr/>
        </p:nvSpPr>
        <p:spPr>
          <a:xfrm>
            <a:off x="666119" y="683262"/>
            <a:ext cx="781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用一个瓶盖或圆柱体在纸上描出一个圆并剪下来。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08409" y="1207137"/>
            <a:ext cx="2802255" cy="202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26849" y="3499485"/>
            <a:ext cx="5554345" cy="1093470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8765" y="3328485"/>
              <a:ext cx="2140386" cy="723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这些折痕所在的直线都相交于圆中心一点。</a:t>
              </a: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666119" y="534672"/>
            <a:ext cx="781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将圆形纸片对折，打开；换个方向再对折，打开；反复几次。你发现了什么？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1055" y="1661160"/>
            <a:ext cx="1700530" cy="1517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2723" y="1661160"/>
            <a:ext cx="1754505" cy="1517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58364" y="1661160"/>
            <a:ext cx="1788795" cy="1517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38290" y="1661160"/>
            <a:ext cx="1840230" cy="151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6E9FC"/>
              </a:clrFrom>
              <a:clrTo>
                <a:srgbClr val="C6E9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16388" y="2174547"/>
            <a:ext cx="2118775" cy="1674516"/>
          </a:xfrm>
          <a:prstGeom prst="rect">
            <a:avLst/>
          </a:prstGeom>
        </p:spPr>
      </p:pic>
      <p:sp>
        <p:nvSpPr>
          <p:cNvPr id="12" name="云形标注 11"/>
          <p:cNvSpPr/>
          <p:nvPr/>
        </p:nvSpPr>
        <p:spPr>
          <a:xfrm>
            <a:off x="5410200" y="441960"/>
            <a:ext cx="2303780" cy="1261110"/>
          </a:xfrm>
          <a:prstGeom prst="cloudCallout">
            <a:avLst>
              <a:gd name="adj1" fmla="val -24310"/>
              <a:gd name="adj2" fmla="val 83333"/>
            </a:avLst>
          </a:prstGeom>
          <a:gradFill>
            <a:gsLst>
              <a:gs pos="100000">
                <a:srgbClr val="FBFB11">
                  <a:alpha val="62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498604" y="3848734"/>
            <a:ext cx="5554345" cy="1099280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8765" y="3328485"/>
              <a:ext cx="2140386" cy="7200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这些折痕所在的直线都相交于圆中心一点。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03909" y="441961"/>
            <a:ext cx="1800225" cy="1648460"/>
          </a:xfrm>
          <a:prstGeom prst="rect">
            <a:avLst/>
          </a:prstGeom>
        </p:spPr>
      </p:pic>
      <p:sp>
        <p:nvSpPr>
          <p:cNvPr id="8" name="文本框 16"/>
          <p:cNvSpPr txBox="1"/>
          <p:nvPr/>
        </p:nvSpPr>
        <p:spPr>
          <a:xfrm>
            <a:off x="5502278" y="781052"/>
            <a:ext cx="221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圆的所有对称轴都相交于圆中心的一点。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448310" y="316865"/>
            <a:ext cx="2303780" cy="1261110"/>
          </a:xfrm>
          <a:prstGeom prst="cloudCallout">
            <a:avLst>
              <a:gd name="adj1" fmla="val 18853"/>
              <a:gd name="adj2" fmla="val 71550"/>
            </a:avLst>
          </a:prstGeom>
          <a:gradFill>
            <a:gsLst>
              <a:gs pos="100000">
                <a:srgbClr val="FBFB11">
                  <a:alpha val="62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6"/>
          <p:cNvSpPr txBox="1"/>
          <p:nvPr/>
        </p:nvSpPr>
        <p:spPr>
          <a:xfrm>
            <a:off x="643259" y="534672"/>
            <a:ext cx="221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圆是轴对称图形。这些折痕所在的直线都是圆的对称轴。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0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98604" y="3848735"/>
            <a:ext cx="5554345" cy="887730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276327" y="3526050"/>
              <a:ext cx="2140386" cy="5039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掌握圆心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直径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半径的相关概念。</a:t>
              </a:r>
            </a:p>
          </p:txBody>
        </p:sp>
      </p:grpSp>
      <p:sp>
        <p:nvSpPr>
          <p:cNvPr id="8" name="文本框 16"/>
          <p:cNvSpPr txBox="1"/>
          <p:nvPr/>
        </p:nvSpPr>
        <p:spPr>
          <a:xfrm>
            <a:off x="3333754" y="319407"/>
            <a:ext cx="463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我们把圆中心的这一点叫做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。圆心一般用字母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3333754" y="1193167"/>
            <a:ext cx="463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我们把通过圆心并且两端都在圆上的线段叫做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。直径一般用字母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663" y="776607"/>
            <a:ext cx="2433955" cy="2441425"/>
            <a:chOff x="5393" y="1307"/>
            <a:chExt cx="5024" cy="50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8B0">
                    <a:alpha val="100000"/>
                  </a:srgbClr>
                </a:clrFrom>
                <a:clrTo>
                  <a:srgbClr val="FFF8B0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93" y="1307"/>
              <a:ext cx="5024" cy="5039"/>
            </a:xfrm>
            <a:prstGeom prst="octagon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84" y="2862"/>
              <a:ext cx="1999" cy="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圆心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905" y="3970"/>
              <a:ext cx="1999" cy="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直径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998" y="2716"/>
              <a:ext cx="1978" cy="7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半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径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13" name="文本框 16"/>
          <p:cNvSpPr txBox="1"/>
          <p:nvPr/>
        </p:nvSpPr>
        <p:spPr>
          <a:xfrm>
            <a:off x="3333753" y="2435862"/>
            <a:ext cx="463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连接圆心和圆上任意一点的线段叫做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。半径一般用字母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626870" y="843282"/>
            <a:ext cx="379730" cy="1223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6255" y="1977391"/>
            <a:ext cx="2327910" cy="17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599568" y="1913892"/>
            <a:ext cx="144145" cy="1441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1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2532428867,264732234&amp;fm=27&amp;gp=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0DAEB">
                  <a:alpha val="100000"/>
                </a:srgbClr>
              </a:clrFrom>
              <a:clrTo>
                <a:srgbClr val="C0DAEB">
                  <a:alpha val="100000"/>
                  <a:alpha val="0"/>
                </a:srgbClr>
              </a:clrTo>
            </a:clrChange>
          </a:blip>
          <a:srcRect l="-1461"/>
          <a:stretch>
            <a:fillRect/>
          </a:stretch>
        </p:blipFill>
        <p:spPr>
          <a:xfrm rot="5400000">
            <a:off x="75087" y="3254377"/>
            <a:ext cx="2160905" cy="1007745"/>
          </a:xfrm>
          <a:prstGeom prst="rect">
            <a:avLst/>
          </a:prstGeom>
        </p:spPr>
      </p:pic>
      <p:sp>
        <p:nvSpPr>
          <p:cNvPr id="4" name="TextBox 71"/>
          <p:cNvSpPr txBox="1">
            <a:spLocks noChangeArrowheads="1"/>
          </p:cNvSpPr>
          <p:nvPr/>
        </p:nvSpPr>
        <p:spPr bwMode="auto">
          <a:xfrm>
            <a:off x="1661165" y="555450"/>
            <a:ext cx="693102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一个圆有多少条直径和多少条半径？它们有什么关系？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23532" y="555527"/>
            <a:ext cx="1166673" cy="1059364"/>
            <a:chOff x="670145" y="1457273"/>
            <a:chExt cx="1555361" cy="1412483"/>
          </a:xfrm>
        </p:grpSpPr>
        <p:pic>
          <p:nvPicPr>
            <p:cNvPr id="14" name="图片 13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  <p:sp>
        <p:nvSpPr>
          <p:cNvPr id="18" name="圆角矩形 10"/>
          <p:cNvSpPr/>
          <p:nvPr/>
        </p:nvSpPr>
        <p:spPr>
          <a:xfrm>
            <a:off x="1694815" y="1670687"/>
            <a:ext cx="6233160" cy="706755"/>
          </a:xfrm>
          <a:prstGeom prst="roundRect">
            <a:avLst>
              <a:gd name="adj" fmla="val 33177"/>
            </a:avLst>
          </a:prstGeom>
          <a:noFill/>
          <a:ln w="25400" cap="flat" cmpd="sng" algn="ctr">
            <a:solidFill>
              <a:srgbClr val="00A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11655" y="1659890"/>
            <a:ext cx="6120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在同一个圆里，有无数条直径，它们的长度都相等。</a:t>
            </a:r>
          </a:p>
          <a:p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有无数条半径，它们的长度都相等。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78815" y="2939415"/>
            <a:ext cx="1651000" cy="1654810"/>
            <a:chOff x="1069" y="4629"/>
            <a:chExt cx="2600" cy="26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069" y="4655"/>
              <a:ext cx="2580" cy="2580"/>
              <a:chOff x="1069" y="4655"/>
              <a:chExt cx="2580" cy="25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69" y="4655"/>
                <a:ext cx="2581" cy="2581"/>
              </a:xfrm>
              <a:prstGeom prst="ellipse">
                <a:avLst/>
              </a:prstGeom>
              <a:noFill/>
              <a:ln w="412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267" y="5854"/>
                <a:ext cx="131" cy="13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 flipV="1">
              <a:off x="2398" y="5909"/>
              <a:ext cx="1271" cy="20"/>
            </a:xfrm>
            <a:prstGeom prst="line">
              <a:avLst/>
            </a:prstGeom>
            <a:ln w="508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346" y="4629"/>
              <a:ext cx="0" cy="2581"/>
            </a:xfrm>
            <a:prstGeom prst="line">
              <a:avLst/>
            </a:prstGeom>
            <a:ln w="47625">
              <a:solidFill>
                <a:srgbClr val="FC08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799" y="5274"/>
              <a:ext cx="493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70" y="5274"/>
              <a:ext cx="45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285" y="5759"/>
              <a:ext cx="57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347868" y="2417445"/>
            <a:ext cx="320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3.2cm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=1.6cm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27553" y="3342005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d=2r</a:t>
            </a:r>
          </a:p>
        </p:txBody>
      </p:sp>
      <p:sp>
        <p:nvSpPr>
          <p:cNvPr id="35" name="右箭头 34"/>
          <p:cNvSpPr/>
          <p:nvPr/>
        </p:nvSpPr>
        <p:spPr>
          <a:xfrm>
            <a:off x="2484120" y="3651886"/>
            <a:ext cx="1304290" cy="2159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4527553" y="4030346"/>
            <a:ext cx="931545" cy="831215"/>
            <a:chOff x="6904" y="6234"/>
            <a:chExt cx="1467" cy="1309"/>
          </a:xfrm>
        </p:grpSpPr>
        <p:grpSp>
          <p:nvGrpSpPr>
            <p:cNvPr id="38" name="组合 37"/>
            <p:cNvGrpSpPr/>
            <p:nvPr/>
          </p:nvGrpSpPr>
          <p:grpSpPr>
            <a:xfrm>
              <a:off x="6904" y="6581"/>
              <a:ext cx="1467" cy="824"/>
              <a:chOff x="6565" y="6581"/>
              <a:chExt cx="1467" cy="82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565" y="6581"/>
                <a:ext cx="1204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291" y="6927"/>
                <a:ext cx="7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/>
          </p:nvSpPr>
          <p:spPr>
            <a:xfrm>
              <a:off x="7693" y="6234"/>
              <a:ext cx="533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1" name="右箭头 40"/>
          <p:cNvSpPr/>
          <p:nvPr/>
        </p:nvSpPr>
        <p:spPr>
          <a:xfrm rot="5400000" flipV="1">
            <a:off x="4759327" y="3096897"/>
            <a:ext cx="493395" cy="21145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 rot="5400000" flipV="1">
            <a:off x="4759327" y="3941447"/>
            <a:ext cx="493395" cy="21145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10"/>
          <p:cNvSpPr/>
          <p:nvPr/>
        </p:nvSpPr>
        <p:spPr>
          <a:xfrm>
            <a:off x="6522720" y="2704467"/>
            <a:ext cx="2172970" cy="1890395"/>
          </a:xfrm>
          <a:prstGeom prst="roundRect">
            <a:avLst>
              <a:gd name="adj" fmla="val 33177"/>
            </a:avLst>
          </a:prstGeom>
          <a:noFill/>
          <a:ln w="25400" cap="flat" cmpd="sng" algn="ctr">
            <a:solidFill>
              <a:srgbClr val="00A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17970" y="290195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在同一个圆里，直径是半径的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，半径是直径的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一半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5" name="图片 4" descr="u=2532428867,264732234&amp;fm=27&amp;gp=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04290" y="3717291"/>
            <a:ext cx="1395730" cy="104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/>
      <p:bldP spid="32" grpId="0"/>
      <p:bldP spid="33" grpId="0"/>
      <p:bldP spid="35" grpId="0" animBg="1"/>
      <p:bldP spid="41" grpId="0" animBg="1"/>
      <p:bldP spid="42" grpId="0" animBg="1"/>
      <p:bldP spid="44" grpId="0" bldLvl="0" animBg="1"/>
      <p:bldP spid="4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全屏显示(16:9)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2023-01-16T18:16:19Z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211E064F529346B8955FB7F3F4C3D315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