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82" r:id="rId2"/>
    <p:sldId id="277" r:id="rId3"/>
    <p:sldId id="276" r:id="rId4"/>
    <p:sldId id="449" r:id="rId5"/>
    <p:sldId id="285" r:id="rId6"/>
    <p:sldId id="400" r:id="rId7"/>
    <p:sldId id="281" r:id="rId8"/>
    <p:sldId id="282" r:id="rId9"/>
    <p:sldId id="474" r:id="rId10"/>
    <p:sldId id="475" r:id="rId11"/>
    <p:sldId id="459" r:id="rId12"/>
    <p:sldId id="466" r:id="rId13"/>
    <p:sldId id="455" r:id="rId14"/>
    <p:sldId id="458" r:id="rId15"/>
    <p:sldId id="430" r:id="rId16"/>
    <p:sldId id="460" r:id="rId17"/>
    <p:sldId id="462" r:id="rId18"/>
    <p:sldId id="463" r:id="rId19"/>
    <p:sldId id="464" r:id="rId20"/>
    <p:sldId id="467" r:id="rId21"/>
    <p:sldId id="478" r:id="rId22"/>
    <p:sldId id="469" r:id="rId23"/>
    <p:sldId id="470" r:id="rId24"/>
    <p:sldId id="471" r:id="rId25"/>
    <p:sldId id="472" r:id="rId26"/>
    <p:sldId id="473" r:id="rId27"/>
    <p:sldId id="480" r:id="rId2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006600"/>
    <a:srgbClr val="660033"/>
    <a:srgbClr val="210109"/>
    <a:srgbClr val="3923DD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7" autoAdjust="0"/>
    <p:restoredTop sz="94660"/>
  </p:normalViewPr>
  <p:slideViewPr>
    <p:cSldViewPr>
      <p:cViewPr>
        <p:scale>
          <a:sx n="100" d="100"/>
          <a:sy n="100" d="100"/>
        </p:scale>
        <p:origin x="-276" y="-264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omic Sans MS" panose="030F0702030302020204" pitchFamily="66" charset="0"/>
              </a:defRPr>
            </a:lvl1pPr>
          </a:lstStyle>
          <a:p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omic Sans MS" panose="030F0702030302020204" pitchFamily="66" charset="0"/>
              </a:defRPr>
            </a:lvl1pPr>
          </a:lstStyle>
          <a:p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04B772-3EE7-4D18-9789-5EB27B61F3B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B772-3EE7-4D18-9789-5EB27B61F3B3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7E4F-F880-47D2-AE6C-091E6932BC8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5F4FD-BBAD-497F-AE19-2BA50962CD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76D90-089D-4C1C-A736-A42EA073A30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64CB-4D00-4097-997B-E0792BD520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6E0030-3334-4598-9D63-A75CEF53045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3D36A0-0C5D-4C77-B9C8-A775AC0EBEF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0494E6-06F3-4731-8869-B2FF5A86E7A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6F4B-1B34-454D-82E9-EA2A7791191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3AAA-344F-4E3D-AEC5-A443EBA95B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51E33-16D5-46D6-B8E4-B711BA5942D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938A3-65BD-4979-89F0-C95534272D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E24B-7D1A-41C4-8C6B-871F337B251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6330-8FCD-4D98-A0AE-CB9AAEE2B0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003B-A307-4E0E-814A-C7408F5ADE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5CD0-C824-43C4-B1A0-8A0FD81934C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DA148-4681-409E-AEAD-3F38C883EF1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7BBE-E195-4C59-B5D5-DAA54927F7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FA85-71AB-4378-988A-C3FF48A0F6B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81A6-AEA8-4FF9-9588-C76D43301A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D63A-54AD-4679-9E0E-C5E84D3D3F2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4397-ECF1-45DD-ABD0-B2149533EA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78FA-46A7-4924-8708-48203533031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AE63-2E19-4886-9A8D-234C0871D3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AEAB63F-EC1C-4B87-B894-16254964466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02853E6-C687-4001-B5AF-70CADC434C5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3.wm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wmf"/><Relationship Id="rId4" Type="http://schemas.openxmlformats.org/officeDocument/2006/relationships/slide" Target="slide15.xml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0" y="1556792"/>
            <a:ext cx="9144000" cy="1872208"/>
          </a:xfrm>
          <a:noFill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8000" b="0" dirty="0">
                <a:solidFill>
                  <a:schemeClr val="tx1"/>
                </a:solidFill>
                <a:latin typeface="+mj-ea"/>
              </a:rPr>
              <a:t>7.6  </a:t>
            </a:r>
            <a:r>
              <a:rPr lang="zh-CN" altLang="en-US" sz="8000" b="0" dirty="0" smtClean="0">
                <a:solidFill>
                  <a:schemeClr val="tx1"/>
                </a:solidFill>
                <a:latin typeface="+mj-ea"/>
              </a:rPr>
              <a:t>图</a:t>
            </a:r>
            <a:r>
              <a:rPr lang="zh-CN" altLang="en-US" sz="8000" b="0" dirty="0">
                <a:solidFill>
                  <a:schemeClr val="tx1"/>
                </a:solidFill>
                <a:latin typeface="+mj-ea"/>
              </a:rPr>
              <a:t>形的平移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15719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0" y="260350"/>
            <a:ext cx="1979613" cy="2225675"/>
          </a:xfrm>
          <a:prstGeom prst="star8">
            <a:avLst>
              <a:gd name="adj" fmla="val 243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2400"/>
              <a:t>相关概念</a:t>
            </a:r>
          </a:p>
        </p:txBody>
      </p:sp>
      <p:pic>
        <p:nvPicPr>
          <p:cNvPr id="112643" name="Picture 3" descr="三角形的平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67038"/>
            <a:ext cx="7848600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871663" y="0"/>
            <a:ext cx="727233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400" b="1" i="1" dirty="0">
                <a:solidFill>
                  <a:srgbClr val="6600CC"/>
                </a:solidFill>
              </a:rPr>
              <a:t>**平移的方向：</a:t>
            </a:r>
          </a:p>
          <a:p>
            <a:r>
              <a:rPr lang="zh-CN" altLang="en-US" sz="4000" b="1" dirty="0">
                <a:solidFill>
                  <a:schemeClr val="hlink"/>
                </a:solidFill>
              </a:rPr>
              <a:t>               ＡＡ’的方向</a:t>
            </a:r>
          </a:p>
          <a:p>
            <a:r>
              <a:rPr lang="zh-CN" altLang="en-US" sz="3200" b="1" dirty="0">
                <a:solidFill>
                  <a:srgbClr val="13110F"/>
                </a:solidFill>
              </a:rPr>
              <a:t> 　　　　　　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763713" y="1484313"/>
            <a:ext cx="70929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i="1" dirty="0">
                <a:solidFill>
                  <a:srgbClr val="6600CC"/>
                </a:solidFill>
              </a:rPr>
              <a:t>**平移的距离：</a:t>
            </a:r>
          </a:p>
          <a:p>
            <a:pPr>
              <a:spcBef>
                <a:spcPct val="50000"/>
              </a:spcBef>
            </a:pPr>
            <a:r>
              <a:rPr lang="zh-CN" altLang="en-US" sz="4400" b="1" i="1" dirty="0">
                <a:solidFill>
                  <a:srgbClr val="6600CC"/>
                </a:solidFill>
              </a:rPr>
              <a:t>               </a:t>
            </a:r>
            <a:r>
              <a:rPr lang="zh-CN" altLang="en-US" sz="4000" b="1" dirty="0">
                <a:solidFill>
                  <a:schemeClr val="hlink"/>
                </a:solidFill>
              </a:rPr>
              <a:t>线段ＡＡ’ 的长度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  <p:bldP spid="1126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0" y="68263"/>
            <a:ext cx="1979613" cy="1450975"/>
          </a:xfrm>
          <a:prstGeom prst="star8">
            <a:avLst>
              <a:gd name="adj" fmla="val 38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2400"/>
              <a:t>相关概念</a:t>
            </a:r>
          </a:p>
        </p:txBody>
      </p:sp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888" y="545306"/>
            <a:ext cx="7993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hlink"/>
                </a:solidFill>
              </a:rPr>
              <a:t>1</a:t>
            </a:r>
            <a:r>
              <a:rPr lang="zh-CN" altLang="en-US" sz="3200" b="1" dirty="0">
                <a:solidFill>
                  <a:schemeClr val="hlink"/>
                </a:solidFill>
              </a:rPr>
              <a:t>、对应点：</a:t>
            </a:r>
            <a:endParaRPr lang="zh-CN" altLang="en-US" sz="3200" b="1" dirty="0">
              <a:solidFill>
                <a:srgbClr val="13110F"/>
              </a:solidFill>
            </a:endParaRPr>
          </a:p>
        </p:txBody>
      </p:sp>
      <p:pic>
        <p:nvPicPr>
          <p:cNvPr id="92163" name="Picture 3" descr="三角形的平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023" y="2852936"/>
            <a:ext cx="83534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79015" y="1519238"/>
            <a:ext cx="8353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hlink"/>
                </a:solidFill>
              </a:rPr>
              <a:t>2</a:t>
            </a:r>
            <a:r>
              <a:rPr lang="zh-CN" altLang="en-US" sz="3200" b="1" dirty="0">
                <a:solidFill>
                  <a:schemeClr val="hlink"/>
                </a:solidFill>
              </a:rPr>
              <a:t>、对应线段：</a:t>
            </a:r>
            <a:endParaRPr lang="zh-CN" altLang="en-US" dirty="0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79512" y="2201491"/>
            <a:ext cx="7993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hlink"/>
                </a:solidFill>
              </a:rPr>
              <a:t>3</a:t>
            </a:r>
            <a:r>
              <a:rPr lang="zh-CN" altLang="en-US" sz="3200" b="1" dirty="0">
                <a:solidFill>
                  <a:schemeClr val="hlink"/>
                </a:solidFill>
              </a:rPr>
              <a:t>、对应角：</a:t>
            </a:r>
            <a:endParaRPr lang="zh-CN" altLang="en-US" dirty="0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251520" y="3209602"/>
            <a:ext cx="8208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hlink"/>
                </a:solidFill>
              </a:rPr>
              <a:t>4</a:t>
            </a:r>
            <a:r>
              <a:rPr lang="zh-CN" altLang="en-US" sz="3200" b="1" dirty="0">
                <a:solidFill>
                  <a:schemeClr val="hlink"/>
                </a:solidFill>
              </a:rPr>
              <a:t>、</a:t>
            </a:r>
            <a:r>
              <a:rPr lang="zh-CN" altLang="en-US" sz="3200" dirty="0">
                <a:solidFill>
                  <a:schemeClr val="hlink"/>
                </a:solidFill>
              </a:rPr>
              <a:t>对</a:t>
            </a:r>
            <a:r>
              <a:rPr lang="zh-CN" altLang="en-US" sz="3200" b="1" dirty="0">
                <a:solidFill>
                  <a:schemeClr val="hlink"/>
                </a:solidFill>
              </a:rPr>
              <a:t>应点所连接线段：</a:t>
            </a:r>
            <a:endParaRPr lang="zh-CN" altLang="en-US" sz="3200" b="1" dirty="0">
              <a:solidFill>
                <a:srgbClr val="13110F"/>
              </a:solidFill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492500" y="467961"/>
            <a:ext cx="5651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13110F"/>
                </a:solidFill>
              </a:rPr>
              <a:t>Ａ－Ａ’，Ｂ－Ｂ’，Ｃ－Ｃ</a:t>
            </a:r>
            <a:r>
              <a:rPr lang="zh-CN" altLang="en-US" sz="3200" b="1" dirty="0" smtClean="0">
                <a:solidFill>
                  <a:srgbClr val="13110F"/>
                </a:solidFill>
              </a:rPr>
              <a:t>’</a:t>
            </a:r>
            <a:endParaRPr lang="zh-CN" altLang="en-US" sz="3200" b="1" dirty="0">
              <a:solidFill>
                <a:srgbClr val="13110F"/>
              </a:solidFill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3059832" y="921494"/>
            <a:ext cx="60841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13110F"/>
                </a:solidFill>
              </a:rPr>
              <a:t>ＡＢ－Ａ’Ｂ’，ＢＣ－Ｂ’Ｃ</a:t>
            </a:r>
            <a:r>
              <a:rPr lang="zh-CN" altLang="en-US" sz="3200" b="1" dirty="0" smtClean="0">
                <a:solidFill>
                  <a:srgbClr val="13110F"/>
                </a:solidFill>
              </a:rPr>
              <a:t>’</a:t>
            </a:r>
            <a:r>
              <a:rPr lang="zh-CN" altLang="en-US" b="1" dirty="0">
                <a:solidFill>
                  <a:srgbClr val="13110F"/>
                </a:solidFill>
              </a:rPr>
              <a:t>　</a:t>
            </a:r>
            <a:endParaRPr lang="zh-CN" altLang="en-US" dirty="0"/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2483768" y="2207766"/>
            <a:ext cx="59769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/>
              <a:t>∠Ａ－ ∠Ａ’， ∠Ｂ－∠Ｂ’， ∠Ｃ－∠Ｃ</a:t>
            </a:r>
            <a:r>
              <a:rPr lang="zh-CN" altLang="en-US" sz="3200" b="1" dirty="0" smtClean="0"/>
              <a:t>’</a:t>
            </a:r>
            <a:endParaRPr lang="zh-CN" altLang="en-US" dirty="0"/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4572000" y="3204265"/>
            <a:ext cx="43211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3110F"/>
                </a:solidFill>
              </a:rPr>
              <a:t>ＡＡ’，ＢＢ’，ＣＣ</a:t>
            </a:r>
            <a:r>
              <a:rPr lang="zh-CN" altLang="en-US" sz="3200" b="1" dirty="0" smtClean="0">
                <a:solidFill>
                  <a:srgbClr val="13110F"/>
                </a:solidFill>
              </a:rPr>
              <a:t>’</a:t>
            </a:r>
            <a:endParaRPr lang="zh-CN" altLang="en-US" sz="3200" b="1" dirty="0">
              <a:solidFill>
                <a:srgbClr val="13110F"/>
              </a:solidFill>
            </a:endParaRP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4067944" y="1700808"/>
            <a:ext cx="35639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3110F"/>
                </a:solidFill>
              </a:rPr>
              <a:t>ＡＣ－Ａ’Ｃ’ 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4" grpId="0"/>
      <p:bldP spid="92165" grpId="0"/>
      <p:bldP spid="92166" grpId="0"/>
      <p:bldP spid="92169" grpId="0"/>
      <p:bldP spid="92171" grpId="0"/>
      <p:bldP spid="92172" grpId="0"/>
      <p:bldP spid="92173" grpId="0"/>
      <p:bldP spid="921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Snap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451725" y="1773238"/>
            <a:ext cx="511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1331913" y="260350"/>
            <a:ext cx="1738312" cy="1241425"/>
          </a:xfrm>
          <a:prstGeom prst="verticalScroll">
            <a:avLst>
              <a:gd name="adj" fmla="val 172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pPr algn="ctr"/>
            <a:r>
              <a:rPr lang="zh-CN" altLang="en-US" sz="3600" b="1">
                <a:solidFill>
                  <a:srgbClr val="0000FF"/>
                </a:solidFill>
              </a:rPr>
              <a:t>判断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/>
          <p:nvPr/>
        </p:nvGrpSpPr>
        <p:grpSpPr bwMode="auto">
          <a:xfrm>
            <a:off x="2195513" y="3644900"/>
            <a:ext cx="4608512" cy="2239963"/>
            <a:chOff x="0" y="0"/>
            <a:chExt cx="2903" cy="1411"/>
          </a:xfrm>
        </p:grpSpPr>
        <p:sp>
          <p:nvSpPr>
            <p:cNvPr id="86019" name="AutoShape 3"/>
            <p:cNvSpPr>
              <a:spLocks noChangeArrowheads="1"/>
            </p:cNvSpPr>
            <p:nvPr/>
          </p:nvSpPr>
          <p:spPr bwMode="auto">
            <a:xfrm rot="16200000">
              <a:off x="-293" y="293"/>
              <a:ext cx="1402" cy="816"/>
            </a:xfrm>
            <a:prstGeom prst="triangle">
              <a:avLst>
                <a:gd name="adj" fmla="val 23625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20" name="AutoShape 4"/>
            <p:cNvSpPr>
              <a:spLocks noChangeArrowheads="1"/>
            </p:cNvSpPr>
            <p:nvPr/>
          </p:nvSpPr>
          <p:spPr bwMode="auto">
            <a:xfrm rot="5400000" flipH="1">
              <a:off x="1794" y="302"/>
              <a:ext cx="1402" cy="816"/>
            </a:xfrm>
            <a:prstGeom prst="triangle">
              <a:avLst>
                <a:gd name="adj" fmla="val 23625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602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327150" y="2090738"/>
            <a:ext cx="7543800" cy="38306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zh-CN" altLang="en-US" b="1"/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1042988" y="1052513"/>
            <a:ext cx="2233612" cy="576262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871538" y="692150"/>
            <a:ext cx="30114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4400" b="1">
              <a:solidFill>
                <a:srgbClr val="FFFF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2771775" y="6021388"/>
            <a:ext cx="679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</a:rPr>
              <a:t>(1)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5537200" y="6007100"/>
            <a:ext cx="67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</a:rPr>
              <a:t>(2)</a:t>
            </a:r>
          </a:p>
        </p:txBody>
      </p:sp>
      <p:grpSp>
        <p:nvGrpSpPr>
          <p:cNvPr id="86026" name="Group 10"/>
          <p:cNvGrpSpPr/>
          <p:nvPr/>
        </p:nvGrpSpPr>
        <p:grpSpPr bwMode="auto">
          <a:xfrm>
            <a:off x="1763713" y="3141663"/>
            <a:ext cx="4538662" cy="2376487"/>
            <a:chOff x="0" y="0"/>
            <a:chExt cx="2859" cy="1497"/>
          </a:xfrm>
        </p:grpSpPr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>
              <a:off x="0" y="589"/>
              <a:ext cx="1497" cy="545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 rot="5400000">
              <a:off x="1829" y="476"/>
              <a:ext cx="1497" cy="545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6029" name="Group 13"/>
          <p:cNvGrpSpPr/>
          <p:nvPr/>
        </p:nvGrpSpPr>
        <p:grpSpPr bwMode="auto">
          <a:xfrm>
            <a:off x="1979613" y="3573463"/>
            <a:ext cx="4895850" cy="1798637"/>
            <a:chOff x="0" y="0"/>
            <a:chExt cx="3084" cy="1133"/>
          </a:xfrm>
        </p:grpSpPr>
        <p:sp>
          <p:nvSpPr>
            <p:cNvPr id="86030" name="AutoShape 14"/>
            <p:cNvSpPr>
              <a:spLocks noChangeArrowheads="1"/>
            </p:cNvSpPr>
            <p:nvPr/>
          </p:nvSpPr>
          <p:spPr bwMode="auto">
            <a:xfrm>
              <a:off x="0" y="0"/>
              <a:ext cx="1315" cy="1088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CC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31" name="AutoShape 15"/>
            <p:cNvSpPr>
              <a:spLocks noChangeArrowheads="1"/>
            </p:cNvSpPr>
            <p:nvPr/>
          </p:nvSpPr>
          <p:spPr bwMode="auto">
            <a:xfrm flipV="1">
              <a:off x="1769" y="45"/>
              <a:ext cx="1315" cy="1088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CC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6032" name="AutoShape 16"/>
          <p:cNvSpPr>
            <a:spLocks noChangeArrowheads="1"/>
          </p:cNvSpPr>
          <p:nvPr/>
        </p:nvSpPr>
        <p:spPr bwMode="auto">
          <a:xfrm>
            <a:off x="1258888" y="3644900"/>
            <a:ext cx="2089150" cy="2089150"/>
          </a:xfrm>
          <a:prstGeom prst="smileyFace">
            <a:avLst>
              <a:gd name="adj" fmla="val 465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33" name="AutoShape 17"/>
          <p:cNvSpPr>
            <a:spLocks noChangeArrowheads="1"/>
          </p:cNvSpPr>
          <p:nvPr/>
        </p:nvSpPr>
        <p:spPr bwMode="auto">
          <a:xfrm>
            <a:off x="4787900" y="3716338"/>
            <a:ext cx="1081088" cy="2160587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CCC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34" name="AutoShape 18"/>
          <p:cNvSpPr>
            <a:spLocks noChangeArrowheads="1"/>
          </p:cNvSpPr>
          <p:nvPr/>
        </p:nvSpPr>
        <p:spPr bwMode="auto">
          <a:xfrm>
            <a:off x="2484438" y="3716338"/>
            <a:ext cx="1081087" cy="2160587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rgbClr val="CCCC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7151688" y="3606800"/>
            <a:ext cx="1916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zh-CN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不考虑颜色</a:t>
            </a:r>
            <a:r>
              <a:rPr lang="en-US" altLang="zh-CN" sz="2400" b="1">
                <a:solidFill>
                  <a:schemeClr val="bg2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86036" name="AutoShape 20"/>
          <p:cNvSpPr>
            <a:spLocks noChangeArrowheads="1"/>
          </p:cNvSpPr>
          <p:nvPr/>
        </p:nvSpPr>
        <p:spPr bwMode="auto">
          <a:xfrm>
            <a:off x="2484438" y="3706813"/>
            <a:ext cx="1081087" cy="2160587"/>
          </a:xfrm>
          <a:prstGeom prst="moon">
            <a:avLst>
              <a:gd name="adj" fmla="val 50000"/>
            </a:avLst>
          </a:prstGeom>
          <a:noFill/>
          <a:ln w="12700">
            <a:solidFill>
              <a:srgbClr val="FF33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3419475" y="3716338"/>
            <a:ext cx="2305050" cy="7937"/>
          </a:xfrm>
          <a:prstGeom prst="line">
            <a:avLst/>
          </a:prstGeom>
          <a:noFill/>
          <a:ln w="53975">
            <a:solidFill>
              <a:srgbClr val="80008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zh-CN" altLang="en-US"/>
          </a:p>
        </p:txBody>
      </p:sp>
      <p:sp>
        <p:nvSpPr>
          <p:cNvPr id="86038" name="WordArt 22"/>
          <p:cNvSpPr>
            <a:spLocks noChangeArrowheads="1" noChangeShapeType="1"/>
          </p:cNvSpPr>
          <p:nvPr/>
        </p:nvSpPr>
        <p:spPr bwMode="auto">
          <a:xfrm rot="21166458">
            <a:off x="1763713" y="1916113"/>
            <a:ext cx="5300662" cy="10048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35523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2400" b="1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833542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让我们来观察一下平移过程吧</a:t>
            </a:r>
            <a:r>
              <a:rPr lang="en-US" altLang="zh-CN" sz="2400" b="1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833542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!</a:t>
            </a:r>
            <a:endParaRPr lang="zh-CN" altLang="en-US" sz="2400" b="1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833542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6040" name="AutoShape 24"/>
          <p:cNvSpPr>
            <a:spLocks noChangeArrowheads="1"/>
          </p:cNvSpPr>
          <p:nvPr/>
        </p:nvSpPr>
        <p:spPr bwMode="auto">
          <a:xfrm>
            <a:off x="1249363" y="153988"/>
            <a:ext cx="925512" cy="1401762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pPr algn="ctr"/>
            <a:r>
              <a:rPr lang="zh-CN" altLang="en-US" sz="3600" b="1">
                <a:solidFill>
                  <a:srgbClr val="0000FF"/>
                </a:solidFill>
              </a:rPr>
              <a:t>判断</a:t>
            </a:r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2339975" y="188913"/>
            <a:ext cx="63722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4000" b="1"/>
              <a:t>下图中，图形</a:t>
            </a:r>
            <a:r>
              <a:rPr lang="en-US" altLang="zh-CN" sz="4000" b="1"/>
              <a:t>(2)</a:t>
            </a:r>
            <a:r>
              <a:rPr lang="zh-CN" altLang="en-US" sz="4000" b="1"/>
              <a:t>可以通过图形</a:t>
            </a:r>
            <a:r>
              <a:rPr lang="en-US" altLang="zh-CN" sz="4000" b="1"/>
              <a:t>(1)</a:t>
            </a:r>
            <a:r>
              <a:rPr lang="zh-CN" altLang="en-US" sz="4000" b="1"/>
              <a:t>平移得到吗？</a:t>
            </a:r>
          </a:p>
          <a:p>
            <a:pPr>
              <a:spcBef>
                <a:spcPct val="50000"/>
              </a:spcBef>
            </a:pPr>
            <a:endParaRPr lang="zh-CN" altLang="en-US" sz="4000" b="1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46" dur="2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3" grpId="0" animBg="1"/>
      <p:bldP spid="86034" grpId="0" animBg="1"/>
      <p:bldP spid="86034" grpId="1" animBg="1"/>
      <p:bldP spid="86035" grpId="0" autoUpdateAnimBg="0"/>
      <p:bldP spid="86036" grpId="0" animBg="1"/>
      <p:bldP spid="86037" grpId="0" animBg="1"/>
      <p:bldP spid="860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/>
          <p:nvPr/>
        </p:nvGrpSpPr>
        <p:grpSpPr bwMode="auto">
          <a:xfrm>
            <a:off x="5591175" y="1700213"/>
            <a:ext cx="3552825" cy="4406900"/>
            <a:chOff x="3480" y="1460"/>
            <a:chExt cx="2238" cy="2776"/>
          </a:xfrm>
        </p:grpSpPr>
        <p:grpSp>
          <p:nvGrpSpPr>
            <p:cNvPr id="90115" name="Group 3"/>
            <p:cNvGrpSpPr/>
            <p:nvPr/>
          </p:nvGrpSpPr>
          <p:grpSpPr bwMode="auto">
            <a:xfrm>
              <a:off x="3480" y="1588"/>
              <a:ext cx="696" cy="2648"/>
              <a:chOff x="3480" y="1588"/>
              <a:chExt cx="696" cy="2648"/>
            </a:xfrm>
          </p:grpSpPr>
          <p:sp>
            <p:nvSpPr>
              <p:cNvPr id="90116" name="Rectangle 4"/>
              <p:cNvSpPr>
                <a:spLocks noChangeArrowheads="1"/>
              </p:cNvSpPr>
              <p:nvPr/>
            </p:nvSpPr>
            <p:spPr bwMode="auto">
              <a:xfrm>
                <a:off x="3840" y="1692"/>
                <a:ext cx="336" cy="254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117" name="Text Box 5"/>
              <p:cNvSpPr txBox="1">
                <a:spLocks noChangeArrowheads="1"/>
              </p:cNvSpPr>
              <p:nvPr/>
            </p:nvSpPr>
            <p:spPr bwMode="auto">
              <a:xfrm>
                <a:off x="3542" y="1588"/>
                <a:ext cx="432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4000">
                    <a:solidFill>
                      <a:srgbClr val="FF0000"/>
                    </a:solidFill>
                    <a:latin typeface="Times New Roman" panose="02020603050405020304" charset="0"/>
                  </a:rPr>
                  <a:t>P</a:t>
                </a:r>
              </a:p>
            </p:txBody>
          </p:sp>
          <p:sp>
            <p:nvSpPr>
              <p:cNvPr id="90118" name="Text Box 6"/>
              <p:cNvSpPr txBox="1">
                <a:spLocks noChangeArrowheads="1"/>
              </p:cNvSpPr>
              <p:nvPr/>
            </p:nvSpPr>
            <p:spPr bwMode="auto">
              <a:xfrm>
                <a:off x="3480" y="3792"/>
                <a:ext cx="57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4000">
                    <a:solidFill>
                      <a:srgbClr val="FF0000"/>
                    </a:solidFill>
                    <a:latin typeface="Times New Roman" panose="02020603050405020304" charset="0"/>
                  </a:rPr>
                  <a:t>Q</a:t>
                </a:r>
              </a:p>
            </p:txBody>
          </p:sp>
        </p:grpSp>
        <p:grpSp>
          <p:nvGrpSpPr>
            <p:cNvPr id="90119" name="Group 7"/>
            <p:cNvGrpSpPr/>
            <p:nvPr/>
          </p:nvGrpSpPr>
          <p:grpSpPr bwMode="auto">
            <a:xfrm>
              <a:off x="4176" y="1460"/>
              <a:ext cx="1542" cy="1402"/>
              <a:chOff x="1386" y="1866"/>
              <a:chExt cx="1542" cy="1402"/>
            </a:xfrm>
          </p:grpSpPr>
          <p:grpSp>
            <p:nvGrpSpPr>
              <p:cNvPr id="90120" name="Group 8"/>
              <p:cNvGrpSpPr/>
              <p:nvPr/>
            </p:nvGrpSpPr>
            <p:grpSpPr bwMode="auto">
              <a:xfrm>
                <a:off x="1392" y="2208"/>
                <a:ext cx="1296" cy="722"/>
                <a:chOff x="1392" y="2208"/>
                <a:chExt cx="1296" cy="722"/>
              </a:xfrm>
            </p:grpSpPr>
            <p:sp>
              <p:nvSpPr>
                <p:cNvPr id="90121" name="AutoShape 9"/>
                <p:cNvSpPr>
                  <a:spLocks noChangeArrowheads="1"/>
                </p:cNvSpPr>
                <p:nvPr/>
              </p:nvSpPr>
              <p:spPr bwMode="auto">
                <a:xfrm rot="-16226255">
                  <a:off x="1679" y="1921"/>
                  <a:ext cx="722" cy="1296"/>
                </a:xfrm>
                <a:prstGeom prst="rtTriangl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0122" name="AutoShape 10"/>
                <p:cNvSpPr>
                  <a:spLocks noChangeArrowheads="1"/>
                </p:cNvSpPr>
                <p:nvPr/>
              </p:nvSpPr>
              <p:spPr bwMode="auto">
                <a:xfrm rot="-16200934">
                  <a:off x="1655" y="2281"/>
                  <a:ext cx="286" cy="428"/>
                </a:xfrm>
                <a:prstGeom prst="rtTriangl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90123" name="Text Box 11"/>
              <p:cNvSpPr txBox="1">
                <a:spLocks noChangeArrowheads="1"/>
              </p:cNvSpPr>
              <p:nvPr/>
            </p:nvSpPr>
            <p:spPr bwMode="auto">
              <a:xfrm>
                <a:off x="1400" y="1866"/>
                <a:ext cx="5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600" b="1">
                    <a:solidFill>
                      <a:srgbClr val="FF0000"/>
                    </a:solidFill>
                    <a:latin typeface="Times New Roman" panose="02020603050405020304" charset="0"/>
                  </a:rPr>
                  <a:t>B</a:t>
                </a:r>
              </a:p>
            </p:txBody>
          </p:sp>
          <p:sp>
            <p:nvSpPr>
              <p:cNvPr id="90124" name="Text Box 12"/>
              <p:cNvSpPr txBox="1">
                <a:spLocks noChangeArrowheads="1"/>
              </p:cNvSpPr>
              <p:nvPr/>
            </p:nvSpPr>
            <p:spPr bwMode="auto">
              <a:xfrm>
                <a:off x="1386" y="2864"/>
                <a:ext cx="7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600" b="1">
                    <a:solidFill>
                      <a:srgbClr val="FF0000"/>
                    </a:solidFill>
                    <a:latin typeface="Times New Roman" panose="02020603050405020304" charset="0"/>
                  </a:rPr>
                  <a:t>C</a:t>
                </a:r>
              </a:p>
            </p:txBody>
          </p:sp>
          <p:sp>
            <p:nvSpPr>
              <p:cNvPr id="90125" name="Text Box 13"/>
              <p:cNvSpPr txBox="1">
                <a:spLocks noChangeArrowheads="1"/>
              </p:cNvSpPr>
              <p:nvPr/>
            </p:nvSpPr>
            <p:spPr bwMode="auto">
              <a:xfrm>
                <a:off x="2400" y="1866"/>
                <a:ext cx="52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600" b="1">
                    <a:solidFill>
                      <a:srgbClr val="FF0000"/>
                    </a:solidFill>
                    <a:latin typeface="Times New Roman" panose="02020603050405020304" charset="0"/>
                  </a:rPr>
                  <a:t>A</a:t>
                </a:r>
              </a:p>
            </p:txBody>
          </p:sp>
        </p:grpSp>
      </p:grpSp>
      <p:grpSp>
        <p:nvGrpSpPr>
          <p:cNvPr id="90126" name="Group 14"/>
          <p:cNvGrpSpPr/>
          <p:nvPr/>
        </p:nvGrpSpPr>
        <p:grpSpPr bwMode="auto">
          <a:xfrm>
            <a:off x="6659563" y="4292600"/>
            <a:ext cx="2293937" cy="2117725"/>
            <a:chOff x="1358" y="2470"/>
            <a:chExt cx="1445" cy="1334"/>
          </a:xfrm>
        </p:grpSpPr>
        <p:grpSp>
          <p:nvGrpSpPr>
            <p:cNvPr id="90127" name="Group 15"/>
            <p:cNvGrpSpPr/>
            <p:nvPr/>
          </p:nvGrpSpPr>
          <p:grpSpPr bwMode="auto">
            <a:xfrm>
              <a:off x="1392" y="2832"/>
              <a:ext cx="1296" cy="722"/>
              <a:chOff x="1392" y="2208"/>
              <a:chExt cx="1296" cy="722"/>
            </a:xfrm>
          </p:grpSpPr>
          <p:sp>
            <p:nvSpPr>
              <p:cNvPr id="90128" name="AutoShape 16"/>
              <p:cNvSpPr>
                <a:spLocks noChangeArrowheads="1"/>
              </p:cNvSpPr>
              <p:nvPr/>
            </p:nvSpPr>
            <p:spPr bwMode="auto">
              <a:xfrm rot="-16226255">
                <a:off x="1679" y="1921"/>
                <a:ext cx="722" cy="1296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129" name="AutoShape 17"/>
              <p:cNvSpPr>
                <a:spLocks noChangeArrowheads="1"/>
              </p:cNvSpPr>
              <p:nvPr/>
            </p:nvSpPr>
            <p:spPr bwMode="auto">
              <a:xfrm rot="-16200934">
                <a:off x="1655" y="2281"/>
                <a:ext cx="286" cy="428"/>
              </a:xfrm>
              <a:prstGeom prst="rtTriangl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aphicFrame>
          <p:nvGraphicFramePr>
            <p:cNvPr id="90130" name="Object 18"/>
            <p:cNvGraphicFramePr>
              <a:graphicFrameLocks noChangeAspect="1"/>
            </p:cNvGraphicFramePr>
            <p:nvPr/>
          </p:nvGraphicFramePr>
          <p:xfrm>
            <a:off x="2388" y="2470"/>
            <a:ext cx="415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5" r:id="rId3" imgW="190500" imgH="165100" progId="Equation.3">
                    <p:embed/>
                  </p:oleObj>
                </mc:Choice>
                <mc:Fallback>
                  <p:oleObj r:id="rId3" imgW="190500" imgH="1651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8" y="2470"/>
                          <a:ext cx="415" cy="3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31" name="Object 19"/>
            <p:cNvGraphicFramePr>
              <a:graphicFrameLocks noChangeAspect="1"/>
            </p:cNvGraphicFramePr>
            <p:nvPr/>
          </p:nvGraphicFramePr>
          <p:xfrm>
            <a:off x="1358" y="2512"/>
            <a:ext cx="415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6" r:id="rId5" imgW="190500" imgH="165100" progId="Equation.3">
                    <p:embed/>
                  </p:oleObj>
                </mc:Choice>
                <mc:Fallback>
                  <p:oleObj r:id="rId5" imgW="190500" imgH="1651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8" y="2512"/>
                          <a:ext cx="415" cy="3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132" name="Object 20"/>
            <p:cNvGraphicFramePr>
              <a:graphicFrameLocks noChangeAspect="1"/>
            </p:cNvGraphicFramePr>
            <p:nvPr/>
          </p:nvGraphicFramePr>
          <p:xfrm>
            <a:off x="1424" y="3462"/>
            <a:ext cx="36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57" r:id="rId7" imgW="190500" imgH="177800" progId="Equation.3">
                    <p:embed/>
                  </p:oleObj>
                </mc:Choice>
                <mc:Fallback>
                  <p:oleObj r:id="rId7" imgW="190500" imgH="1778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3462"/>
                          <a:ext cx="360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133" name="Line 21"/>
          <p:cNvSpPr>
            <a:spLocks noChangeShapeType="1"/>
          </p:cNvSpPr>
          <p:nvPr/>
        </p:nvSpPr>
        <p:spPr bwMode="auto">
          <a:xfrm>
            <a:off x="8604250" y="2349500"/>
            <a:ext cx="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2230438" y="0"/>
            <a:ext cx="6913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charset="0"/>
              </a:rPr>
              <a:t>探索一：</a:t>
            </a:r>
            <a:r>
              <a:rPr kumimoji="1" lang="zh-CN" altLang="en-US" sz="3200" b="1" dirty="0">
                <a:latin typeface="Times New Roman" panose="02020603050405020304" charset="0"/>
              </a:rPr>
              <a:t>平移后图形是否发生变化？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0" y="3429000"/>
            <a:ext cx="6048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6600CC"/>
                </a:solidFill>
                <a:latin typeface="Times New Roman" panose="02020603050405020304" charset="0"/>
              </a:rPr>
              <a:t>1</a:t>
            </a:r>
            <a:r>
              <a:rPr kumimoji="1" lang="zh-CN" altLang="en-US" sz="3600" b="1" dirty="0">
                <a:solidFill>
                  <a:srgbClr val="6600CC"/>
                </a:solidFill>
                <a:latin typeface="Times New Roman" panose="02020603050405020304" charset="0"/>
              </a:rPr>
              <a:t>、图形的</a:t>
            </a:r>
            <a:r>
              <a:rPr kumimoji="1" lang="zh-CN" altLang="en-US" sz="3600" b="1" dirty="0">
                <a:solidFill>
                  <a:schemeClr val="hlink"/>
                </a:solidFill>
                <a:latin typeface="Times New Roman" panose="02020603050405020304" charset="0"/>
              </a:rPr>
              <a:t>形状</a:t>
            </a:r>
            <a:r>
              <a:rPr kumimoji="1" lang="zh-CN" altLang="en-US" sz="3600" b="1" dirty="0">
                <a:solidFill>
                  <a:srgbClr val="6600CC"/>
                </a:solidFill>
                <a:latin typeface="Times New Roman" panose="02020603050405020304" charset="0"/>
              </a:rPr>
              <a:t>与</a:t>
            </a:r>
            <a:r>
              <a:rPr kumimoji="1" lang="zh-CN" altLang="en-US" sz="3600" b="1" dirty="0">
                <a:solidFill>
                  <a:schemeClr val="hlink"/>
                </a:solidFill>
                <a:latin typeface="Times New Roman" panose="02020603050405020304" charset="0"/>
              </a:rPr>
              <a:t>大小</a:t>
            </a:r>
            <a:r>
              <a:rPr kumimoji="1" lang="zh-CN" altLang="en-US" sz="3600" b="1" dirty="0">
                <a:solidFill>
                  <a:srgbClr val="6600CC"/>
                </a:solidFill>
                <a:latin typeface="Times New Roman" panose="02020603050405020304" charset="0"/>
              </a:rPr>
              <a:t>都不变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2124075" y="692150"/>
            <a:ext cx="7345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charset="0"/>
              </a:rPr>
              <a:t>探索二：</a:t>
            </a:r>
            <a:r>
              <a:rPr kumimoji="1" lang="zh-CN" altLang="en-US" sz="3200" b="1" dirty="0">
                <a:latin typeface="Times New Roman" panose="02020603050405020304" charset="0"/>
              </a:rPr>
              <a:t>平移后的图形与原来的图形的对应线段、对应角有什么关系？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0" y="4149725"/>
            <a:ext cx="61928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6600CC"/>
                </a:solidFill>
                <a:latin typeface="Times New Roman" panose="02020603050405020304" charset="0"/>
              </a:rPr>
              <a:t>2</a:t>
            </a:r>
            <a:r>
              <a:rPr kumimoji="1" lang="zh-CN" altLang="en-US" sz="3600" b="1" dirty="0">
                <a:solidFill>
                  <a:srgbClr val="6600CC"/>
                </a:solidFill>
                <a:latin typeface="Times New Roman" panose="02020603050405020304" charset="0"/>
              </a:rPr>
              <a:t>、对应线段平行</a:t>
            </a:r>
            <a:r>
              <a:rPr kumimoji="1" lang="zh-CN" altLang="en-US" sz="3600" b="1" dirty="0">
                <a:solidFill>
                  <a:schemeClr val="hlink"/>
                </a:solidFill>
                <a:latin typeface="Times New Roman" panose="02020603050405020304" charset="0"/>
              </a:rPr>
              <a:t>（或在同一直线上）</a:t>
            </a:r>
            <a:r>
              <a:rPr kumimoji="1" lang="zh-CN" altLang="en-US" sz="3600" b="1" dirty="0">
                <a:solidFill>
                  <a:srgbClr val="6600CC"/>
                </a:solidFill>
                <a:latin typeface="Times New Roman" panose="02020603050405020304" charset="0"/>
              </a:rPr>
              <a:t>，并且相等</a:t>
            </a: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323850" y="2492375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 i="1" dirty="0">
                <a:solidFill>
                  <a:srgbClr val="3923DD"/>
                </a:solidFill>
                <a:latin typeface="Times New Roman" panose="02020603050405020304" charset="0"/>
              </a:rPr>
              <a:t>特征：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0" y="5445125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6600CC"/>
                </a:solidFill>
                <a:latin typeface="Times New Roman" panose="02020603050405020304" charset="0"/>
              </a:rPr>
              <a:t>3</a:t>
            </a:r>
            <a:r>
              <a:rPr kumimoji="1" lang="zh-CN" altLang="en-US" sz="3600" b="1" dirty="0">
                <a:solidFill>
                  <a:srgbClr val="6600CC"/>
                </a:solidFill>
                <a:latin typeface="Times New Roman" panose="02020603050405020304" charset="0"/>
              </a:rPr>
              <a:t>、对应角相等。</a:t>
            </a:r>
          </a:p>
        </p:txBody>
      </p:sp>
      <p:sp>
        <p:nvSpPr>
          <p:cNvPr id="90140" name="AutoShape 28"/>
          <p:cNvSpPr>
            <a:spLocks noChangeArrowheads="1"/>
          </p:cNvSpPr>
          <p:nvPr/>
        </p:nvSpPr>
        <p:spPr bwMode="auto">
          <a:xfrm>
            <a:off x="0" y="0"/>
            <a:ext cx="1835150" cy="2178050"/>
          </a:xfrm>
          <a:prstGeom prst="doubleWave">
            <a:avLst>
              <a:gd name="adj1" fmla="val 10319"/>
              <a:gd name="adj2" fmla="val -5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hlink"/>
                </a:solidFill>
              </a:rPr>
              <a:t>一起探索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3" grpId="0" animBg="1"/>
      <p:bldP spid="90134" grpId="0" autoUpdateAnimBg="0"/>
      <p:bldP spid="90135" grpId="0" autoUpdateAnimBg="0"/>
      <p:bldP spid="90136" grpId="0" autoUpdateAnimBg="0"/>
      <p:bldP spid="90137" grpId="0" autoUpdateAnimBg="0"/>
      <p:bldP spid="90138" grpId="0" autoUpdateAnimBg="0"/>
      <p:bldP spid="901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573463"/>
            <a:ext cx="6011863" cy="2795587"/>
          </a:xfrm>
          <a:noFill/>
        </p:spPr>
      </p:pic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1330325" y="3286125"/>
            <a:ext cx="2881313" cy="9350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1403350" y="3717925"/>
            <a:ext cx="2952750" cy="1008063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2914650" y="5157788"/>
            <a:ext cx="2952750" cy="1008062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34" name="AutoShape 7"/>
          <p:cNvSpPr>
            <a:spLocks noChangeArrowheads="1"/>
          </p:cNvSpPr>
          <p:nvPr/>
        </p:nvSpPr>
        <p:spPr bwMode="auto">
          <a:xfrm>
            <a:off x="4356100" y="3717925"/>
            <a:ext cx="1439863" cy="1439863"/>
          </a:xfrm>
          <a:prstGeom prst="rtTriangle">
            <a:avLst/>
          </a:prstGeom>
          <a:noFill/>
          <a:ln w="28575">
            <a:solidFill>
              <a:srgbClr val="FF33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auto">
          <a:xfrm>
            <a:off x="1403350" y="4725988"/>
            <a:ext cx="1439863" cy="1439862"/>
          </a:xfrm>
          <a:prstGeom prst="rtTriangle">
            <a:avLst/>
          </a:prstGeom>
          <a:solidFill>
            <a:srgbClr val="FF0000"/>
          </a:solidFill>
          <a:ln w="38100">
            <a:solidFill>
              <a:srgbClr val="FF3300"/>
            </a:solidFill>
            <a:miter lim="800000"/>
          </a:ln>
        </p:spPr>
        <p:txBody>
          <a:bodyPr wrap="none" anchor="ctr"/>
          <a:lstStyle/>
          <a:p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898525" y="4365625"/>
            <a:ext cx="719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</a:rPr>
              <a:t>A</a:t>
            </a: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900113" y="5949950"/>
            <a:ext cx="719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0033CC"/>
                </a:solidFill>
              </a:rPr>
              <a:t>B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2987675" y="5846763"/>
            <a:ext cx="719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33CC"/>
                </a:solidFill>
              </a:rPr>
              <a:t>C</a:t>
            </a:r>
            <a:endParaRPr lang="en-US" sz="3200">
              <a:solidFill>
                <a:srgbClr val="0033CC"/>
              </a:solidFill>
            </a:endParaRP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4427538" y="3357563"/>
            <a:ext cx="719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33CC"/>
                </a:solidFill>
              </a:rPr>
              <a:t>A’</a:t>
            </a:r>
            <a:endParaRPr lang="en-US" sz="3200">
              <a:solidFill>
                <a:srgbClr val="0033CC"/>
              </a:solidFill>
            </a:endParaRP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3851275" y="4725988"/>
            <a:ext cx="719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33CC"/>
                </a:solidFill>
              </a:rPr>
              <a:t>B’</a:t>
            </a:r>
            <a:endParaRPr lang="en-US" sz="3200">
              <a:solidFill>
                <a:srgbClr val="0033CC"/>
              </a:solidFill>
            </a:endParaRPr>
          </a:p>
        </p:txBody>
      </p:sp>
      <p:sp>
        <p:nvSpPr>
          <p:cNvPr id="22542" name="Text Box 15"/>
          <p:cNvSpPr txBox="1">
            <a:spLocks noChangeArrowheads="1"/>
          </p:cNvSpPr>
          <p:nvPr/>
        </p:nvSpPr>
        <p:spPr bwMode="auto">
          <a:xfrm>
            <a:off x="5364163" y="5157788"/>
            <a:ext cx="719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>
                <a:solidFill>
                  <a:srgbClr val="0033CC"/>
                </a:solidFill>
              </a:rPr>
              <a:t>C’</a:t>
            </a:r>
            <a:endParaRPr lang="en-US" sz="3200">
              <a:solidFill>
                <a:srgbClr val="0033CC"/>
              </a:solidFill>
            </a:endParaRPr>
          </a:p>
        </p:txBody>
      </p:sp>
      <p:sp>
        <p:nvSpPr>
          <p:cNvPr id="22543" name="Text Box 16"/>
          <p:cNvSpPr txBox="1">
            <a:spLocks noChangeArrowheads="1"/>
          </p:cNvSpPr>
          <p:nvPr/>
        </p:nvSpPr>
        <p:spPr bwMode="auto">
          <a:xfrm>
            <a:off x="971550" y="3716338"/>
            <a:ext cx="719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2627313" y="3213100"/>
            <a:ext cx="719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CC00CC"/>
                </a:solidFill>
              </a:rPr>
              <a:t>Y</a:t>
            </a:r>
          </a:p>
        </p:txBody>
      </p:sp>
      <p:sp>
        <p:nvSpPr>
          <p:cNvPr id="22545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237288"/>
            <a:ext cx="468312" cy="620712"/>
          </a:xfrm>
          <a:prstGeom prst="actionButtonBlank">
            <a:avLst/>
          </a:prstGeom>
          <a:solidFill>
            <a:srgbClr val="CCFFFF">
              <a:alpha val="4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46" name="AutoShape 19"/>
          <p:cNvSpPr>
            <a:spLocks noChangeArrowheads="1"/>
          </p:cNvSpPr>
          <p:nvPr/>
        </p:nvSpPr>
        <p:spPr bwMode="auto">
          <a:xfrm>
            <a:off x="1403350" y="4725988"/>
            <a:ext cx="1439863" cy="1439862"/>
          </a:xfrm>
          <a:prstGeom prst="rtTriangle">
            <a:avLst/>
          </a:prstGeom>
          <a:noFill/>
          <a:ln w="38100">
            <a:solidFill>
              <a:srgbClr val="FF33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2547" name="Rectangle 20"/>
          <p:cNvSpPr>
            <a:spLocks noChangeArrowheads="1"/>
          </p:cNvSpPr>
          <p:nvPr/>
        </p:nvSpPr>
        <p:spPr bwMode="auto">
          <a:xfrm>
            <a:off x="396875" y="260350"/>
            <a:ext cx="31686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zh-CN" altLang="en-US" sz="3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548" name="Text Box 21"/>
          <p:cNvSpPr txBox="1">
            <a:spLocks noChangeArrowheads="1"/>
          </p:cNvSpPr>
          <p:nvPr/>
        </p:nvSpPr>
        <p:spPr bwMode="auto">
          <a:xfrm>
            <a:off x="2266950" y="476250"/>
            <a:ext cx="6877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FF0000"/>
                </a:solidFill>
                <a:latin typeface="Tahoma" panose="020B0604030504040204" pitchFamily="34" charset="0"/>
              </a:rPr>
              <a:t>探索三：</a:t>
            </a:r>
            <a:r>
              <a:rPr lang="zh-CN" altLang="en-US" sz="2800" b="1" dirty="0">
                <a:solidFill>
                  <a:srgbClr val="13110F"/>
                </a:solidFill>
              </a:rPr>
              <a:t>图中对应点的连线A</a:t>
            </a:r>
            <a:r>
              <a:rPr lang="en-US" altLang="zh-CN" sz="2800" b="1" dirty="0">
                <a:solidFill>
                  <a:srgbClr val="13110F"/>
                </a:solidFill>
              </a:rPr>
              <a:t>A’</a:t>
            </a:r>
            <a:r>
              <a:rPr lang="zh-CN" altLang="en-US" sz="2800" b="1" dirty="0">
                <a:solidFill>
                  <a:srgbClr val="13110F"/>
                </a:solidFill>
              </a:rPr>
              <a:t>、B</a:t>
            </a:r>
            <a:r>
              <a:rPr lang="en-US" altLang="zh-CN" sz="2800" b="1" dirty="0">
                <a:solidFill>
                  <a:srgbClr val="13110F"/>
                </a:solidFill>
              </a:rPr>
              <a:t>B’</a:t>
            </a:r>
            <a:r>
              <a:rPr lang="zh-CN" altLang="en-US" sz="2800" b="1" dirty="0">
                <a:solidFill>
                  <a:srgbClr val="13110F"/>
                </a:solidFill>
              </a:rPr>
              <a:t>、</a:t>
            </a:r>
            <a:r>
              <a:rPr lang="en-US" altLang="zh-CN" sz="2800" b="1" dirty="0">
                <a:solidFill>
                  <a:srgbClr val="13110F"/>
                </a:solidFill>
              </a:rPr>
              <a:t>CC’</a:t>
            </a:r>
            <a:r>
              <a:rPr lang="zh-CN" altLang="en-US" sz="2800" b="1" dirty="0">
                <a:solidFill>
                  <a:srgbClr val="13110F"/>
                </a:solidFill>
              </a:rPr>
              <a:t>之间具有什么位置关系和数量关系？</a:t>
            </a:r>
          </a:p>
        </p:txBody>
      </p:sp>
      <p:sp>
        <p:nvSpPr>
          <p:cNvPr id="22549" name="Line 6"/>
          <p:cNvSpPr>
            <a:spLocks noChangeShapeType="1"/>
          </p:cNvSpPr>
          <p:nvPr/>
        </p:nvSpPr>
        <p:spPr bwMode="auto">
          <a:xfrm flipV="1">
            <a:off x="1403350" y="5157788"/>
            <a:ext cx="2952750" cy="1008062"/>
          </a:xfrm>
          <a:prstGeom prst="line">
            <a:avLst/>
          </a:prstGeom>
          <a:noFill/>
          <a:ln w="25400">
            <a:solidFill>
              <a:srgbClr val="0000FF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0" y="0"/>
            <a:ext cx="1835150" cy="2178050"/>
          </a:xfrm>
          <a:prstGeom prst="doubleWave">
            <a:avLst>
              <a:gd name="adj1" fmla="val 10319"/>
              <a:gd name="adj2" fmla="val -5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4000" b="1">
                <a:solidFill>
                  <a:schemeClr val="hlink"/>
                </a:solidFill>
              </a:rPr>
              <a:t>一起探索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2195513" y="1844675"/>
            <a:ext cx="6480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chemeClr val="tx2"/>
                </a:solidFill>
              </a:rPr>
              <a:t>对应点所连接的线段平行且相等</a:t>
            </a:r>
          </a:p>
        </p:txBody>
      </p:sp>
      <p:grpSp>
        <p:nvGrpSpPr>
          <p:cNvPr id="22553" name="Group 25"/>
          <p:cNvGrpSpPr/>
          <p:nvPr/>
        </p:nvGrpSpPr>
        <p:grpSpPr bwMode="auto">
          <a:xfrm>
            <a:off x="6156325" y="2708275"/>
            <a:ext cx="2592388" cy="3884613"/>
            <a:chOff x="3480" y="1460"/>
            <a:chExt cx="2238" cy="2846"/>
          </a:xfrm>
        </p:grpSpPr>
        <p:grpSp>
          <p:nvGrpSpPr>
            <p:cNvPr id="22554" name="Group 26"/>
            <p:cNvGrpSpPr/>
            <p:nvPr/>
          </p:nvGrpSpPr>
          <p:grpSpPr bwMode="auto">
            <a:xfrm>
              <a:off x="3480" y="1588"/>
              <a:ext cx="696" cy="2718"/>
              <a:chOff x="3480" y="1588"/>
              <a:chExt cx="696" cy="2718"/>
            </a:xfrm>
          </p:grpSpPr>
          <p:sp>
            <p:nvSpPr>
              <p:cNvPr id="22555" name="Rectangle 27"/>
              <p:cNvSpPr>
                <a:spLocks noChangeArrowheads="1"/>
              </p:cNvSpPr>
              <p:nvPr/>
            </p:nvSpPr>
            <p:spPr bwMode="auto">
              <a:xfrm>
                <a:off x="3840" y="1692"/>
                <a:ext cx="336" cy="254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56" name="Text Box 28"/>
              <p:cNvSpPr txBox="1">
                <a:spLocks noChangeArrowheads="1"/>
              </p:cNvSpPr>
              <p:nvPr/>
            </p:nvSpPr>
            <p:spPr bwMode="auto">
              <a:xfrm>
                <a:off x="3542" y="1588"/>
                <a:ext cx="433" cy="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4000">
                    <a:solidFill>
                      <a:srgbClr val="FF0000"/>
                    </a:solidFill>
                    <a:latin typeface="Times New Roman" panose="02020603050405020304" charset="0"/>
                  </a:rPr>
                  <a:t>P</a:t>
                </a:r>
              </a:p>
            </p:txBody>
          </p:sp>
          <p:sp>
            <p:nvSpPr>
              <p:cNvPr id="22557" name="Text Box 29"/>
              <p:cNvSpPr txBox="1">
                <a:spLocks noChangeArrowheads="1"/>
              </p:cNvSpPr>
              <p:nvPr/>
            </p:nvSpPr>
            <p:spPr bwMode="auto">
              <a:xfrm>
                <a:off x="3480" y="3792"/>
                <a:ext cx="575" cy="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4000">
                    <a:solidFill>
                      <a:srgbClr val="FF0000"/>
                    </a:solidFill>
                    <a:latin typeface="Times New Roman" panose="02020603050405020304" charset="0"/>
                  </a:rPr>
                  <a:t>Q</a:t>
                </a:r>
              </a:p>
            </p:txBody>
          </p:sp>
        </p:grpSp>
        <p:grpSp>
          <p:nvGrpSpPr>
            <p:cNvPr id="22558" name="Group 30"/>
            <p:cNvGrpSpPr/>
            <p:nvPr/>
          </p:nvGrpSpPr>
          <p:grpSpPr bwMode="auto">
            <a:xfrm>
              <a:off x="4176" y="1460"/>
              <a:ext cx="1542" cy="1467"/>
              <a:chOff x="1386" y="1866"/>
              <a:chExt cx="1542" cy="1467"/>
            </a:xfrm>
          </p:grpSpPr>
          <p:grpSp>
            <p:nvGrpSpPr>
              <p:cNvPr id="22559" name="Group 31"/>
              <p:cNvGrpSpPr/>
              <p:nvPr/>
            </p:nvGrpSpPr>
            <p:grpSpPr bwMode="auto">
              <a:xfrm>
                <a:off x="1392" y="2208"/>
                <a:ext cx="1296" cy="722"/>
                <a:chOff x="1392" y="2208"/>
                <a:chExt cx="1296" cy="722"/>
              </a:xfrm>
            </p:grpSpPr>
            <p:sp>
              <p:nvSpPr>
                <p:cNvPr id="22560" name="AutoShape 32"/>
                <p:cNvSpPr>
                  <a:spLocks noChangeArrowheads="1"/>
                </p:cNvSpPr>
                <p:nvPr/>
              </p:nvSpPr>
              <p:spPr bwMode="auto">
                <a:xfrm rot="-16226255">
                  <a:off x="1679" y="1921"/>
                  <a:ext cx="722" cy="1296"/>
                </a:xfrm>
                <a:prstGeom prst="rtTriangl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2561" name="AutoShape 33"/>
                <p:cNvSpPr>
                  <a:spLocks noChangeArrowheads="1"/>
                </p:cNvSpPr>
                <p:nvPr/>
              </p:nvSpPr>
              <p:spPr bwMode="auto">
                <a:xfrm rot="-16200934">
                  <a:off x="1655" y="2281"/>
                  <a:ext cx="286" cy="428"/>
                </a:xfrm>
                <a:prstGeom prst="rtTriangle">
                  <a:avLst/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22562" name="Text Box 34"/>
              <p:cNvSpPr txBox="1">
                <a:spLocks noChangeArrowheads="1"/>
              </p:cNvSpPr>
              <p:nvPr/>
            </p:nvSpPr>
            <p:spPr bwMode="auto">
              <a:xfrm>
                <a:off x="1400" y="1866"/>
                <a:ext cx="575" cy="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600" b="1">
                    <a:solidFill>
                      <a:srgbClr val="FF0000"/>
                    </a:solidFill>
                    <a:latin typeface="Times New Roman" panose="02020603050405020304" charset="0"/>
                  </a:rPr>
                  <a:t>B</a:t>
                </a:r>
              </a:p>
            </p:txBody>
          </p:sp>
          <p:sp>
            <p:nvSpPr>
              <p:cNvPr id="22563" name="Text Box 35"/>
              <p:cNvSpPr txBox="1">
                <a:spLocks noChangeArrowheads="1"/>
              </p:cNvSpPr>
              <p:nvPr/>
            </p:nvSpPr>
            <p:spPr bwMode="auto">
              <a:xfrm>
                <a:off x="1386" y="2863"/>
                <a:ext cx="768" cy="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600" b="1">
                    <a:solidFill>
                      <a:srgbClr val="FF0000"/>
                    </a:solidFill>
                    <a:latin typeface="Times New Roman" panose="02020603050405020304" charset="0"/>
                  </a:rPr>
                  <a:t>C</a:t>
                </a:r>
              </a:p>
            </p:txBody>
          </p:sp>
          <p:sp>
            <p:nvSpPr>
              <p:cNvPr id="22564" name="Text Box 36"/>
              <p:cNvSpPr txBox="1">
                <a:spLocks noChangeArrowheads="1"/>
              </p:cNvSpPr>
              <p:nvPr/>
            </p:nvSpPr>
            <p:spPr bwMode="auto">
              <a:xfrm>
                <a:off x="2400" y="1866"/>
                <a:ext cx="528" cy="4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en-US" altLang="zh-CN" sz="3600" b="1">
                    <a:solidFill>
                      <a:srgbClr val="FF0000"/>
                    </a:solidFill>
                    <a:latin typeface="Times New Roman" panose="02020603050405020304" charset="0"/>
                  </a:rPr>
                  <a:t>A</a:t>
                </a:r>
              </a:p>
            </p:txBody>
          </p:sp>
        </p:grpSp>
      </p:grpSp>
      <p:grpSp>
        <p:nvGrpSpPr>
          <p:cNvPr id="22565" name="Group 37"/>
          <p:cNvGrpSpPr/>
          <p:nvPr/>
        </p:nvGrpSpPr>
        <p:grpSpPr bwMode="auto">
          <a:xfrm>
            <a:off x="6948488" y="4797425"/>
            <a:ext cx="1655762" cy="1757363"/>
            <a:chOff x="1358" y="2470"/>
            <a:chExt cx="1445" cy="1334"/>
          </a:xfrm>
        </p:grpSpPr>
        <p:grpSp>
          <p:nvGrpSpPr>
            <p:cNvPr id="22566" name="Group 38"/>
            <p:cNvGrpSpPr/>
            <p:nvPr/>
          </p:nvGrpSpPr>
          <p:grpSpPr bwMode="auto">
            <a:xfrm>
              <a:off x="1392" y="2832"/>
              <a:ext cx="1296" cy="722"/>
              <a:chOff x="1392" y="2208"/>
              <a:chExt cx="1296" cy="722"/>
            </a:xfrm>
          </p:grpSpPr>
          <p:sp>
            <p:nvSpPr>
              <p:cNvPr id="22567" name="AutoShape 39"/>
              <p:cNvSpPr>
                <a:spLocks noChangeArrowheads="1"/>
              </p:cNvSpPr>
              <p:nvPr/>
            </p:nvSpPr>
            <p:spPr bwMode="auto">
              <a:xfrm rot="-16226255">
                <a:off x="1679" y="1921"/>
                <a:ext cx="722" cy="1296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568" name="AutoShape 40"/>
              <p:cNvSpPr>
                <a:spLocks noChangeArrowheads="1"/>
              </p:cNvSpPr>
              <p:nvPr/>
            </p:nvSpPr>
            <p:spPr bwMode="auto">
              <a:xfrm rot="-16200934">
                <a:off x="1655" y="2281"/>
                <a:ext cx="286" cy="428"/>
              </a:xfrm>
              <a:prstGeom prst="rtTriangl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aphicFrame>
          <p:nvGraphicFramePr>
            <p:cNvPr id="22569" name="Object 41"/>
            <p:cNvGraphicFramePr>
              <a:graphicFrameLocks noChangeAspect="1"/>
            </p:cNvGraphicFramePr>
            <p:nvPr/>
          </p:nvGraphicFramePr>
          <p:xfrm>
            <a:off x="2388" y="2470"/>
            <a:ext cx="415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8" r:id="rId5" imgW="190500" imgH="165100" progId="Equation.3">
                    <p:embed/>
                  </p:oleObj>
                </mc:Choice>
                <mc:Fallback>
                  <p:oleObj r:id="rId5" imgW="190500" imgH="16510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8" y="2470"/>
                          <a:ext cx="415" cy="3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70" name="Object 42"/>
            <p:cNvGraphicFramePr>
              <a:graphicFrameLocks noChangeAspect="1"/>
            </p:cNvGraphicFramePr>
            <p:nvPr/>
          </p:nvGraphicFramePr>
          <p:xfrm>
            <a:off x="1358" y="2512"/>
            <a:ext cx="415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9" r:id="rId7" imgW="190500" imgH="165100" progId="Equation.3">
                    <p:embed/>
                  </p:oleObj>
                </mc:Choice>
                <mc:Fallback>
                  <p:oleObj r:id="rId7" imgW="190500" imgH="16510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8" y="2512"/>
                          <a:ext cx="415" cy="3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71" name="Object 43"/>
            <p:cNvGraphicFramePr>
              <a:graphicFrameLocks noChangeAspect="1"/>
            </p:cNvGraphicFramePr>
            <p:nvPr/>
          </p:nvGraphicFramePr>
          <p:xfrm>
            <a:off x="1424" y="3462"/>
            <a:ext cx="36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90" r:id="rId9" imgW="190500" imgH="177800" progId="Equation.3">
                    <p:embed/>
                  </p:oleObj>
                </mc:Choice>
                <mc:Fallback>
                  <p:oleObj r:id="rId9" imgW="190500" imgH="177800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4" y="3462"/>
                          <a:ext cx="360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572" name="Line 44"/>
          <p:cNvSpPr>
            <a:spLocks noChangeShapeType="1"/>
          </p:cNvSpPr>
          <p:nvPr/>
        </p:nvSpPr>
        <p:spPr bwMode="auto">
          <a:xfrm>
            <a:off x="8604250" y="3357563"/>
            <a:ext cx="0" cy="162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2145881" y="1644650"/>
            <a:ext cx="6048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2"/>
                </a:solidFill>
              </a:rPr>
              <a:t>对应点所连接的线段平行</a:t>
            </a:r>
            <a:r>
              <a:rPr lang="zh-CN" altLang="en-US" sz="3200" b="1" dirty="0">
                <a:solidFill>
                  <a:schemeClr val="hlink"/>
                </a:solidFill>
              </a:rPr>
              <a:t>（或在同一条直线上）</a:t>
            </a:r>
            <a:r>
              <a:rPr lang="zh-CN" altLang="en-US" sz="3200" b="1" dirty="0">
                <a:solidFill>
                  <a:schemeClr val="tx2"/>
                </a:solidFill>
              </a:rPr>
              <a:t>且相等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build="p" autoUpdateAnimBg="0"/>
      <p:bldP spid="22552" grpId="0"/>
      <p:bldP spid="22552" grpId="1"/>
      <p:bldP spid="22572" grpId="0" animBg="1"/>
      <p:bldP spid="225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6" name="Group 2"/>
          <p:cNvGraphicFramePr>
            <a:graphicFrameLocks noGrp="1"/>
          </p:cNvGraphicFramePr>
          <p:nvPr/>
        </p:nvGraphicFramePr>
        <p:xfrm>
          <a:off x="2700338" y="1125538"/>
          <a:ext cx="6096000" cy="318643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280" name="Group 96"/>
          <p:cNvGrpSpPr/>
          <p:nvPr/>
        </p:nvGrpSpPr>
        <p:grpSpPr bwMode="auto">
          <a:xfrm>
            <a:off x="2195513" y="1189038"/>
            <a:ext cx="3124200" cy="1952625"/>
            <a:chOff x="1488" y="681"/>
            <a:chExt cx="1968" cy="1230"/>
          </a:xfrm>
        </p:grpSpPr>
        <p:grpSp>
          <p:nvGrpSpPr>
            <p:cNvPr id="93281" name="Group 97"/>
            <p:cNvGrpSpPr/>
            <p:nvPr/>
          </p:nvGrpSpPr>
          <p:grpSpPr bwMode="auto">
            <a:xfrm>
              <a:off x="1776" y="947"/>
              <a:ext cx="1344" cy="720"/>
              <a:chOff x="1776" y="947"/>
              <a:chExt cx="1344" cy="720"/>
            </a:xfrm>
          </p:grpSpPr>
          <p:sp>
            <p:nvSpPr>
              <p:cNvPr id="93282" name="Line 98"/>
              <p:cNvSpPr>
                <a:spLocks noChangeShapeType="1"/>
              </p:cNvSpPr>
              <p:nvPr/>
            </p:nvSpPr>
            <p:spPr bwMode="auto">
              <a:xfrm>
                <a:off x="1776" y="1632"/>
                <a:ext cx="1344" cy="0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283" name="Line 99"/>
              <p:cNvSpPr>
                <a:spLocks noChangeShapeType="1"/>
              </p:cNvSpPr>
              <p:nvPr/>
            </p:nvSpPr>
            <p:spPr bwMode="auto">
              <a:xfrm>
                <a:off x="2771" y="947"/>
                <a:ext cx="336" cy="720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284" name="Line 100"/>
              <p:cNvSpPr>
                <a:spLocks noChangeShapeType="1"/>
              </p:cNvSpPr>
              <p:nvPr/>
            </p:nvSpPr>
            <p:spPr bwMode="auto">
              <a:xfrm flipV="1">
                <a:off x="1776" y="960"/>
                <a:ext cx="1008" cy="672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3285" name="Text Box 101"/>
            <p:cNvSpPr txBox="1">
              <a:spLocks noChangeArrowheads="1"/>
            </p:cNvSpPr>
            <p:nvPr/>
          </p:nvSpPr>
          <p:spPr bwMode="auto">
            <a:xfrm>
              <a:off x="2688" y="681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A</a:t>
              </a:r>
            </a:p>
          </p:txBody>
        </p:sp>
        <p:sp>
          <p:nvSpPr>
            <p:cNvPr id="93286" name="Text Box 102"/>
            <p:cNvSpPr txBox="1">
              <a:spLocks noChangeArrowheads="1"/>
            </p:cNvSpPr>
            <p:nvPr/>
          </p:nvSpPr>
          <p:spPr bwMode="auto">
            <a:xfrm>
              <a:off x="1488" y="1584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B</a:t>
              </a:r>
            </a:p>
          </p:txBody>
        </p:sp>
        <p:sp>
          <p:nvSpPr>
            <p:cNvPr id="93287" name="Text Box 103"/>
            <p:cNvSpPr txBox="1">
              <a:spLocks noChangeArrowheads="1"/>
            </p:cNvSpPr>
            <p:nvPr/>
          </p:nvSpPr>
          <p:spPr bwMode="auto">
            <a:xfrm>
              <a:off x="2928" y="1584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C</a:t>
              </a:r>
            </a:p>
          </p:txBody>
        </p:sp>
      </p:grpSp>
      <p:grpSp>
        <p:nvGrpSpPr>
          <p:cNvPr id="93288" name="Group 104"/>
          <p:cNvGrpSpPr/>
          <p:nvPr/>
        </p:nvGrpSpPr>
        <p:grpSpPr bwMode="auto">
          <a:xfrm>
            <a:off x="5264150" y="2268538"/>
            <a:ext cx="3124200" cy="1952625"/>
            <a:chOff x="1488" y="681"/>
            <a:chExt cx="1968" cy="1230"/>
          </a:xfrm>
        </p:grpSpPr>
        <p:grpSp>
          <p:nvGrpSpPr>
            <p:cNvPr id="93289" name="Group 105"/>
            <p:cNvGrpSpPr/>
            <p:nvPr/>
          </p:nvGrpSpPr>
          <p:grpSpPr bwMode="auto">
            <a:xfrm>
              <a:off x="1776" y="947"/>
              <a:ext cx="1344" cy="720"/>
              <a:chOff x="1776" y="947"/>
              <a:chExt cx="1344" cy="720"/>
            </a:xfrm>
          </p:grpSpPr>
          <p:sp>
            <p:nvSpPr>
              <p:cNvPr id="93290" name="Line 106"/>
              <p:cNvSpPr>
                <a:spLocks noChangeShapeType="1"/>
              </p:cNvSpPr>
              <p:nvPr/>
            </p:nvSpPr>
            <p:spPr bwMode="auto">
              <a:xfrm>
                <a:off x="1776" y="1632"/>
                <a:ext cx="1344" cy="0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291" name="Line 107"/>
              <p:cNvSpPr>
                <a:spLocks noChangeShapeType="1"/>
              </p:cNvSpPr>
              <p:nvPr/>
            </p:nvSpPr>
            <p:spPr bwMode="auto">
              <a:xfrm>
                <a:off x="2771" y="947"/>
                <a:ext cx="336" cy="720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292" name="Line 108"/>
              <p:cNvSpPr>
                <a:spLocks noChangeShapeType="1"/>
              </p:cNvSpPr>
              <p:nvPr/>
            </p:nvSpPr>
            <p:spPr bwMode="auto">
              <a:xfrm flipV="1">
                <a:off x="1776" y="960"/>
                <a:ext cx="1008" cy="672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3293" name="Text Box 109"/>
            <p:cNvSpPr txBox="1">
              <a:spLocks noChangeArrowheads="1"/>
            </p:cNvSpPr>
            <p:nvPr/>
          </p:nvSpPr>
          <p:spPr bwMode="auto">
            <a:xfrm>
              <a:off x="2688" y="681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D</a:t>
              </a:r>
            </a:p>
          </p:txBody>
        </p:sp>
        <p:sp>
          <p:nvSpPr>
            <p:cNvPr id="93294" name="Text Box 110"/>
            <p:cNvSpPr txBox="1">
              <a:spLocks noChangeArrowheads="1"/>
            </p:cNvSpPr>
            <p:nvPr/>
          </p:nvSpPr>
          <p:spPr bwMode="auto">
            <a:xfrm>
              <a:off x="1488" y="1584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E</a:t>
              </a:r>
            </a:p>
          </p:txBody>
        </p:sp>
        <p:sp>
          <p:nvSpPr>
            <p:cNvPr id="93295" name="Text Box 111"/>
            <p:cNvSpPr txBox="1">
              <a:spLocks noChangeArrowheads="1"/>
            </p:cNvSpPr>
            <p:nvPr/>
          </p:nvSpPr>
          <p:spPr bwMode="auto">
            <a:xfrm>
              <a:off x="2928" y="1584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 charset="0"/>
                </a:rPr>
                <a:t>F</a:t>
              </a:r>
            </a:p>
          </p:txBody>
        </p:sp>
      </p:grpSp>
      <p:sp>
        <p:nvSpPr>
          <p:cNvPr id="93296" name="Text Box 112"/>
          <p:cNvSpPr txBox="1">
            <a:spLocks noChangeArrowheads="1"/>
          </p:cNvSpPr>
          <p:nvPr/>
        </p:nvSpPr>
        <p:spPr bwMode="auto">
          <a:xfrm>
            <a:off x="971550" y="0"/>
            <a:ext cx="81724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latin typeface="Times New Roman" panose="02020603050405020304" charset="0"/>
              </a:rPr>
              <a:t> 如图△</a:t>
            </a:r>
            <a:r>
              <a:rPr kumimoji="1" lang="en-US" altLang="zh-CN" sz="3200" b="1">
                <a:latin typeface="Times New Roman" panose="02020603050405020304" charset="0"/>
              </a:rPr>
              <a:t>ABC</a:t>
            </a:r>
            <a:r>
              <a:rPr kumimoji="1" lang="zh-CN" altLang="en-US" sz="3200" b="1">
                <a:latin typeface="Times New Roman" panose="02020603050405020304" charset="0"/>
              </a:rPr>
              <a:t>经过平移到△</a:t>
            </a:r>
            <a:r>
              <a:rPr kumimoji="1" lang="en-US" altLang="zh-CN" sz="3200" b="1">
                <a:latin typeface="Times New Roman" panose="02020603050405020304" charset="0"/>
              </a:rPr>
              <a:t>DEF</a:t>
            </a:r>
            <a:r>
              <a:rPr kumimoji="1" lang="zh-CN" altLang="en-US" sz="3200" b="1">
                <a:latin typeface="Times New Roman" panose="02020603050405020304" charset="0"/>
              </a:rPr>
              <a:t>的位置，下列      说法正确的有</a:t>
            </a:r>
            <a:r>
              <a:rPr kumimoji="1" lang="en-US" altLang="zh-CN" sz="3200" b="1">
                <a:latin typeface="Times New Roman" panose="02020603050405020304" charset="0"/>
              </a:rPr>
              <a:t>(      )</a:t>
            </a:r>
            <a:r>
              <a:rPr kumimoji="1" lang="en-US" altLang="zh-CN" sz="3200">
                <a:latin typeface="Times New Roman" panose="02020603050405020304" charset="0"/>
              </a:rPr>
              <a:t> </a:t>
            </a:r>
          </a:p>
        </p:txBody>
      </p:sp>
      <p:sp>
        <p:nvSpPr>
          <p:cNvPr id="93297" name="Text Box 113"/>
          <p:cNvSpPr txBox="1">
            <a:spLocks noChangeArrowheads="1"/>
          </p:cNvSpPr>
          <p:nvPr/>
        </p:nvSpPr>
        <p:spPr bwMode="auto">
          <a:xfrm>
            <a:off x="0" y="4365625"/>
            <a:ext cx="831691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Times New Roman" panose="02020603050405020304" charset="0"/>
              </a:rPr>
              <a:t>1</a:t>
            </a:r>
            <a:r>
              <a:rPr kumimoji="1" lang="zh-CN" altLang="en-US" sz="2400" b="1" dirty="0">
                <a:latin typeface="Times New Roman" panose="02020603050405020304" charset="0"/>
              </a:rPr>
              <a:t>、</a:t>
            </a:r>
            <a:r>
              <a:rPr kumimoji="1" lang="en-US" altLang="zh-CN" sz="2400" b="1" dirty="0">
                <a:latin typeface="Times New Roman" panose="02020603050405020304" charset="0"/>
              </a:rPr>
              <a:t>AB∥DE ,AB=DE   </a:t>
            </a:r>
            <a:r>
              <a:rPr kumimoji="1" lang="zh-CN" altLang="en-US" sz="2400" b="1" dirty="0">
                <a:latin typeface="Times New Roman" panose="02020603050405020304" charset="0"/>
              </a:rPr>
              <a:t>　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Times New Roman" panose="02020603050405020304" charset="0"/>
              </a:rPr>
              <a:t>2</a:t>
            </a:r>
            <a:r>
              <a:rPr kumimoji="1" lang="zh-CN" altLang="en-US" sz="2400" b="1" dirty="0">
                <a:latin typeface="Times New Roman" panose="02020603050405020304" charset="0"/>
              </a:rPr>
              <a:t>、</a:t>
            </a:r>
            <a:r>
              <a:rPr kumimoji="1" lang="en-US" altLang="zh-CN" sz="2400" b="1" dirty="0">
                <a:latin typeface="Times New Roman" panose="02020603050405020304" charset="0"/>
              </a:rPr>
              <a:t>AD ∥BE ∥CF , AD =BE =CF </a:t>
            </a:r>
            <a:r>
              <a:rPr kumimoji="1" lang="zh-CN" altLang="en-US" sz="2400" b="1" dirty="0">
                <a:latin typeface="Times New Roman" panose="02020603050405020304" charset="0"/>
              </a:rPr>
              <a:t>　　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Times New Roman" panose="02020603050405020304" charset="0"/>
              </a:rPr>
              <a:t>3</a:t>
            </a:r>
            <a:r>
              <a:rPr kumimoji="1" lang="zh-CN" altLang="en-US" sz="2400" b="1" dirty="0">
                <a:latin typeface="Times New Roman" panose="02020603050405020304" charset="0"/>
              </a:rPr>
              <a:t>、 </a:t>
            </a:r>
            <a:r>
              <a:rPr kumimoji="1" lang="en-US" altLang="zh-CN" sz="2400" b="1" dirty="0">
                <a:latin typeface="Times New Roman" panose="02020603050405020304" charset="0"/>
              </a:rPr>
              <a:t>AC∥DF, AC=DF</a:t>
            </a:r>
            <a:r>
              <a:rPr kumimoji="1" lang="zh-CN" altLang="en-US" sz="2400" b="1" dirty="0">
                <a:latin typeface="Times New Roman" panose="02020603050405020304" charset="0"/>
              </a:rPr>
              <a:t>　</a:t>
            </a:r>
          </a:p>
          <a:p>
            <a:pPr>
              <a:spcBef>
                <a:spcPct val="50000"/>
              </a:spcBef>
            </a:pPr>
            <a:r>
              <a:rPr kumimoji="1" lang="en-US" altLang="zh-CN" sz="2400" b="1" dirty="0">
                <a:latin typeface="Times New Roman" panose="02020603050405020304" charset="0"/>
              </a:rPr>
              <a:t>4</a:t>
            </a:r>
            <a:r>
              <a:rPr kumimoji="1" lang="zh-CN" altLang="en-US" sz="2400" b="1" dirty="0">
                <a:latin typeface="Times New Roman" panose="02020603050405020304" charset="0"/>
              </a:rPr>
              <a:t>、</a:t>
            </a:r>
            <a:r>
              <a:rPr kumimoji="1" lang="en-US" altLang="zh-CN" sz="2400" b="1" dirty="0">
                <a:latin typeface="Times New Roman" panose="02020603050405020304" charset="0"/>
              </a:rPr>
              <a:t>BC∥EF, </a:t>
            </a:r>
            <a:r>
              <a:rPr kumimoji="1" lang="en-US" altLang="zh-CN" sz="2400" b="1" dirty="0" smtClean="0">
                <a:latin typeface="Times New Roman" panose="02020603050405020304" charset="0"/>
              </a:rPr>
              <a:t>BC=EF</a:t>
            </a:r>
            <a:endParaRPr kumimoji="1" lang="en-US" altLang="zh-CN" sz="2400" b="1" dirty="0">
              <a:latin typeface="Times New Roman" panose="02020603050405020304" charset="0"/>
            </a:endParaRPr>
          </a:p>
        </p:txBody>
      </p:sp>
      <p:grpSp>
        <p:nvGrpSpPr>
          <p:cNvPr id="93298" name="Group 114"/>
          <p:cNvGrpSpPr/>
          <p:nvPr/>
        </p:nvGrpSpPr>
        <p:grpSpPr bwMode="auto">
          <a:xfrm>
            <a:off x="2700338" y="1628775"/>
            <a:ext cx="5105400" cy="2133600"/>
            <a:chOff x="1776" y="960"/>
            <a:chExt cx="3216" cy="1344"/>
          </a:xfrm>
        </p:grpSpPr>
        <p:sp>
          <p:nvSpPr>
            <p:cNvPr id="93299" name="Line 115"/>
            <p:cNvSpPr>
              <a:spLocks noChangeShapeType="1"/>
            </p:cNvSpPr>
            <p:nvPr/>
          </p:nvSpPr>
          <p:spPr bwMode="auto">
            <a:xfrm>
              <a:off x="2784" y="960"/>
              <a:ext cx="1872" cy="672"/>
            </a:xfrm>
            <a:prstGeom prst="line">
              <a:avLst/>
            </a:prstGeom>
            <a:noFill/>
            <a:ln w="31750" cap="rnd">
              <a:solidFill>
                <a:srgbClr val="FF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00" name="Line 116"/>
            <p:cNvSpPr>
              <a:spLocks noChangeShapeType="1"/>
            </p:cNvSpPr>
            <p:nvPr/>
          </p:nvSpPr>
          <p:spPr bwMode="auto">
            <a:xfrm>
              <a:off x="1776" y="1632"/>
              <a:ext cx="1920" cy="672"/>
            </a:xfrm>
            <a:prstGeom prst="line">
              <a:avLst/>
            </a:prstGeom>
            <a:noFill/>
            <a:ln w="31750" cap="rnd">
              <a:solidFill>
                <a:srgbClr val="FF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301" name="Line 117"/>
            <p:cNvSpPr>
              <a:spLocks noChangeShapeType="1"/>
            </p:cNvSpPr>
            <p:nvPr/>
          </p:nvSpPr>
          <p:spPr bwMode="auto">
            <a:xfrm>
              <a:off x="3072" y="1632"/>
              <a:ext cx="1920" cy="672"/>
            </a:xfrm>
            <a:prstGeom prst="line">
              <a:avLst/>
            </a:prstGeom>
            <a:noFill/>
            <a:ln w="31750" cap="rnd">
              <a:solidFill>
                <a:srgbClr val="FF00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3302" name="Text Box 118"/>
          <p:cNvSpPr txBox="1">
            <a:spLocks noChangeArrowheads="1"/>
          </p:cNvSpPr>
          <p:nvPr/>
        </p:nvSpPr>
        <p:spPr bwMode="auto">
          <a:xfrm>
            <a:off x="5219700" y="4652963"/>
            <a:ext cx="335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200" b="1">
                <a:latin typeface="Times New Roman" panose="02020603050405020304" charset="0"/>
              </a:rPr>
              <a:t>A</a:t>
            </a:r>
            <a:r>
              <a:rPr kumimoji="1" lang="zh-CN" altLang="en-US" sz="3200" b="1">
                <a:latin typeface="Times New Roman" panose="02020603050405020304" charset="0"/>
              </a:rPr>
              <a:t>、</a:t>
            </a:r>
            <a:r>
              <a:rPr kumimoji="1" lang="en-US" altLang="zh-CN" sz="3200" b="1">
                <a:latin typeface="Times New Roman" panose="02020603050405020304" charset="0"/>
              </a:rPr>
              <a:t>1</a:t>
            </a:r>
            <a:r>
              <a:rPr kumimoji="1" lang="zh-CN" altLang="en-US" sz="3200" b="1">
                <a:latin typeface="Times New Roman" panose="02020603050405020304" charset="0"/>
              </a:rPr>
              <a:t>个    </a:t>
            </a:r>
            <a:r>
              <a:rPr kumimoji="1" lang="en-US" altLang="zh-CN" sz="3200" b="1">
                <a:latin typeface="Times New Roman" panose="02020603050405020304" charset="0"/>
              </a:rPr>
              <a:t>B</a:t>
            </a:r>
            <a:r>
              <a:rPr kumimoji="1" lang="zh-CN" altLang="en-US" sz="3200" b="1">
                <a:latin typeface="Times New Roman" panose="02020603050405020304" charset="0"/>
              </a:rPr>
              <a:t>、</a:t>
            </a:r>
            <a:r>
              <a:rPr kumimoji="1" lang="en-US" altLang="zh-CN" sz="3200" b="1">
                <a:latin typeface="Times New Roman" panose="02020603050405020304" charset="0"/>
              </a:rPr>
              <a:t>2</a:t>
            </a:r>
            <a:r>
              <a:rPr kumimoji="1" lang="zh-CN" altLang="en-US" sz="3200" b="1">
                <a:latin typeface="Times New Roman" panose="02020603050405020304" charset="0"/>
              </a:rPr>
              <a:t>个</a:t>
            </a:r>
            <a:r>
              <a:rPr kumimoji="1" lang="en-US" altLang="zh-CN" sz="3200" b="1">
                <a:latin typeface="Times New Roman" panose="02020603050405020304" charset="0"/>
              </a:rPr>
              <a:t>C</a:t>
            </a:r>
            <a:r>
              <a:rPr kumimoji="1" lang="zh-CN" altLang="en-US" sz="3200" b="1">
                <a:latin typeface="Times New Roman" panose="02020603050405020304" charset="0"/>
              </a:rPr>
              <a:t>、</a:t>
            </a:r>
            <a:r>
              <a:rPr kumimoji="1" lang="en-US" altLang="zh-CN" sz="3200" b="1">
                <a:latin typeface="Times New Roman" panose="02020603050405020304" charset="0"/>
              </a:rPr>
              <a:t>3</a:t>
            </a:r>
            <a:r>
              <a:rPr kumimoji="1" lang="zh-CN" altLang="en-US" sz="3200" b="1">
                <a:latin typeface="Times New Roman" panose="02020603050405020304" charset="0"/>
              </a:rPr>
              <a:t>个    </a:t>
            </a:r>
            <a:r>
              <a:rPr kumimoji="1" lang="en-US" altLang="zh-CN" sz="3200" b="1">
                <a:latin typeface="Times New Roman" panose="02020603050405020304" charset="0"/>
              </a:rPr>
              <a:t>D</a:t>
            </a:r>
            <a:r>
              <a:rPr kumimoji="1" lang="zh-CN" altLang="en-US" sz="3200" b="1">
                <a:latin typeface="Times New Roman" panose="02020603050405020304" charset="0"/>
              </a:rPr>
              <a:t>、</a:t>
            </a:r>
            <a:r>
              <a:rPr kumimoji="1" lang="en-US" altLang="zh-CN" sz="3200" b="1">
                <a:latin typeface="Times New Roman" panose="02020603050405020304" charset="0"/>
              </a:rPr>
              <a:t>4</a:t>
            </a:r>
            <a:r>
              <a:rPr kumimoji="1" lang="zh-CN" altLang="en-US" sz="3200" b="1">
                <a:latin typeface="Times New Roman" panose="02020603050405020304" charset="0"/>
              </a:rPr>
              <a:t>个</a:t>
            </a:r>
          </a:p>
        </p:txBody>
      </p:sp>
      <p:sp>
        <p:nvSpPr>
          <p:cNvPr id="93303" name="Text Box 119"/>
          <p:cNvSpPr txBox="1">
            <a:spLocks noChangeArrowheads="1"/>
          </p:cNvSpPr>
          <p:nvPr/>
        </p:nvSpPr>
        <p:spPr bwMode="auto">
          <a:xfrm>
            <a:off x="3419475" y="47625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</a:p>
        </p:txBody>
      </p:sp>
      <p:sp>
        <p:nvSpPr>
          <p:cNvPr id="93304" name="AutoShape 120"/>
          <p:cNvSpPr>
            <a:spLocks noChangeArrowheads="1"/>
          </p:cNvSpPr>
          <p:nvPr/>
        </p:nvSpPr>
        <p:spPr bwMode="auto">
          <a:xfrm>
            <a:off x="0" y="0"/>
            <a:ext cx="863600" cy="1557338"/>
          </a:xfrm>
          <a:prstGeom prst="cloudCallout">
            <a:avLst>
              <a:gd name="adj1" fmla="val 175736"/>
              <a:gd name="adj2" fmla="val 4877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000" b="1"/>
              <a:t>试一试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96" grpId="0" autoUpdateAnimBg="0"/>
      <p:bldP spid="93297" grpId="0" autoUpdateAnimBg="0"/>
      <p:bldP spid="93302" grpId="0" autoUpdateAnimBg="0"/>
      <p:bldP spid="9330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620713"/>
            <a:ext cx="867568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       </a:t>
            </a:r>
            <a:r>
              <a:rPr lang="zh-CN" altLang="en-US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如图 </a:t>
            </a:r>
            <a:r>
              <a:rPr lang="en-US" altLang="zh-CN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3—4 </a:t>
            </a:r>
            <a:r>
              <a:rPr lang="zh-CN" altLang="en-US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，经过平移，线段 </a:t>
            </a:r>
            <a:r>
              <a:rPr lang="en-US" altLang="zh-CN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AB </a:t>
            </a:r>
            <a:r>
              <a:rPr lang="zh-CN" altLang="en-US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的端点 </a:t>
            </a:r>
            <a:r>
              <a:rPr lang="en-US" altLang="zh-CN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A </a:t>
            </a:r>
            <a:r>
              <a:rPr lang="zh-CN" altLang="en-US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移到了点 </a:t>
            </a:r>
            <a:r>
              <a:rPr lang="en-US" altLang="zh-CN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D </a:t>
            </a:r>
            <a:r>
              <a:rPr lang="zh-CN" altLang="en-US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，</a:t>
            </a:r>
            <a:r>
              <a:rPr lang="zh-CN" altLang="en-US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</a:rPr>
              <a:t>你能做出线段 </a:t>
            </a:r>
            <a:r>
              <a:rPr lang="en-US" altLang="zh-CN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</a:rPr>
              <a:t>AB</a:t>
            </a:r>
            <a:r>
              <a:rPr lang="zh-CN" altLang="en-US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</a:rPr>
              <a:t>平移后的图形吗？</a:t>
            </a:r>
            <a:endParaRPr kumimoji="1" lang="zh-CN" altLang="en-US" sz="40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anose="02010509060101010101" pitchFamily="49" charset="-122"/>
            </a:endParaRPr>
          </a:p>
          <a:p>
            <a:pPr eaLnBrk="0" hangingPunct="0"/>
            <a:endParaRPr lang="zh-CN" altLang="en-US" sz="36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S UI Gothic" panose="020B0600070205080204" pitchFamily="34" charset="-128"/>
              <a:ea typeface="MS UI Gothic" panose="020B0600070205080204" pitchFamily="34" charset="-128"/>
              <a:sym typeface="Wingdings" panose="05000000000000000000" pitchFamily="2" charset="2"/>
            </a:endParaRPr>
          </a:p>
        </p:txBody>
      </p:sp>
      <p:grpSp>
        <p:nvGrpSpPr>
          <p:cNvPr id="96259" name="Group 3"/>
          <p:cNvGrpSpPr/>
          <p:nvPr/>
        </p:nvGrpSpPr>
        <p:grpSpPr bwMode="auto">
          <a:xfrm>
            <a:off x="4500563" y="3127375"/>
            <a:ext cx="1677987" cy="2101850"/>
            <a:chOff x="2786" y="3045"/>
            <a:chExt cx="1057" cy="1324"/>
          </a:xfrm>
        </p:grpSpPr>
        <p:sp>
          <p:nvSpPr>
            <p:cNvPr id="96260" name="Line 4"/>
            <p:cNvSpPr>
              <a:spLocks noChangeShapeType="1"/>
            </p:cNvSpPr>
            <p:nvPr/>
          </p:nvSpPr>
          <p:spPr bwMode="auto">
            <a:xfrm flipH="1">
              <a:off x="3059" y="3385"/>
              <a:ext cx="614" cy="7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3515" y="3045"/>
              <a:ext cx="3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anose="020B0600070205080204" pitchFamily="34" charset="-128"/>
                  <a:ea typeface="MS UI 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zh-CN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anose="020B0600070205080204" pitchFamily="34" charset="-128"/>
                  <a:ea typeface="MS UI Gothic" panose="020B0600070205080204" pitchFamily="34" charset="-128"/>
                  <a:sym typeface="Wingdings" panose="05000000000000000000" pitchFamily="2" charset="2"/>
                </a:rPr>
                <a:t>A</a:t>
              </a:r>
            </a:p>
          </p:txBody>
        </p:sp>
        <p:sp>
          <p:nvSpPr>
            <p:cNvPr id="96262" name="Rectangle 6"/>
            <p:cNvSpPr>
              <a:spLocks noChangeArrowheads="1"/>
            </p:cNvSpPr>
            <p:nvPr/>
          </p:nvSpPr>
          <p:spPr bwMode="auto">
            <a:xfrm>
              <a:off x="2786" y="4042"/>
              <a:ext cx="3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anose="020B0600070205080204" pitchFamily="34" charset="-128"/>
                  <a:ea typeface="MS UI 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zh-CN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MS UI Gothic" panose="020B0600070205080204" pitchFamily="34" charset="-128"/>
                  <a:ea typeface="MS UI Gothic" panose="020B0600070205080204" pitchFamily="34" charset="-128"/>
                  <a:sym typeface="Wingdings" panose="05000000000000000000" pitchFamily="2" charset="2"/>
                </a:rPr>
                <a:t>B</a:t>
              </a:r>
            </a:p>
          </p:txBody>
        </p:sp>
      </p:grpSp>
      <p:sp>
        <p:nvSpPr>
          <p:cNvPr id="96263" name="Oval 7"/>
          <p:cNvSpPr>
            <a:spLocks noChangeAspect="1" noChangeArrowheads="1"/>
          </p:cNvSpPr>
          <p:nvPr/>
        </p:nvSpPr>
        <p:spPr bwMode="auto">
          <a:xfrm rot="14019812">
            <a:off x="5857876" y="3582987"/>
            <a:ext cx="125412" cy="1063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96264" name="Group 8"/>
          <p:cNvGrpSpPr/>
          <p:nvPr/>
        </p:nvGrpSpPr>
        <p:grpSpPr bwMode="auto">
          <a:xfrm>
            <a:off x="7885113" y="6786563"/>
            <a:ext cx="628650" cy="674687"/>
            <a:chOff x="5012" y="2688"/>
            <a:chExt cx="396" cy="425"/>
          </a:xfrm>
        </p:grpSpPr>
        <p:sp>
          <p:nvSpPr>
            <p:cNvPr id="96265" name="Oval 9"/>
            <p:cNvSpPr>
              <a:spLocks noChangeArrowheads="1"/>
            </p:cNvSpPr>
            <p:nvPr/>
          </p:nvSpPr>
          <p:spPr bwMode="auto">
            <a:xfrm>
              <a:off x="5023" y="3048"/>
              <a:ext cx="70" cy="6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5012" y="2688"/>
              <a:ext cx="3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ea typeface="MS UI 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zh-CN" sz="3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charset="0"/>
                  <a:ea typeface="MS UI Gothic" panose="020B0600070205080204" pitchFamily="34" charset="-128"/>
                  <a:sym typeface="Wingdings" panose="05000000000000000000" pitchFamily="2" charset="2"/>
                </a:rPr>
                <a:t>D</a:t>
              </a:r>
            </a:p>
          </p:txBody>
        </p:sp>
      </p:grp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468313" y="3573463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 sz="3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anose="020105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96269" name="AutoShape 13"/>
          <p:cNvSpPr>
            <a:spLocks noChangeArrowheads="1"/>
          </p:cNvSpPr>
          <p:nvPr/>
        </p:nvSpPr>
        <p:spPr bwMode="auto">
          <a:xfrm>
            <a:off x="179388" y="115888"/>
            <a:ext cx="1331912" cy="504825"/>
          </a:xfrm>
          <a:prstGeom prst="wedgeRoundRectCallout">
            <a:avLst>
              <a:gd name="adj1" fmla="val 107449"/>
              <a:gd name="adj2" fmla="val 704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000" b="1"/>
              <a:t>画一画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44 -0.54867 L -0.00295 -0.621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-3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908050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ea typeface="黑体" panose="02010609060101010101" pitchFamily="49" charset="-122"/>
              </a:rPr>
              <a:t>平移线段的作法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836613"/>
            <a:ext cx="2051050" cy="682625"/>
          </a:xfrm>
        </p:spPr>
        <p:txBody>
          <a:bodyPr/>
          <a:lstStyle/>
          <a:p>
            <a:r>
              <a:rPr lang="zh-CN" alt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作法一：</a:t>
            </a:r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 flipH="1">
            <a:off x="7046913" y="1319213"/>
            <a:ext cx="1412875" cy="18557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8413750" y="1262063"/>
            <a:ext cx="119063" cy="1127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5991225" y="1262063"/>
            <a:ext cx="236538" cy="2365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7287" name="WordArt 7"/>
          <p:cNvSpPr>
            <a:spLocks noChangeArrowheads="1" noChangeShapeType="1" noTextEdit="1"/>
          </p:cNvSpPr>
          <p:nvPr/>
        </p:nvSpPr>
        <p:spPr bwMode="auto">
          <a:xfrm>
            <a:off x="4827588" y="2894013"/>
            <a:ext cx="176212" cy="282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7288" name="WordArt 8"/>
          <p:cNvSpPr>
            <a:spLocks noChangeArrowheads="1" noChangeShapeType="1" noTextEdit="1"/>
          </p:cNvSpPr>
          <p:nvPr/>
        </p:nvSpPr>
        <p:spPr bwMode="auto">
          <a:xfrm>
            <a:off x="8008938" y="981075"/>
            <a:ext cx="234950" cy="1841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6635750" y="1262063"/>
            <a:ext cx="1824038" cy="5715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5248275" y="1262063"/>
            <a:ext cx="1411288" cy="185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97291" name="Group 11"/>
          <p:cNvGrpSpPr/>
          <p:nvPr/>
        </p:nvGrpSpPr>
        <p:grpSpPr bwMode="auto">
          <a:xfrm>
            <a:off x="5287963" y="3062288"/>
            <a:ext cx="2308225" cy="236537"/>
            <a:chOff x="2823" y="1929"/>
            <a:chExt cx="1454" cy="149"/>
          </a:xfrm>
        </p:grpSpPr>
        <p:sp>
          <p:nvSpPr>
            <p:cNvPr id="97292" name="Line 12"/>
            <p:cNvSpPr>
              <a:spLocks noChangeShapeType="1"/>
            </p:cNvSpPr>
            <p:nvPr/>
          </p:nvSpPr>
          <p:spPr bwMode="auto">
            <a:xfrm>
              <a:off x="2823" y="1965"/>
              <a:ext cx="1148" cy="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293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105" y="1929"/>
              <a:ext cx="172" cy="14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C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97294" name="Line 14"/>
          <p:cNvSpPr>
            <a:spLocks noChangeShapeType="1"/>
          </p:cNvSpPr>
          <p:nvPr/>
        </p:nvSpPr>
        <p:spPr bwMode="auto">
          <a:xfrm flipH="1">
            <a:off x="6904038" y="4329113"/>
            <a:ext cx="1412875" cy="185578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6492875" y="4271963"/>
            <a:ext cx="1824038" cy="5715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296" name="WordArt 16"/>
          <p:cNvSpPr>
            <a:spLocks noChangeArrowheads="1" noChangeShapeType="1" noTextEdit="1"/>
          </p:cNvSpPr>
          <p:nvPr/>
        </p:nvSpPr>
        <p:spPr bwMode="auto">
          <a:xfrm>
            <a:off x="6383338" y="6072188"/>
            <a:ext cx="273050" cy="2365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957932" y="1290638"/>
            <a:ext cx="59039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过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B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作与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AD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平行且相</a:t>
            </a:r>
            <a:b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</a:b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等的线段 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BC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，</a:t>
            </a: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900113" y="2420938"/>
            <a:ext cx="38877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连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  <a:sym typeface="Wingdings" panose="05000000000000000000" pitchFamily="2" charset="2"/>
              </a:rPr>
              <a:t>结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DC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，线段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DC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就是平移后的图形</a:t>
            </a:r>
          </a:p>
        </p:txBody>
      </p:sp>
      <p:sp>
        <p:nvSpPr>
          <p:cNvPr id="97299" name="Oval 19"/>
          <p:cNvSpPr>
            <a:spLocks noChangeArrowheads="1"/>
          </p:cNvSpPr>
          <p:nvPr/>
        </p:nvSpPr>
        <p:spPr bwMode="auto">
          <a:xfrm>
            <a:off x="8231188" y="4271963"/>
            <a:ext cx="119062" cy="1127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7300" name="WordArt 20"/>
          <p:cNvSpPr>
            <a:spLocks noChangeArrowheads="1" noChangeShapeType="1" noTextEdit="1"/>
          </p:cNvSpPr>
          <p:nvPr/>
        </p:nvSpPr>
        <p:spPr bwMode="auto">
          <a:xfrm>
            <a:off x="5702300" y="4271963"/>
            <a:ext cx="236538" cy="2365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7301" name="WordArt 21"/>
          <p:cNvSpPr>
            <a:spLocks noChangeArrowheads="1" noChangeShapeType="1" noTextEdit="1"/>
          </p:cNvSpPr>
          <p:nvPr/>
        </p:nvSpPr>
        <p:spPr bwMode="auto">
          <a:xfrm>
            <a:off x="4645025" y="5903913"/>
            <a:ext cx="176213" cy="282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7302" name="WordArt 22"/>
          <p:cNvSpPr>
            <a:spLocks noChangeArrowheads="1" noChangeShapeType="1" noTextEdit="1"/>
          </p:cNvSpPr>
          <p:nvPr/>
        </p:nvSpPr>
        <p:spPr bwMode="auto">
          <a:xfrm>
            <a:off x="8585200" y="3990975"/>
            <a:ext cx="234950" cy="1841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 flipH="1">
            <a:off x="5057775" y="4271963"/>
            <a:ext cx="1411288" cy="1857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0" y="3716338"/>
            <a:ext cx="1908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作法二：</a:t>
            </a: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1547813" y="3716338"/>
            <a:ext cx="2303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连接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AD 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，</a:t>
            </a:r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179388" y="4292600"/>
            <a:ext cx="50387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过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D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作与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AB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平行且相等</a:t>
            </a:r>
            <a:b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</a:b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的线段 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DC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，</a:t>
            </a:r>
          </a:p>
        </p:txBody>
      </p:sp>
      <p:sp>
        <p:nvSpPr>
          <p:cNvPr id="97307" name="Text Box 27"/>
          <p:cNvSpPr txBox="1">
            <a:spLocks noChangeArrowheads="1"/>
          </p:cNvSpPr>
          <p:nvPr/>
        </p:nvSpPr>
        <p:spPr bwMode="auto">
          <a:xfrm>
            <a:off x="3132138" y="90805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</a:rPr>
              <a:t>连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  <a:sym typeface="Wingdings" panose="05000000000000000000" pitchFamily="2" charset="2"/>
              </a:rPr>
              <a:t>结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</a:rPr>
              <a:t>AD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</a:rPr>
              <a:t>，</a:t>
            </a:r>
          </a:p>
        </p:txBody>
      </p:sp>
      <p:sp>
        <p:nvSpPr>
          <p:cNvPr id="97308" name="Text Box 28"/>
          <p:cNvSpPr txBox="1">
            <a:spLocks noChangeArrowheads="1"/>
          </p:cNvSpPr>
          <p:nvPr/>
        </p:nvSpPr>
        <p:spPr bwMode="auto">
          <a:xfrm>
            <a:off x="179388" y="5373688"/>
            <a:ext cx="48974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  <a:sym typeface="Wingdings" panose="05000000000000000000" pitchFamily="2" charset="2"/>
              </a:rPr>
              <a:t>线段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  <a:sym typeface="Wingdings" panose="05000000000000000000" pitchFamily="2" charset="2"/>
              </a:rPr>
              <a:t>DC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  <a:sym typeface="Wingdings" panose="05000000000000000000" pitchFamily="2" charset="2"/>
              </a:rPr>
              <a:t>就是平移后的图形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9" grpId="0" animBg="1"/>
      <p:bldP spid="97294" grpId="0" animBg="1"/>
      <p:bldP spid="97295" grpId="0" animBg="1"/>
      <p:bldP spid="97296" grpId="0" animBg="1"/>
      <p:bldP spid="97297" grpId="0" autoUpdateAnimBg="0"/>
      <p:bldP spid="97298" grpId="0" autoUpdateAnimBg="0"/>
      <p:bldP spid="97305" grpId="0" autoUpdateAnimBg="0"/>
      <p:bldP spid="97306" grpId="0" autoUpdateAnimBg="0"/>
      <p:bldP spid="97307" grpId="0"/>
      <p:bldP spid="973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188913"/>
            <a:ext cx="5256212" cy="60960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ea typeface="黑体" panose="02010609060101010101" pitchFamily="49" charset="-122"/>
              </a:rPr>
              <a:t>平移三角形的作法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0" y="836613"/>
            <a:ext cx="8820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　　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例一：经过平移，三角形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ABC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的顶点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A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移到了点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D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．作出平移后的三角形．</a:t>
            </a:r>
          </a:p>
        </p:txBody>
      </p:sp>
      <p:grpSp>
        <p:nvGrpSpPr>
          <p:cNvPr id="98308" name="Group 4"/>
          <p:cNvGrpSpPr/>
          <p:nvPr/>
        </p:nvGrpSpPr>
        <p:grpSpPr bwMode="auto">
          <a:xfrm>
            <a:off x="4171950" y="3157538"/>
            <a:ext cx="1800225" cy="1873250"/>
            <a:chOff x="884" y="2069"/>
            <a:chExt cx="1134" cy="1180"/>
          </a:xfrm>
        </p:grpSpPr>
        <p:sp>
          <p:nvSpPr>
            <p:cNvPr id="98309" name="Line 5"/>
            <p:cNvSpPr>
              <a:spLocks noChangeShapeType="1"/>
            </p:cNvSpPr>
            <p:nvPr/>
          </p:nvSpPr>
          <p:spPr bwMode="auto">
            <a:xfrm flipH="1">
              <a:off x="884" y="2069"/>
              <a:ext cx="590" cy="11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310" name="Line 6"/>
            <p:cNvSpPr>
              <a:spLocks noChangeShapeType="1"/>
            </p:cNvSpPr>
            <p:nvPr/>
          </p:nvSpPr>
          <p:spPr bwMode="auto">
            <a:xfrm flipV="1">
              <a:off x="884" y="3022"/>
              <a:ext cx="1134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311" name="Line 7"/>
            <p:cNvSpPr>
              <a:spLocks noChangeShapeType="1"/>
            </p:cNvSpPr>
            <p:nvPr/>
          </p:nvSpPr>
          <p:spPr bwMode="auto">
            <a:xfrm flipH="1" flipV="1">
              <a:off x="1474" y="2069"/>
              <a:ext cx="544" cy="9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8312" name="Line 8"/>
          <p:cNvSpPr>
            <a:spLocks noChangeShapeType="1"/>
          </p:cNvSpPr>
          <p:nvPr/>
        </p:nvSpPr>
        <p:spPr bwMode="auto">
          <a:xfrm flipV="1">
            <a:off x="5108575" y="3141663"/>
            <a:ext cx="2919413" cy="174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13" name="Oval 9"/>
          <p:cNvSpPr>
            <a:spLocks noChangeArrowheads="1"/>
          </p:cNvSpPr>
          <p:nvPr/>
        </p:nvSpPr>
        <p:spPr bwMode="auto">
          <a:xfrm>
            <a:off x="5035550" y="3084513"/>
            <a:ext cx="144463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314" name="WordArt 10"/>
          <p:cNvSpPr>
            <a:spLocks noChangeArrowheads="1" noChangeShapeType="1" noTextEdit="1"/>
          </p:cNvSpPr>
          <p:nvPr/>
        </p:nvSpPr>
        <p:spPr bwMode="auto">
          <a:xfrm>
            <a:off x="4819650" y="2725738"/>
            <a:ext cx="288925" cy="301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8315" name="WordArt 11"/>
          <p:cNvSpPr>
            <a:spLocks noChangeArrowheads="1" noChangeShapeType="1" noTextEdit="1"/>
          </p:cNvSpPr>
          <p:nvPr/>
        </p:nvSpPr>
        <p:spPr bwMode="auto">
          <a:xfrm>
            <a:off x="3811588" y="4957763"/>
            <a:ext cx="215900" cy="3603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8316" name="WordArt 12"/>
          <p:cNvSpPr>
            <a:spLocks noChangeArrowheads="1" noChangeShapeType="1" noTextEdit="1"/>
          </p:cNvSpPr>
          <p:nvPr/>
        </p:nvSpPr>
        <p:spPr bwMode="auto">
          <a:xfrm>
            <a:off x="6045200" y="4292600"/>
            <a:ext cx="255588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 flipH="1">
            <a:off x="7164388" y="3141663"/>
            <a:ext cx="936625" cy="1873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7164388" y="4654550"/>
            <a:ext cx="1800225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20" name="Line 16"/>
          <p:cNvSpPr>
            <a:spLocks noChangeShapeType="1"/>
          </p:cNvSpPr>
          <p:nvPr/>
        </p:nvSpPr>
        <p:spPr bwMode="auto">
          <a:xfrm flipH="1" flipV="1">
            <a:off x="8101013" y="3141663"/>
            <a:ext cx="863600" cy="1512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>
            <a:off x="4243388" y="5086350"/>
            <a:ext cx="295116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>
            <a:off x="5972175" y="4668838"/>
            <a:ext cx="29511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23" name="Oval 19"/>
          <p:cNvSpPr>
            <a:spLocks noChangeArrowheads="1"/>
          </p:cNvSpPr>
          <p:nvPr/>
        </p:nvSpPr>
        <p:spPr bwMode="auto">
          <a:xfrm>
            <a:off x="4098925" y="5014913"/>
            <a:ext cx="144463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324" name="Oval 20"/>
          <p:cNvSpPr>
            <a:spLocks noChangeArrowheads="1"/>
          </p:cNvSpPr>
          <p:nvPr/>
        </p:nvSpPr>
        <p:spPr bwMode="auto">
          <a:xfrm>
            <a:off x="5899150" y="4598988"/>
            <a:ext cx="144463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7092950" y="5229225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</a:rPr>
              <a:t>E</a:t>
            </a: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8707438" y="4799013"/>
            <a:ext cx="401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</a:rPr>
              <a:t>F</a:t>
            </a:r>
          </a:p>
        </p:txBody>
      </p:sp>
      <p:sp>
        <p:nvSpPr>
          <p:cNvPr id="98327" name="Rectangle 23"/>
          <p:cNvSpPr>
            <a:spLocks noChangeArrowheads="1"/>
          </p:cNvSpPr>
          <p:nvPr/>
        </p:nvSpPr>
        <p:spPr bwMode="auto">
          <a:xfrm>
            <a:off x="8027988" y="254952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</a:rPr>
              <a:t>D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34925" y="2220119"/>
            <a:ext cx="3887788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     </a:t>
            </a:r>
            <a:r>
              <a:rPr lang="zh-CN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解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：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先连接ＡＤ，再过 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B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，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C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点分别做线段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BE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，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CF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使得他们与线段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AD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平行且相等，连接 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DE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，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EF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，</a:t>
            </a:r>
            <a:r>
              <a:rPr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DF</a:t>
            </a: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0" y="0"/>
            <a:ext cx="30241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sym typeface="Wingdings" panose="05000000000000000000" pitchFamily="2" charset="2"/>
              </a:rPr>
              <a:t>合作探究</a:t>
            </a:r>
          </a:p>
        </p:txBody>
      </p: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4067175" y="5661025"/>
            <a:ext cx="50768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</a:rPr>
              <a:t>则△</a:t>
            </a:r>
            <a:r>
              <a:rPr lang="en-US" altLang="zh-CN" sz="4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</a:rPr>
              <a:t>DEF </a:t>
            </a:r>
            <a:r>
              <a:rPr lang="zh-CN" alt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</a:rPr>
              <a:t>即为所求．</a:t>
            </a:r>
          </a:p>
          <a:p>
            <a:pPr eaLnBrk="0" hangingPunct="0">
              <a:spcBef>
                <a:spcPct val="50000"/>
              </a:spcBef>
            </a:pPr>
            <a:endParaRPr lang="zh-CN" altLang="en-US" sz="4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幼圆" panose="020105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07443E-6 L 0.32743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23 L 0.33073 -0.00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23 L 0.31962 -0.0025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30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8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3" grpId="0" animBg="1"/>
      <p:bldP spid="98318" grpId="0" animBg="1"/>
      <p:bldP spid="98319" grpId="0" animBg="1"/>
      <p:bldP spid="98320" grpId="0" animBg="1"/>
      <p:bldP spid="98321" grpId="0" animBg="1"/>
      <p:bldP spid="98322" grpId="0" animBg="1"/>
      <p:bldP spid="98323" grpId="0" animBg="1"/>
      <p:bldP spid="98324" grpId="0" animBg="1"/>
      <p:bldP spid="98325" grpId="0"/>
      <p:bldP spid="98326" grpId="0"/>
      <p:bldP spid="98328" grpId="0"/>
      <p:bldP spid="983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971550" y="188913"/>
            <a:ext cx="2376488" cy="10795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 dirty="0">
                <a:latin typeface="Arial" panose="020B0604020202020204" pitchFamily="34" charset="0"/>
              </a:rPr>
              <a:t>观察运动</a:t>
            </a:r>
            <a:r>
              <a:rPr lang="en-US" altLang="zh-CN" sz="24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820859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</a:t>
            </a:r>
            <a:r>
              <a:rPr lang="zh-CN" altLang="en-US" sz="36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在工厂，</a:t>
            </a:r>
            <a:r>
              <a:rPr lang="zh-CN" altLang="en-US" sz="3600" b="1" dirty="0">
                <a:solidFill>
                  <a:schemeClr val="tx2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产品</a:t>
            </a:r>
            <a:r>
              <a:rPr lang="zh-CN" altLang="en-US" sz="36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整齐地在传送带上沿着生产线从一个生产工位流向另一个生产工位</a:t>
            </a:r>
            <a:r>
              <a:rPr lang="en-US" altLang="zh-CN" sz="36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.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692275" y="188913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　     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如图３－７，将字母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箭头所指的方</a:t>
            </a:r>
          </a:p>
          <a:p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　　向平移３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cm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，做出平移后的图形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．</a:t>
            </a:r>
          </a:p>
        </p:txBody>
      </p:sp>
      <p:grpSp>
        <p:nvGrpSpPr>
          <p:cNvPr id="101380" name="Group 4"/>
          <p:cNvGrpSpPr/>
          <p:nvPr/>
        </p:nvGrpSpPr>
        <p:grpSpPr bwMode="auto">
          <a:xfrm>
            <a:off x="3203575" y="3355975"/>
            <a:ext cx="1511300" cy="1873250"/>
            <a:chOff x="975" y="2341"/>
            <a:chExt cx="952" cy="1180"/>
          </a:xfrm>
        </p:grpSpPr>
        <p:sp>
          <p:nvSpPr>
            <p:cNvPr id="101381" name="Line 5"/>
            <p:cNvSpPr>
              <a:spLocks noChangeShapeType="1"/>
            </p:cNvSpPr>
            <p:nvPr/>
          </p:nvSpPr>
          <p:spPr bwMode="auto">
            <a:xfrm flipH="1">
              <a:off x="975" y="2341"/>
              <a:ext cx="499" cy="11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382" name="Line 6"/>
            <p:cNvSpPr>
              <a:spLocks noChangeShapeType="1"/>
            </p:cNvSpPr>
            <p:nvPr/>
          </p:nvSpPr>
          <p:spPr bwMode="auto">
            <a:xfrm>
              <a:off x="1474" y="2341"/>
              <a:ext cx="453" cy="11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383" name="Line 7"/>
            <p:cNvSpPr>
              <a:spLocks noChangeShapeType="1"/>
            </p:cNvSpPr>
            <p:nvPr/>
          </p:nvSpPr>
          <p:spPr bwMode="auto">
            <a:xfrm>
              <a:off x="1156" y="3067"/>
              <a:ext cx="5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1384" name="Line 8"/>
          <p:cNvSpPr>
            <a:spLocks noChangeShapeType="1"/>
          </p:cNvSpPr>
          <p:nvPr/>
        </p:nvSpPr>
        <p:spPr bwMode="auto">
          <a:xfrm flipV="1">
            <a:off x="3995738" y="2997200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0" y="1641475"/>
            <a:ext cx="320516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 </a:t>
            </a:r>
            <a:r>
              <a:rPr lang="zh-CN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解：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在字母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上，找出关键的５个点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,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如图所示，分别过这５个点按箭头所指的方向做５条长３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cm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的线段，将所作线段的另五个端点按原来的方式连接，即可得到字母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平移后的图形．</a:t>
            </a:r>
          </a:p>
        </p:txBody>
      </p:sp>
      <p:grpSp>
        <p:nvGrpSpPr>
          <p:cNvPr id="101386" name="Group 10"/>
          <p:cNvGrpSpPr/>
          <p:nvPr/>
        </p:nvGrpSpPr>
        <p:grpSpPr bwMode="auto">
          <a:xfrm>
            <a:off x="3205163" y="3355975"/>
            <a:ext cx="1511300" cy="1873250"/>
            <a:chOff x="975" y="2341"/>
            <a:chExt cx="952" cy="1180"/>
          </a:xfrm>
        </p:grpSpPr>
        <p:sp>
          <p:nvSpPr>
            <p:cNvPr id="101387" name="Line 11"/>
            <p:cNvSpPr>
              <a:spLocks noChangeShapeType="1"/>
            </p:cNvSpPr>
            <p:nvPr/>
          </p:nvSpPr>
          <p:spPr bwMode="auto">
            <a:xfrm flipH="1">
              <a:off x="975" y="2341"/>
              <a:ext cx="499" cy="11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388" name="Line 12"/>
            <p:cNvSpPr>
              <a:spLocks noChangeShapeType="1"/>
            </p:cNvSpPr>
            <p:nvPr/>
          </p:nvSpPr>
          <p:spPr bwMode="auto">
            <a:xfrm>
              <a:off x="1474" y="2341"/>
              <a:ext cx="453" cy="11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389" name="Line 13"/>
            <p:cNvSpPr>
              <a:spLocks noChangeShapeType="1"/>
            </p:cNvSpPr>
            <p:nvPr/>
          </p:nvSpPr>
          <p:spPr bwMode="auto">
            <a:xfrm>
              <a:off x="1156" y="3067"/>
              <a:ext cx="5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1390" name="Group 14"/>
          <p:cNvGrpSpPr/>
          <p:nvPr/>
        </p:nvGrpSpPr>
        <p:grpSpPr bwMode="auto">
          <a:xfrm>
            <a:off x="7380288" y="2276475"/>
            <a:ext cx="1511300" cy="1873250"/>
            <a:chOff x="975" y="2341"/>
            <a:chExt cx="952" cy="1180"/>
          </a:xfrm>
        </p:grpSpPr>
        <p:sp>
          <p:nvSpPr>
            <p:cNvPr id="101391" name="Line 15"/>
            <p:cNvSpPr>
              <a:spLocks noChangeShapeType="1"/>
            </p:cNvSpPr>
            <p:nvPr/>
          </p:nvSpPr>
          <p:spPr bwMode="auto">
            <a:xfrm flipH="1">
              <a:off x="975" y="2341"/>
              <a:ext cx="499" cy="11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392" name="Line 16"/>
            <p:cNvSpPr>
              <a:spLocks noChangeShapeType="1"/>
            </p:cNvSpPr>
            <p:nvPr/>
          </p:nvSpPr>
          <p:spPr bwMode="auto">
            <a:xfrm>
              <a:off x="1474" y="2341"/>
              <a:ext cx="453" cy="11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393" name="Line 17"/>
            <p:cNvSpPr>
              <a:spLocks noChangeShapeType="1"/>
            </p:cNvSpPr>
            <p:nvPr/>
          </p:nvSpPr>
          <p:spPr bwMode="auto">
            <a:xfrm>
              <a:off x="1156" y="3067"/>
              <a:ext cx="59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1394" name="Line 18"/>
          <p:cNvSpPr>
            <a:spLocks noChangeShapeType="1"/>
          </p:cNvSpPr>
          <p:nvPr/>
        </p:nvSpPr>
        <p:spPr bwMode="auto">
          <a:xfrm flipV="1">
            <a:off x="3995738" y="2278063"/>
            <a:ext cx="4176712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 flipV="1">
            <a:off x="3492500" y="3429000"/>
            <a:ext cx="4175125" cy="108108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396" name="Line 20"/>
          <p:cNvSpPr>
            <a:spLocks noChangeShapeType="1"/>
          </p:cNvSpPr>
          <p:nvPr/>
        </p:nvSpPr>
        <p:spPr bwMode="auto">
          <a:xfrm flipV="1">
            <a:off x="4427538" y="3430588"/>
            <a:ext cx="4176712" cy="10810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 flipV="1">
            <a:off x="3203575" y="4149725"/>
            <a:ext cx="4176713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 flipV="1">
            <a:off x="4716463" y="4149725"/>
            <a:ext cx="4176712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1399" name="WordArt 23"/>
          <p:cNvSpPr>
            <a:spLocks noChangeArrowheads="1" noChangeShapeType="1" noTextEdit="1"/>
          </p:cNvSpPr>
          <p:nvPr/>
        </p:nvSpPr>
        <p:spPr bwMode="auto">
          <a:xfrm>
            <a:off x="5867400" y="2133600"/>
            <a:ext cx="792163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3cm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5208588" y="5718175"/>
            <a:ext cx="1595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图３－７</a:t>
            </a:r>
          </a:p>
        </p:txBody>
      </p:sp>
      <p:grpSp>
        <p:nvGrpSpPr>
          <p:cNvPr id="101401" name="Group 25"/>
          <p:cNvGrpSpPr/>
          <p:nvPr/>
        </p:nvGrpSpPr>
        <p:grpSpPr bwMode="auto">
          <a:xfrm>
            <a:off x="3132138" y="3284538"/>
            <a:ext cx="1655762" cy="2016125"/>
            <a:chOff x="1973" y="2069"/>
            <a:chExt cx="1043" cy="1270"/>
          </a:xfrm>
        </p:grpSpPr>
        <p:sp>
          <p:nvSpPr>
            <p:cNvPr id="101402" name="Oval 26"/>
            <p:cNvSpPr>
              <a:spLocks noChangeArrowheads="1"/>
            </p:cNvSpPr>
            <p:nvPr/>
          </p:nvSpPr>
          <p:spPr bwMode="auto">
            <a:xfrm>
              <a:off x="2472" y="2069"/>
              <a:ext cx="91" cy="9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403" name="Oval 27"/>
            <p:cNvSpPr>
              <a:spLocks noChangeArrowheads="1"/>
            </p:cNvSpPr>
            <p:nvPr/>
          </p:nvSpPr>
          <p:spPr bwMode="auto">
            <a:xfrm>
              <a:off x="2154" y="2796"/>
              <a:ext cx="91" cy="9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404" name="Oval 28"/>
            <p:cNvSpPr>
              <a:spLocks noChangeArrowheads="1"/>
            </p:cNvSpPr>
            <p:nvPr/>
          </p:nvSpPr>
          <p:spPr bwMode="auto">
            <a:xfrm>
              <a:off x="2744" y="2796"/>
              <a:ext cx="91" cy="9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405" name="Oval 29"/>
            <p:cNvSpPr>
              <a:spLocks noChangeArrowheads="1"/>
            </p:cNvSpPr>
            <p:nvPr/>
          </p:nvSpPr>
          <p:spPr bwMode="auto">
            <a:xfrm>
              <a:off x="1973" y="3249"/>
              <a:ext cx="91" cy="9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1406" name="Oval 30"/>
            <p:cNvSpPr>
              <a:spLocks noChangeArrowheads="1"/>
            </p:cNvSpPr>
            <p:nvPr/>
          </p:nvSpPr>
          <p:spPr bwMode="auto">
            <a:xfrm>
              <a:off x="2925" y="3249"/>
              <a:ext cx="91" cy="9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1408" name="AutoShape 32"/>
          <p:cNvSpPr>
            <a:spLocks noChangeArrowheads="1"/>
          </p:cNvSpPr>
          <p:nvPr/>
        </p:nvSpPr>
        <p:spPr bwMode="auto">
          <a:xfrm>
            <a:off x="250825" y="-11113"/>
            <a:ext cx="1584325" cy="1755776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3600" dirty="0">
                <a:solidFill>
                  <a:schemeClr val="hlink"/>
                </a:solidFill>
              </a:rPr>
              <a:t>例题解析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18215E-6 L 0.45677 -0.15719 " pathEditMode="relative" ptsTypes="AA">
                                      <p:cBhvr>
                                        <p:cTn id="36" dur="2000" fill="hold"/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/>
      <p:bldP spid="101394" grpId="0" animBg="1"/>
      <p:bldP spid="101395" grpId="0" animBg="1"/>
      <p:bldP spid="101396" grpId="0" animBg="1"/>
      <p:bldP spid="101397" grpId="0" animBg="1"/>
      <p:bldP spid="101398" grpId="0" animBg="1"/>
      <p:bldP spid="1013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 noChangeAspect="1"/>
          </p:cNvGrpSpPr>
          <p:nvPr/>
        </p:nvGrpSpPr>
        <p:grpSpPr bwMode="auto">
          <a:xfrm>
            <a:off x="1658938" y="1844675"/>
            <a:ext cx="5959475" cy="4640263"/>
            <a:chOff x="218" y="45"/>
            <a:chExt cx="5497" cy="4281"/>
          </a:xfrm>
        </p:grpSpPr>
        <p:sp>
          <p:nvSpPr>
            <p:cNvPr id="115715" name="Rectangle 3"/>
            <p:cNvSpPr>
              <a:spLocks noChangeAspect="1" noChangeArrowheads="1"/>
            </p:cNvSpPr>
            <p:nvPr/>
          </p:nvSpPr>
          <p:spPr bwMode="auto">
            <a:xfrm>
              <a:off x="4614" y="4000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16" name="Rectangle 4"/>
            <p:cNvSpPr>
              <a:spLocks noChangeAspect="1" noChangeArrowheads="1"/>
            </p:cNvSpPr>
            <p:nvPr/>
          </p:nvSpPr>
          <p:spPr bwMode="auto">
            <a:xfrm>
              <a:off x="4614" y="3674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17" name="Rectangle 5"/>
            <p:cNvSpPr>
              <a:spLocks noChangeAspect="1" noChangeArrowheads="1"/>
            </p:cNvSpPr>
            <p:nvPr/>
          </p:nvSpPr>
          <p:spPr bwMode="auto">
            <a:xfrm>
              <a:off x="4614" y="3319"/>
              <a:ext cx="367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18" name="Rectangle 6"/>
            <p:cNvSpPr>
              <a:spLocks noChangeAspect="1" noChangeArrowheads="1"/>
            </p:cNvSpPr>
            <p:nvPr/>
          </p:nvSpPr>
          <p:spPr bwMode="auto">
            <a:xfrm>
              <a:off x="4614" y="299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19" name="Rectangle 7"/>
            <p:cNvSpPr>
              <a:spLocks noChangeAspect="1" noChangeArrowheads="1"/>
            </p:cNvSpPr>
            <p:nvPr/>
          </p:nvSpPr>
          <p:spPr bwMode="auto">
            <a:xfrm>
              <a:off x="4614" y="2653"/>
              <a:ext cx="367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20" name="Rectangle 8"/>
            <p:cNvSpPr>
              <a:spLocks noChangeAspect="1" noChangeArrowheads="1"/>
            </p:cNvSpPr>
            <p:nvPr/>
          </p:nvSpPr>
          <p:spPr bwMode="auto">
            <a:xfrm>
              <a:off x="4614" y="232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21" name="Rectangle 9"/>
            <p:cNvSpPr>
              <a:spLocks noChangeAspect="1" noChangeArrowheads="1"/>
            </p:cNvSpPr>
            <p:nvPr/>
          </p:nvSpPr>
          <p:spPr bwMode="auto">
            <a:xfrm>
              <a:off x="4614" y="200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22" name="Rectangle 10"/>
            <p:cNvSpPr>
              <a:spLocks noChangeAspect="1" noChangeArrowheads="1"/>
            </p:cNvSpPr>
            <p:nvPr/>
          </p:nvSpPr>
          <p:spPr bwMode="auto">
            <a:xfrm>
              <a:off x="4614" y="167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23" name="Rectangle 11"/>
            <p:cNvSpPr>
              <a:spLocks noChangeAspect="1" noChangeArrowheads="1"/>
            </p:cNvSpPr>
            <p:nvPr/>
          </p:nvSpPr>
          <p:spPr bwMode="auto">
            <a:xfrm>
              <a:off x="4614" y="1349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24" name="Rectangle 12"/>
            <p:cNvSpPr>
              <a:spLocks noChangeAspect="1" noChangeArrowheads="1"/>
            </p:cNvSpPr>
            <p:nvPr/>
          </p:nvSpPr>
          <p:spPr bwMode="auto">
            <a:xfrm>
              <a:off x="4614" y="102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25" name="Rectangle 13"/>
            <p:cNvSpPr>
              <a:spLocks noChangeAspect="1" noChangeArrowheads="1"/>
            </p:cNvSpPr>
            <p:nvPr/>
          </p:nvSpPr>
          <p:spPr bwMode="auto">
            <a:xfrm>
              <a:off x="4614" y="69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26" name="Rectangle 14"/>
            <p:cNvSpPr>
              <a:spLocks noChangeAspect="1" noChangeArrowheads="1"/>
            </p:cNvSpPr>
            <p:nvPr/>
          </p:nvSpPr>
          <p:spPr bwMode="auto">
            <a:xfrm>
              <a:off x="4614" y="37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27" name="Rectangle 15"/>
            <p:cNvSpPr>
              <a:spLocks noChangeAspect="1" noChangeArrowheads="1"/>
            </p:cNvSpPr>
            <p:nvPr/>
          </p:nvSpPr>
          <p:spPr bwMode="auto">
            <a:xfrm>
              <a:off x="4614" y="4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28" name="Rectangle 16"/>
            <p:cNvSpPr>
              <a:spLocks noChangeAspect="1" noChangeArrowheads="1"/>
            </p:cNvSpPr>
            <p:nvPr/>
          </p:nvSpPr>
          <p:spPr bwMode="auto">
            <a:xfrm>
              <a:off x="4981" y="4000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29" name="Rectangle 17"/>
            <p:cNvSpPr>
              <a:spLocks noChangeAspect="1" noChangeArrowheads="1"/>
            </p:cNvSpPr>
            <p:nvPr/>
          </p:nvSpPr>
          <p:spPr bwMode="auto">
            <a:xfrm>
              <a:off x="4981" y="3674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30" name="Rectangle 18"/>
            <p:cNvSpPr>
              <a:spLocks noChangeAspect="1" noChangeArrowheads="1"/>
            </p:cNvSpPr>
            <p:nvPr/>
          </p:nvSpPr>
          <p:spPr bwMode="auto">
            <a:xfrm>
              <a:off x="4981" y="3319"/>
              <a:ext cx="367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31" name="Rectangle 19"/>
            <p:cNvSpPr>
              <a:spLocks noChangeAspect="1" noChangeArrowheads="1"/>
            </p:cNvSpPr>
            <p:nvPr/>
          </p:nvSpPr>
          <p:spPr bwMode="auto">
            <a:xfrm>
              <a:off x="4981" y="299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32" name="Rectangle 20"/>
            <p:cNvSpPr>
              <a:spLocks noChangeAspect="1" noChangeArrowheads="1"/>
            </p:cNvSpPr>
            <p:nvPr/>
          </p:nvSpPr>
          <p:spPr bwMode="auto">
            <a:xfrm>
              <a:off x="4981" y="2653"/>
              <a:ext cx="367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33" name="Rectangle 21"/>
            <p:cNvSpPr>
              <a:spLocks noChangeAspect="1" noChangeArrowheads="1"/>
            </p:cNvSpPr>
            <p:nvPr/>
          </p:nvSpPr>
          <p:spPr bwMode="auto">
            <a:xfrm>
              <a:off x="4981" y="232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34" name="Rectangle 22"/>
            <p:cNvSpPr>
              <a:spLocks noChangeAspect="1" noChangeArrowheads="1"/>
            </p:cNvSpPr>
            <p:nvPr/>
          </p:nvSpPr>
          <p:spPr bwMode="auto">
            <a:xfrm>
              <a:off x="4981" y="200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35" name="Rectangle 23"/>
            <p:cNvSpPr>
              <a:spLocks noChangeAspect="1" noChangeArrowheads="1"/>
            </p:cNvSpPr>
            <p:nvPr/>
          </p:nvSpPr>
          <p:spPr bwMode="auto">
            <a:xfrm>
              <a:off x="4981" y="167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36" name="Rectangle 24"/>
            <p:cNvSpPr>
              <a:spLocks noChangeAspect="1" noChangeArrowheads="1"/>
            </p:cNvSpPr>
            <p:nvPr/>
          </p:nvSpPr>
          <p:spPr bwMode="auto">
            <a:xfrm>
              <a:off x="4981" y="1349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37" name="Rectangle 25"/>
            <p:cNvSpPr>
              <a:spLocks noChangeAspect="1" noChangeArrowheads="1"/>
            </p:cNvSpPr>
            <p:nvPr/>
          </p:nvSpPr>
          <p:spPr bwMode="auto">
            <a:xfrm>
              <a:off x="4981" y="102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38" name="Rectangle 26"/>
            <p:cNvSpPr>
              <a:spLocks noChangeAspect="1" noChangeArrowheads="1"/>
            </p:cNvSpPr>
            <p:nvPr/>
          </p:nvSpPr>
          <p:spPr bwMode="auto">
            <a:xfrm>
              <a:off x="4981" y="69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39" name="Rectangle 27"/>
            <p:cNvSpPr>
              <a:spLocks noChangeAspect="1" noChangeArrowheads="1"/>
            </p:cNvSpPr>
            <p:nvPr/>
          </p:nvSpPr>
          <p:spPr bwMode="auto">
            <a:xfrm>
              <a:off x="4981" y="37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40" name="Rectangle 28"/>
            <p:cNvSpPr>
              <a:spLocks noChangeAspect="1" noChangeArrowheads="1"/>
            </p:cNvSpPr>
            <p:nvPr/>
          </p:nvSpPr>
          <p:spPr bwMode="auto">
            <a:xfrm>
              <a:off x="4981" y="4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41" name="Rectangle 29"/>
            <p:cNvSpPr>
              <a:spLocks noChangeAspect="1" noChangeArrowheads="1"/>
            </p:cNvSpPr>
            <p:nvPr/>
          </p:nvSpPr>
          <p:spPr bwMode="auto">
            <a:xfrm>
              <a:off x="218" y="4000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42" name="Rectangle 30"/>
            <p:cNvSpPr>
              <a:spLocks noChangeAspect="1" noChangeArrowheads="1"/>
            </p:cNvSpPr>
            <p:nvPr/>
          </p:nvSpPr>
          <p:spPr bwMode="auto">
            <a:xfrm>
              <a:off x="218" y="3674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43" name="Rectangle 31"/>
            <p:cNvSpPr>
              <a:spLocks noChangeAspect="1" noChangeArrowheads="1"/>
            </p:cNvSpPr>
            <p:nvPr/>
          </p:nvSpPr>
          <p:spPr bwMode="auto">
            <a:xfrm>
              <a:off x="218" y="3319"/>
              <a:ext cx="367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44" name="Rectangle 32"/>
            <p:cNvSpPr>
              <a:spLocks noChangeAspect="1" noChangeArrowheads="1"/>
            </p:cNvSpPr>
            <p:nvPr/>
          </p:nvSpPr>
          <p:spPr bwMode="auto">
            <a:xfrm>
              <a:off x="218" y="299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45" name="Rectangle 33"/>
            <p:cNvSpPr>
              <a:spLocks noChangeAspect="1" noChangeArrowheads="1"/>
            </p:cNvSpPr>
            <p:nvPr/>
          </p:nvSpPr>
          <p:spPr bwMode="auto">
            <a:xfrm>
              <a:off x="218" y="2653"/>
              <a:ext cx="367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46" name="Rectangle 34"/>
            <p:cNvSpPr>
              <a:spLocks noChangeAspect="1" noChangeArrowheads="1"/>
            </p:cNvSpPr>
            <p:nvPr/>
          </p:nvSpPr>
          <p:spPr bwMode="auto">
            <a:xfrm>
              <a:off x="218" y="232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47" name="Rectangle 35"/>
            <p:cNvSpPr>
              <a:spLocks noChangeAspect="1" noChangeArrowheads="1"/>
            </p:cNvSpPr>
            <p:nvPr/>
          </p:nvSpPr>
          <p:spPr bwMode="auto">
            <a:xfrm>
              <a:off x="218" y="200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48" name="Rectangle 36"/>
            <p:cNvSpPr>
              <a:spLocks noChangeAspect="1" noChangeArrowheads="1"/>
            </p:cNvSpPr>
            <p:nvPr/>
          </p:nvSpPr>
          <p:spPr bwMode="auto">
            <a:xfrm>
              <a:off x="218" y="167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49" name="Rectangle 37"/>
            <p:cNvSpPr>
              <a:spLocks noChangeAspect="1" noChangeArrowheads="1"/>
            </p:cNvSpPr>
            <p:nvPr/>
          </p:nvSpPr>
          <p:spPr bwMode="auto">
            <a:xfrm>
              <a:off x="218" y="1349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50" name="Rectangle 38"/>
            <p:cNvSpPr>
              <a:spLocks noChangeAspect="1" noChangeArrowheads="1"/>
            </p:cNvSpPr>
            <p:nvPr/>
          </p:nvSpPr>
          <p:spPr bwMode="auto">
            <a:xfrm>
              <a:off x="218" y="102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51" name="Rectangle 39"/>
            <p:cNvSpPr>
              <a:spLocks noChangeAspect="1" noChangeArrowheads="1"/>
            </p:cNvSpPr>
            <p:nvPr/>
          </p:nvSpPr>
          <p:spPr bwMode="auto">
            <a:xfrm>
              <a:off x="218" y="69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52" name="Rectangle 40"/>
            <p:cNvSpPr>
              <a:spLocks noChangeAspect="1" noChangeArrowheads="1"/>
            </p:cNvSpPr>
            <p:nvPr/>
          </p:nvSpPr>
          <p:spPr bwMode="auto">
            <a:xfrm>
              <a:off x="218" y="37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53" name="Rectangle 41"/>
            <p:cNvSpPr>
              <a:spLocks noChangeAspect="1" noChangeArrowheads="1"/>
            </p:cNvSpPr>
            <p:nvPr/>
          </p:nvSpPr>
          <p:spPr bwMode="auto">
            <a:xfrm>
              <a:off x="218" y="4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54" name="Rectangle 42"/>
            <p:cNvSpPr>
              <a:spLocks noChangeAspect="1" noChangeArrowheads="1"/>
            </p:cNvSpPr>
            <p:nvPr/>
          </p:nvSpPr>
          <p:spPr bwMode="auto">
            <a:xfrm>
              <a:off x="5348" y="4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55" name="Rectangle 43"/>
            <p:cNvSpPr>
              <a:spLocks noChangeAspect="1" noChangeArrowheads="1"/>
            </p:cNvSpPr>
            <p:nvPr/>
          </p:nvSpPr>
          <p:spPr bwMode="auto">
            <a:xfrm>
              <a:off x="4248" y="45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56" name="Rectangle 44"/>
            <p:cNvSpPr>
              <a:spLocks noChangeAspect="1" noChangeArrowheads="1"/>
            </p:cNvSpPr>
            <p:nvPr/>
          </p:nvSpPr>
          <p:spPr bwMode="auto">
            <a:xfrm>
              <a:off x="3881" y="4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57" name="Rectangle 45"/>
            <p:cNvSpPr>
              <a:spLocks noChangeAspect="1" noChangeArrowheads="1"/>
            </p:cNvSpPr>
            <p:nvPr/>
          </p:nvSpPr>
          <p:spPr bwMode="auto">
            <a:xfrm>
              <a:off x="3516" y="45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58" name="Rectangle 46"/>
            <p:cNvSpPr>
              <a:spLocks noChangeAspect="1" noChangeArrowheads="1"/>
            </p:cNvSpPr>
            <p:nvPr/>
          </p:nvSpPr>
          <p:spPr bwMode="auto">
            <a:xfrm>
              <a:off x="3150" y="45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59" name="Rectangle 47"/>
            <p:cNvSpPr>
              <a:spLocks noChangeAspect="1" noChangeArrowheads="1"/>
            </p:cNvSpPr>
            <p:nvPr/>
          </p:nvSpPr>
          <p:spPr bwMode="auto">
            <a:xfrm>
              <a:off x="2782" y="45"/>
              <a:ext cx="368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60" name="Rectangle 48"/>
            <p:cNvSpPr>
              <a:spLocks noChangeAspect="1" noChangeArrowheads="1"/>
            </p:cNvSpPr>
            <p:nvPr/>
          </p:nvSpPr>
          <p:spPr bwMode="auto">
            <a:xfrm>
              <a:off x="2416" y="45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61" name="Rectangle 49"/>
            <p:cNvSpPr>
              <a:spLocks noChangeAspect="1" noChangeArrowheads="1"/>
            </p:cNvSpPr>
            <p:nvPr/>
          </p:nvSpPr>
          <p:spPr bwMode="auto">
            <a:xfrm>
              <a:off x="2049" y="4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62" name="Rectangle 50"/>
            <p:cNvSpPr>
              <a:spLocks noChangeAspect="1" noChangeArrowheads="1"/>
            </p:cNvSpPr>
            <p:nvPr/>
          </p:nvSpPr>
          <p:spPr bwMode="auto">
            <a:xfrm>
              <a:off x="1683" y="45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63" name="Rectangle 51"/>
            <p:cNvSpPr>
              <a:spLocks noChangeAspect="1" noChangeArrowheads="1"/>
            </p:cNvSpPr>
            <p:nvPr/>
          </p:nvSpPr>
          <p:spPr bwMode="auto">
            <a:xfrm>
              <a:off x="1317" y="45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64" name="Rectangle 52"/>
            <p:cNvSpPr>
              <a:spLocks noChangeAspect="1" noChangeArrowheads="1"/>
            </p:cNvSpPr>
            <p:nvPr/>
          </p:nvSpPr>
          <p:spPr bwMode="auto">
            <a:xfrm>
              <a:off x="950" y="4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65" name="Rectangle 53"/>
            <p:cNvSpPr>
              <a:spLocks noChangeAspect="1" noChangeArrowheads="1"/>
            </p:cNvSpPr>
            <p:nvPr/>
          </p:nvSpPr>
          <p:spPr bwMode="auto">
            <a:xfrm>
              <a:off x="585" y="45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66" name="Rectangle 54"/>
            <p:cNvSpPr>
              <a:spLocks noChangeAspect="1" noChangeArrowheads="1"/>
            </p:cNvSpPr>
            <p:nvPr/>
          </p:nvSpPr>
          <p:spPr bwMode="auto">
            <a:xfrm>
              <a:off x="5348" y="37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67" name="Rectangle 55"/>
            <p:cNvSpPr>
              <a:spLocks noChangeAspect="1" noChangeArrowheads="1"/>
            </p:cNvSpPr>
            <p:nvPr/>
          </p:nvSpPr>
          <p:spPr bwMode="auto">
            <a:xfrm>
              <a:off x="4248" y="371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68" name="Rectangle 56"/>
            <p:cNvSpPr>
              <a:spLocks noChangeAspect="1" noChangeArrowheads="1"/>
            </p:cNvSpPr>
            <p:nvPr/>
          </p:nvSpPr>
          <p:spPr bwMode="auto">
            <a:xfrm>
              <a:off x="3881" y="37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69" name="Rectangle 57"/>
            <p:cNvSpPr>
              <a:spLocks noChangeAspect="1" noChangeArrowheads="1"/>
            </p:cNvSpPr>
            <p:nvPr/>
          </p:nvSpPr>
          <p:spPr bwMode="auto">
            <a:xfrm>
              <a:off x="3516" y="371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70" name="Rectangle 58"/>
            <p:cNvSpPr>
              <a:spLocks noChangeAspect="1" noChangeArrowheads="1"/>
            </p:cNvSpPr>
            <p:nvPr/>
          </p:nvSpPr>
          <p:spPr bwMode="auto">
            <a:xfrm>
              <a:off x="3150" y="371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71" name="Rectangle 59"/>
            <p:cNvSpPr>
              <a:spLocks noChangeAspect="1" noChangeArrowheads="1"/>
            </p:cNvSpPr>
            <p:nvPr/>
          </p:nvSpPr>
          <p:spPr bwMode="auto">
            <a:xfrm>
              <a:off x="2782" y="371"/>
              <a:ext cx="368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72" name="Rectangle 60"/>
            <p:cNvSpPr>
              <a:spLocks noChangeAspect="1" noChangeArrowheads="1"/>
            </p:cNvSpPr>
            <p:nvPr/>
          </p:nvSpPr>
          <p:spPr bwMode="auto">
            <a:xfrm>
              <a:off x="2416" y="371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73" name="Rectangle 61"/>
            <p:cNvSpPr>
              <a:spLocks noChangeAspect="1" noChangeArrowheads="1"/>
            </p:cNvSpPr>
            <p:nvPr/>
          </p:nvSpPr>
          <p:spPr bwMode="auto">
            <a:xfrm>
              <a:off x="2049" y="37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74" name="Rectangle 62"/>
            <p:cNvSpPr>
              <a:spLocks noChangeAspect="1" noChangeArrowheads="1"/>
            </p:cNvSpPr>
            <p:nvPr/>
          </p:nvSpPr>
          <p:spPr bwMode="auto">
            <a:xfrm>
              <a:off x="1683" y="371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75" name="Rectangle 63"/>
            <p:cNvSpPr>
              <a:spLocks noChangeAspect="1" noChangeArrowheads="1"/>
            </p:cNvSpPr>
            <p:nvPr/>
          </p:nvSpPr>
          <p:spPr bwMode="auto">
            <a:xfrm>
              <a:off x="1317" y="371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76" name="Rectangle 64"/>
            <p:cNvSpPr>
              <a:spLocks noChangeAspect="1" noChangeArrowheads="1"/>
            </p:cNvSpPr>
            <p:nvPr/>
          </p:nvSpPr>
          <p:spPr bwMode="auto">
            <a:xfrm>
              <a:off x="950" y="37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77" name="Rectangle 65"/>
            <p:cNvSpPr>
              <a:spLocks noChangeAspect="1" noChangeArrowheads="1"/>
            </p:cNvSpPr>
            <p:nvPr/>
          </p:nvSpPr>
          <p:spPr bwMode="auto">
            <a:xfrm>
              <a:off x="585" y="371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78" name="Rectangle 66"/>
            <p:cNvSpPr>
              <a:spLocks noChangeAspect="1" noChangeArrowheads="1"/>
            </p:cNvSpPr>
            <p:nvPr/>
          </p:nvSpPr>
          <p:spPr bwMode="auto">
            <a:xfrm>
              <a:off x="5348" y="69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79" name="Rectangle 67"/>
            <p:cNvSpPr>
              <a:spLocks noChangeAspect="1" noChangeArrowheads="1"/>
            </p:cNvSpPr>
            <p:nvPr/>
          </p:nvSpPr>
          <p:spPr bwMode="auto">
            <a:xfrm>
              <a:off x="4248" y="697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80" name="Rectangle 68"/>
            <p:cNvSpPr>
              <a:spLocks noChangeAspect="1" noChangeArrowheads="1"/>
            </p:cNvSpPr>
            <p:nvPr/>
          </p:nvSpPr>
          <p:spPr bwMode="auto">
            <a:xfrm>
              <a:off x="3881" y="69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81" name="Rectangle 69"/>
            <p:cNvSpPr>
              <a:spLocks noChangeAspect="1" noChangeArrowheads="1"/>
            </p:cNvSpPr>
            <p:nvPr/>
          </p:nvSpPr>
          <p:spPr bwMode="auto">
            <a:xfrm>
              <a:off x="3516" y="697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82" name="Rectangle 70"/>
            <p:cNvSpPr>
              <a:spLocks noChangeAspect="1" noChangeArrowheads="1"/>
            </p:cNvSpPr>
            <p:nvPr/>
          </p:nvSpPr>
          <p:spPr bwMode="auto">
            <a:xfrm>
              <a:off x="3150" y="697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83" name="Rectangle 71"/>
            <p:cNvSpPr>
              <a:spLocks noChangeAspect="1" noChangeArrowheads="1"/>
            </p:cNvSpPr>
            <p:nvPr/>
          </p:nvSpPr>
          <p:spPr bwMode="auto">
            <a:xfrm>
              <a:off x="2782" y="697"/>
              <a:ext cx="368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84" name="Rectangle 72"/>
            <p:cNvSpPr>
              <a:spLocks noChangeAspect="1" noChangeArrowheads="1"/>
            </p:cNvSpPr>
            <p:nvPr/>
          </p:nvSpPr>
          <p:spPr bwMode="auto">
            <a:xfrm>
              <a:off x="2416" y="697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85" name="Rectangle 73"/>
            <p:cNvSpPr>
              <a:spLocks noChangeAspect="1" noChangeArrowheads="1"/>
            </p:cNvSpPr>
            <p:nvPr/>
          </p:nvSpPr>
          <p:spPr bwMode="auto">
            <a:xfrm>
              <a:off x="2049" y="69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86" name="Rectangle 74"/>
            <p:cNvSpPr>
              <a:spLocks noChangeAspect="1" noChangeArrowheads="1"/>
            </p:cNvSpPr>
            <p:nvPr/>
          </p:nvSpPr>
          <p:spPr bwMode="auto">
            <a:xfrm>
              <a:off x="1683" y="697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87" name="Rectangle 75"/>
            <p:cNvSpPr>
              <a:spLocks noChangeAspect="1" noChangeArrowheads="1"/>
            </p:cNvSpPr>
            <p:nvPr/>
          </p:nvSpPr>
          <p:spPr bwMode="auto">
            <a:xfrm>
              <a:off x="1317" y="697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88" name="Rectangle 76"/>
            <p:cNvSpPr>
              <a:spLocks noChangeAspect="1" noChangeArrowheads="1"/>
            </p:cNvSpPr>
            <p:nvPr/>
          </p:nvSpPr>
          <p:spPr bwMode="auto">
            <a:xfrm>
              <a:off x="950" y="69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89" name="Rectangle 77"/>
            <p:cNvSpPr>
              <a:spLocks noChangeAspect="1" noChangeArrowheads="1"/>
            </p:cNvSpPr>
            <p:nvPr/>
          </p:nvSpPr>
          <p:spPr bwMode="auto">
            <a:xfrm>
              <a:off x="585" y="697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90" name="Rectangle 78"/>
            <p:cNvSpPr>
              <a:spLocks noChangeAspect="1" noChangeArrowheads="1"/>
            </p:cNvSpPr>
            <p:nvPr/>
          </p:nvSpPr>
          <p:spPr bwMode="auto">
            <a:xfrm>
              <a:off x="585" y="4000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91" name="Rectangle 79"/>
            <p:cNvSpPr>
              <a:spLocks noChangeAspect="1" noChangeArrowheads="1"/>
            </p:cNvSpPr>
            <p:nvPr/>
          </p:nvSpPr>
          <p:spPr bwMode="auto">
            <a:xfrm>
              <a:off x="585" y="3674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92" name="Rectangle 80"/>
            <p:cNvSpPr>
              <a:spLocks noChangeAspect="1" noChangeArrowheads="1"/>
            </p:cNvSpPr>
            <p:nvPr/>
          </p:nvSpPr>
          <p:spPr bwMode="auto">
            <a:xfrm>
              <a:off x="585" y="3319"/>
              <a:ext cx="365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93" name="Rectangle 81"/>
            <p:cNvSpPr>
              <a:spLocks noChangeAspect="1" noChangeArrowheads="1"/>
            </p:cNvSpPr>
            <p:nvPr/>
          </p:nvSpPr>
          <p:spPr bwMode="auto">
            <a:xfrm>
              <a:off x="585" y="2993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94" name="Rectangle 82"/>
            <p:cNvSpPr>
              <a:spLocks noChangeAspect="1" noChangeArrowheads="1"/>
            </p:cNvSpPr>
            <p:nvPr/>
          </p:nvSpPr>
          <p:spPr bwMode="auto">
            <a:xfrm>
              <a:off x="585" y="2653"/>
              <a:ext cx="365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95" name="Rectangle 83"/>
            <p:cNvSpPr>
              <a:spLocks noChangeAspect="1" noChangeArrowheads="1"/>
            </p:cNvSpPr>
            <p:nvPr/>
          </p:nvSpPr>
          <p:spPr bwMode="auto">
            <a:xfrm>
              <a:off x="585" y="2327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96" name="Rectangle 84"/>
            <p:cNvSpPr>
              <a:spLocks noChangeAspect="1" noChangeArrowheads="1"/>
            </p:cNvSpPr>
            <p:nvPr/>
          </p:nvSpPr>
          <p:spPr bwMode="auto">
            <a:xfrm>
              <a:off x="585" y="2001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97" name="Rectangle 85"/>
            <p:cNvSpPr>
              <a:spLocks noChangeAspect="1" noChangeArrowheads="1"/>
            </p:cNvSpPr>
            <p:nvPr/>
          </p:nvSpPr>
          <p:spPr bwMode="auto">
            <a:xfrm>
              <a:off x="585" y="1675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98" name="Rectangle 86"/>
            <p:cNvSpPr>
              <a:spLocks noChangeAspect="1" noChangeArrowheads="1"/>
            </p:cNvSpPr>
            <p:nvPr/>
          </p:nvSpPr>
          <p:spPr bwMode="auto">
            <a:xfrm>
              <a:off x="585" y="1349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799" name="Rectangle 87"/>
            <p:cNvSpPr>
              <a:spLocks noChangeAspect="1" noChangeArrowheads="1"/>
            </p:cNvSpPr>
            <p:nvPr/>
          </p:nvSpPr>
          <p:spPr bwMode="auto">
            <a:xfrm>
              <a:off x="585" y="1023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00" name="Rectangle 88"/>
            <p:cNvSpPr>
              <a:spLocks noChangeAspect="1" noChangeArrowheads="1"/>
            </p:cNvSpPr>
            <p:nvPr/>
          </p:nvSpPr>
          <p:spPr bwMode="auto">
            <a:xfrm>
              <a:off x="950" y="4000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01" name="Rectangle 89"/>
            <p:cNvSpPr>
              <a:spLocks noChangeAspect="1" noChangeArrowheads="1"/>
            </p:cNvSpPr>
            <p:nvPr/>
          </p:nvSpPr>
          <p:spPr bwMode="auto">
            <a:xfrm>
              <a:off x="950" y="3674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02" name="Rectangle 90"/>
            <p:cNvSpPr>
              <a:spLocks noChangeAspect="1" noChangeArrowheads="1"/>
            </p:cNvSpPr>
            <p:nvPr/>
          </p:nvSpPr>
          <p:spPr bwMode="auto">
            <a:xfrm>
              <a:off x="950" y="3319"/>
              <a:ext cx="367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03" name="Rectangle 91"/>
            <p:cNvSpPr>
              <a:spLocks noChangeAspect="1" noChangeArrowheads="1"/>
            </p:cNvSpPr>
            <p:nvPr/>
          </p:nvSpPr>
          <p:spPr bwMode="auto">
            <a:xfrm>
              <a:off x="950" y="299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04" name="Rectangle 92"/>
            <p:cNvSpPr>
              <a:spLocks noChangeAspect="1" noChangeArrowheads="1"/>
            </p:cNvSpPr>
            <p:nvPr/>
          </p:nvSpPr>
          <p:spPr bwMode="auto">
            <a:xfrm>
              <a:off x="950" y="2653"/>
              <a:ext cx="367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05" name="Rectangle 93"/>
            <p:cNvSpPr>
              <a:spLocks noChangeAspect="1" noChangeArrowheads="1"/>
            </p:cNvSpPr>
            <p:nvPr/>
          </p:nvSpPr>
          <p:spPr bwMode="auto">
            <a:xfrm>
              <a:off x="950" y="232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06" name="Rectangle 94"/>
            <p:cNvSpPr>
              <a:spLocks noChangeAspect="1" noChangeArrowheads="1"/>
            </p:cNvSpPr>
            <p:nvPr/>
          </p:nvSpPr>
          <p:spPr bwMode="auto">
            <a:xfrm>
              <a:off x="950" y="200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07" name="Rectangle 95"/>
            <p:cNvSpPr>
              <a:spLocks noChangeAspect="1" noChangeArrowheads="1"/>
            </p:cNvSpPr>
            <p:nvPr/>
          </p:nvSpPr>
          <p:spPr bwMode="auto">
            <a:xfrm>
              <a:off x="950" y="167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08" name="Rectangle 96"/>
            <p:cNvSpPr>
              <a:spLocks noChangeAspect="1" noChangeArrowheads="1"/>
            </p:cNvSpPr>
            <p:nvPr/>
          </p:nvSpPr>
          <p:spPr bwMode="auto">
            <a:xfrm>
              <a:off x="950" y="1349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09" name="Rectangle 97"/>
            <p:cNvSpPr>
              <a:spLocks noChangeAspect="1" noChangeArrowheads="1"/>
            </p:cNvSpPr>
            <p:nvPr/>
          </p:nvSpPr>
          <p:spPr bwMode="auto">
            <a:xfrm>
              <a:off x="950" y="102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10" name="Rectangle 98"/>
            <p:cNvSpPr>
              <a:spLocks noChangeAspect="1" noChangeArrowheads="1"/>
            </p:cNvSpPr>
            <p:nvPr/>
          </p:nvSpPr>
          <p:spPr bwMode="auto">
            <a:xfrm>
              <a:off x="1317" y="4000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11" name="Rectangle 99"/>
            <p:cNvSpPr>
              <a:spLocks noChangeAspect="1" noChangeArrowheads="1"/>
            </p:cNvSpPr>
            <p:nvPr/>
          </p:nvSpPr>
          <p:spPr bwMode="auto">
            <a:xfrm>
              <a:off x="1317" y="3674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12" name="Rectangle 100"/>
            <p:cNvSpPr>
              <a:spLocks noChangeAspect="1" noChangeArrowheads="1"/>
            </p:cNvSpPr>
            <p:nvPr/>
          </p:nvSpPr>
          <p:spPr bwMode="auto">
            <a:xfrm>
              <a:off x="1317" y="3319"/>
              <a:ext cx="366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13" name="Rectangle 101"/>
            <p:cNvSpPr>
              <a:spLocks noChangeAspect="1" noChangeArrowheads="1"/>
            </p:cNvSpPr>
            <p:nvPr/>
          </p:nvSpPr>
          <p:spPr bwMode="auto">
            <a:xfrm>
              <a:off x="1317" y="2993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14" name="Rectangle 102"/>
            <p:cNvSpPr>
              <a:spLocks noChangeAspect="1" noChangeArrowheads="1"/>
            </p:cNvSpPr>
            <p:nvPr/>
          </p:nvSpPr>
          <p:spPr bwMode="auto">
            <a:xfrm>
              <a:off x="1317" y="2653"/>
              <a:ext cx="366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15" name="Rectangle 103"/>
            <p:cNvSpPr>
              <a:spLocks noChangeAspect="1" noChangeArrowheads="1"/>
            </p:cNvSpPr>
            <p:nvPr/>
          </p:nvSpPr>
          <p:spPr bwMode="auto">
            <a:xfrm>
              <a:off x="1317" y="2327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16" name="Rectangle 104"/>
            <p:cNvSpPr>
              <a:spLocks noChangeAspect="1" noChangeArrowheads="1"/>
            </p:cNvSpPr>
            <p:nvPr/>
          </p:nvSpPr>
          <p:spPr bwMode="auto">
            <a:xfrm>
              <a:off x="1317" y="2001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17" name="Rectangle 105"/>
            <p:cNvSpPr>
              <a:spLocks noChangeAspect="1" noChangeArrowheads="1"/>
            </p:cNvSpPr>
            <p:nvPr/>
          </p:nvSpPr>
          <p:spPr bwMode="auto">
            <a:xfrm>
              <a:off x="1317" y="1675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18" name="Rectangle 106"/>
            <p:cNvSpPr>
              <a:spLocks noChangeAspect="1" noChangeArrowheads="1"/>
            </p:cNvSpPr>
            <p:nvPr/>
          </p:nvSpPr>
          <p:spPr bwMode="auto">
            <a:xfrm>
              <a:off x="1317" y="1349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19" name="Rectangle 107"/>
            <p:cNvSpPr>
              <a:spLocks noChangeAspect="1" noChangeArrowheads="1"/>
            </p:cNvSpPr>
            <p:nvPr/>
          </p:nvSpPr>
          <p:spPr bwMode="auto">
            <a:xfrm>
              <a:off x="1317" y="1023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20" name="Rectangle 108"/>
            <p:cNvSpPr>
              <a:spLocks noChangeAspect="1" noChangeArrowheads="1"/>
            </p:cNvSpPr>
            <p:nvPr/>
          </p:nvSpPr>
          <p:spPr bwMode="auto">
            <a:xfrm>
              <a:off x="1683" y="4000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21" name="Rectangle 109"/>
            <p:cNvSpPr>
              <a:spLocks noChangeAspect="1" noChangeArrowheads="1"/>
            </p:cNvSpPr>
            <p:nvPr/>
          </p:nvSpPr>
          <p:spPr bwMode="auto">
            <a:xfrm>
              <a:off x="1683" y="3674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22" name="Rectangle 110"/>
            <p:cNvSpPr>
              <a:spLocks noChangeAspect="1" noChangeArrowheads="1"/>
            </p:cNvSpPr>
            <p:nvPr/>
          </p:nvSpPr>
          <p:spPr bwMode="auto">
            <a:xfrm>
              <a:off x="1683" y="3319"/>
              <a:ext cx="366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23" name="Rectangle 111"/>
            <p:cNvSpPr>
              <a:spLocks noChangeAspect="1" noChangeArrowheads="1"/>
            </p:cNvSpPr>
            <p:nvPr/>
          </p:nvSpPr>
          <p:spPr bwMode="auto">
            <a:xfrm>
              <a:off x="1683" y="2993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24" name="Rectangle 112"/>
            <p:cNvSpPr>
              <a:spLocks noChangeAspect="1" noChangeArrowheads="1"/>
            </p:cNvSpPr>
            <p:nvPr/>
          </p:nvSpPr>
          <p:spPr bwMode="auto">
            <a:xfrm>
              <a:off x="1683" y="2653"/>
              <a:ext cx="366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25" name="Rectangle 113"/>
            <p:cNvSpPr>
              <a:spLocks noChangeAspect="1" noChangeArrowheads="1"/>
            </p:cNvSpPr>
            <p:nvPr/>
          </p:nvSpPr>
          <p:spPr bwMode="auto">
            <a:xfrm>
              <a:off x="1683" y="2327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26" name="Rectangle 114"/>
            <p:cNvSpPr>
              <a:spLocks noChangeAspect="1" noChangeArrowheads="1"/>
            </p:cNvSpPr>
            <p:nvPr/>
          </p:nvSpPr>
          <p:spPr bwMode="auto">
            <a:xfrm>
              <a:off x="1683" y="2001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27" name="Rectangle 115"/>
            <p:cNvSpPr>
              <a:spLocks noChangeAspect="1" noChangeArrowheads="1"/>
            </p:cNvSpPr>
            <p:nvPr/>
          </p:nvSpPr>
          <p:spPr bwMode="auto">
            <a:xfrm>
              <a:off x="1683" y="1675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28" name="Rectangle 116"/>
            <p:cNvSpPr>
              <a:spLocks noChangeAspect="1" noChangeArrowheads="1"/>
            </p:cNvSpPr>
            <p:nvPr/>
          </p:nvSpPr>
          <p:spPr bwMode="auto">
            <a:xfrm>
              <a:off x="1683" y="1349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29" name="Rectangle 117"/>
            <p:cNvSpPr>
              <a:spLocks noChangeAspect="1" noChangeArrowheads="1"/>
            </p:cNvSpPr>
            <p:nvPr/>
          </p:nvSpPr>
          <p:spPr bwMode="auto">
            <a:xfrm>
              <a:off x="1683" y="1023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30" name="Rectangle 118"/>
            <p:cNvSpPr>
              <a:spLocks noChangeAspect="1" noChangeArrowheads="1"/>
            </p:cNvSpPr>
            <p:nvPr/>
          </p:nvSpPr>
          <p:spPr bwMode="auto">
            <a:xfrm>
              <a:off x="2049" y="4000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31" name="Rectangle 119"/>
            <p:cNvSpPr>
              <a:spLocks noChangeAspect="1" noChangeArrowheads="1"/>
            </p:cNvSpPr>
            <p:nvPr/>
          </p:nvSpPr>
          <p:spPr bwMode="auto">
            <a:xfrm>
              <a:off x="2049" y="3674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32" name="Rectangle 120"/>
            <p:cNvSpPr>
              <a:spLocks noChangeAspect="1" noChangeArrowheads="1"/>
            </p:cNvSpPr>
            <p:nvPr/>
          </p:nvSpPr>
          <p:spPr bwMode="auto">
            <a:xfrm>
              <a:off x="2049" y="3319"/>
              <a:ext cx="367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33" name="Rectangle 121"/>
            <p:cNvSpPr>
              <a:spLocks noChangeAspect="1" noChangeArrowheads="1"/>
            </p:cNvSpPr>
            <p:nvPr/>
          </p:nvSpPr>
          <p:spPr bwMode="auto">
            <a:xfrm>
              <a:off x="2049" y="299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34" name="Rectangle 122"/>
            <p:cNvSpPr>
              <a:spLocks noChangeAspect="1" noChangeArrowheads="1"/>
            </p:cNvSpPr>
            <p:nvPr/>
          </p:nvSpPr>
          <p:spPr bwMode="auto">
            <a:xfrm>
              <a:off x="2049" y="2653"/>
              <a:ext cx="367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35" name="Rectangle 123"/>
            <p:cNvSpPr>
              <a:spLocks noChangeAspect="1" noChangeArrowheads="1"/>
            </p:cNvSpPr>
            <p:nvPr/>
          </p:nvSpPr>
          <p:spPr bwMode="auto">
            <a:xfrm>
              <a:off x="2049" y="232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36" name="Rectangle 124"/>
            <p:cNvSpPr>
              <a:spLocks noChangeAspect="1" noChangeArrowheads="1"/>
            </p:cNvSpPr>
            <p:nvPr/>
          </p:nvSpPr>
          <p:spPr bwMode="auto">
            <a:xfrm>
              <a:off x="2049" y="200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37" name="Rectangle 125"/>
            <p:cNvSpPr>
              <a:spLocks noChangeAspect="1" noChangeArrowheads="1"/>
            </p:cNvSpPr>
            <p:nvPr/>
          </p:nvSpPr>
          <p:spPr bwMode="auto">
            <a:xfrm>
              <a:off x="2049" y="167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38" name="Rectangle 126"/>
            <p:cNvSpPr>
              <a:spLocks noChangeAspect="1" noChangeArrowheads="1"/>
            </p:cNvSpPr>
            <p:nvPr/>
          </p:nvSpPr>
          <p:spPr bwMode="auto">
            <a:xfrm>
              <a:off x="2049" y="1349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39" name="Rectangle 127"/>
            <p:cNvSpPr>
              <a:spLocks noChangeAspect="1" noChangeArrowheads="1"/>
            </p:cNvSpPr>
            <p:nvPr/>
          </p:nvSpPr>
          <p:spPr bwMode="auto">
            <a:xfrm>
              <a:off x="2049" y="102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40" name="Rectangle 128"/>
            <p:cNvSpPr>
              <a:spLocks noChangeAspect="1" noChangeArrowheads="1"/>
            </p:cNvSpPr>
            <p:nvPr/>
          </p:nvSpPr>
          <p:spPr bwMode="auto">
            <a:xfrm>
              <a:off x="5348" y="102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41" name="Rectangle 129"/>
            <p:cNvSpPr>
              <a:spLocks noChangeAspect="1" noChangeArrowheads="1"/>
            </p:cNvSpPr>
            <p:nvPr/>
          </p:nvSpPr>
          <p:spPr bwMode="auto">
            <a:xfrm>
              <a:off x="4248" y="1023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42" name="Rectangle 130"/>
            <p:cNvSpPr>
              <a:spLocks noChangeAspect="1" noChangeArrowheads="1"/>
            </p:cNvSpPr>
            <p:nvPr/>
          </p:nvSpPr>
          <p:spPr bwMode="auto">
            <a:xfrm>
              <a:off x="3881" y="102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43" name="Rectangle 131"/>
            <p:cNvSpPr>
              <a:spLocks noChangeAspect="1" noChangeArrowheads="1"/>
            </p:cNvSpPr>
            <p:nvPr/>
          </p:nvSpPr>
          <p:spPr bwMode="auto">
            <a:xfrm>
              <a:off x="3516" y="1023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44" name="Rectangle 132"/>
            <p:cNvSpPr>
              <a:spLocks noChangeAspect="1" noChangeArrowheads="1"/>
            </p:cNvSpPr>
            <p:nvPr/>
          </p:nvSpPr>
          <p:spPr bwMode="auto">
            <a:xfrm>
              <a:off x="3150" y="1023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45" name="Rectangle 133"/>
            <p:cNvSpPr>
              <a:spLocks noChangeAspect="1" noChangeArrowheads="1"/>
            </p:cNvSpPr>
            <p:nvPr/>
          </p:nvSpPr>
          <p:spPr bwMode="auto">
            <a:xfrm>
              <a:off x="2782" y="1023"/>
              <a:ext cx="368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46" name="Rectangle 134"/>
            <p:cNvSpPr>
              <a:spLocks noChangeAspect="1" noChangeArrowheads="1"/>
            </p:cNvSpPr>
            <p:nvPr/>
          </p:nvSpPr>
          <p:spPr bwMode="auto">
            <a:xfrm>
              <a:off x="2416" y="1023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47" name="Rectangle 135"/>
            <p:cNvSpPr>
              <a:spLocks noChangeAspect="1" noChangeArrowheads="1"/>
            </p:cNvSpPr>
            <p:nvPr/>
          </p:nvSpPr>
          <p:spPr bwMode="auto">
            <a:xfrm>
              <a:off x="5348" y="1349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48" name="Rectangle 136"/>
            <p:cNvSpPr>
              <a:spLocks noChangeAspect="1" noChangeArrowheads="1"/>
            </p:cNvSpPr>
            <p:nvPr/>
          </p:nvSpPr>
          <p:spPr bwMode="auto">
            <a:xfrm>
              <a:off x="4248" y="1349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49" name="Rectangle 137"/>
            <p:cNvSpPr>
              <a:spLocks noChangeAspect="1" noChangeArrowheads="1"/>
            </p:cNvSpPr>
            <p:nvPr/>
          </p:nvSpPr>
          <p:spPr bwMode="auto">
            <a:xfrm>
              <a:off x="3881" y="1349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50" name="Rectangle 138"/>
            <p:cNvSpPr>
              <a:spLocks noChangeAspect="1" noChangeArrowheads="1"/>
            </p:cNvSpPr>
            <p:nvPr/>
          </p:nvSpPr>
          <p:spPr bwMode="auto">
            <a:xfrm>
              <a:off x="3516" y="1349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51" name="Rectangle 139"/>
            <p:cNvSpPr>
              <a:spLocks noChangeAspect="1" noChangeArrowheads="1"/>
            </p:cNvSpPr>
            <p:nvPr/>
          </p:nvSpPr>
          <p:spPr bwMode="auto">
            <a:xfrm>
              <a:off x="3150" y="1349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52" name="Rectangle 140"/>
            <p:cNvSpPr>
              <a:spLocks noChangeAspect="1" noChangeArrowheads="1"/>
            </p:cNvSpPr>
            <p:nvPr/>
          </p:nvSpPr>
          <p:spPr bwMode="auto">
            <a:xfrm>
              <a:off x="2782" y="1349"/>
              <a:ext cx="368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53" name="Rectangle 141"/>
            <p:cNvSpPr>
              <a:spLocks noChangeAspect="1" noChangeArrowheads="1"/>
            </p:cNvSpPr>
            <p:nvPr/>
          </p:nvSpPr>
          <p:spPr bwMode="auto">
            <a:xfrm>
              <a:off x="2416" y="1349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54" name="Rectangle 142"/>
            <p:cNvSpPr>
              <a:spLocks noChangeAspect="1" noChangeArrowheads="1"/>
            </p:cNvSpPr>
            <p:nvPr/>
          </p:nvSpPr>
          <p:spPr bwMode="auto">
            <a:xfrm>
              <a:off x="5348" y="167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55" name="Rectangle 143"/>
            <p:cNvSpPr>
              <a:spLocks noChangeAspect="1" noChangeArrowheads="1"/>
            </p:cNvSpPr>
            <p:nvPr/>
          </p:nvSpPr>
          <p:spPr bwMode="auto">
            <a:xfrm>
              <a:off x="4248" y="1675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56" name="Rectangle 144"/>
            <p:cNvSpPr>
              <a:spLocks noChangeAspect="1" noChangeArrowheads="1"/>
            </p:cNvSpPr>
            <p:nvPr/>
          </p:nvSpPr>
          <p:spPr bwMode="auto">
            <a:xfrm>
              <a:off x="3881" y="1675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57" name="Rectangle 145"/>
            <p:cNvSpPr>
              <a:spLocks noChangeAspect="1" noChangeArrowheads="1"/>
            </p:cNvSpPr>
            <p:nvPr/>
          </p:nvSpPr>
          <p:spPr bwMode="auto">
            <a:xfrm>
              <a:off x="3516" y="1675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58" name="Rectangle 146"/>
            <p:cNvSpPr>
              <a:spLocks noChangeAspect="1" noChangeArrowheads="1"/>
            </p:cNvSpPr>
            <p:nvPr/>
          </p:nvSpPr>
          <p:spPr bwMode="auto">
            <a:xfrm>
              <a:off x="3150" y="1675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59" name="Rectangle 147"/>
            <p:cNvSpPr>
              <a:spLocks noChangeAspect="1" noChangeArrowheads="1"/>
            </p:cNvSpPr>
            <p:nvPr/>
          </p:nvSpPr>
          <p:spPr bwMode="auto">
            <a:xfrm>
              <a:off x="2782" y="1675"/>
              <a:ext cx="368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60" name="Rectangle 148"/>
            <p:cNvSpPr>
              <a:spLocks noChangeAspect="1" noChangeArrowheads="1"/>
            </p:cNvSpPr>
            <p:nvPr/>
          </p:nvSpPr>
          <p:spPr bwMode="auto">
            <a:xfrm>
              <a:off x="2416" y="1675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61" name="Rectangle 149"/>
            <p:cNvSpPr>
              <a:spLocks noChangeAspect="1" noChangeArrowheads="1"/>
            </p:cNvSpPr>
            <p:nvPr/>
          </p:nvSpPr>
          <p:spPr bwMode="auto">
            <a:xfrm>
              <a:off x="2416" y="4000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62" name="Rectangle 150"/>
            <p:cNvSpPr>
              <a:spLocks noChangeAspect="1" noChangeArrowheads="1"/>
            </p:cNvSpPr>
            <p:nvPr/>
          </p:nvSpPr>
          <p:spPr bwMode="auto">
            <a:xfrm>
              <a:off x="2416" y="3674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63" name="Rectangle 151"/>
            <p:cNvSpPr>
              <a:spLocks noChangeAspect="1" noChangeArrowheads="1"/>
            </p:cNvSpPr>
            <p:nvPr/>
          </p:nvSpPr>
          <p:spPr bwMode="auto">
            <a:xfrm>
              <a:off x="2416" y="3319"/>
              <a:ext cx="366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64" name="Rectangle 152"/>
            <p:cNvSpPr>
              <a:spLocks noChangeAspect="1" noChangeArrowheads="1"/>
            </p:cNvSpPr>
            <p:nvPr/>
          </p:nvSpPr>
          <p:spPr bwMode="auto">
            <a:xfrm>
              <a:off x="2416" y="2993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65" name="Rectangle 153"/>
            <p:cNvSpPr>
              <a:spLocks noChangeAspect="1" noChangeArrowheads="1"/>
            </p:cNvSpPr>
            <p:nvPr/>
          </p:nvSpPr>
          <p:spPr bwMode="auto">
            <a:xfrm>
              <a:off x="2416" y="2653"/>
              <a:ext cx="366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66" name="Rectangle 154"/>
            <p:cNvSpPr>
              <a:spLocks noChangeAspect="1" noChangeArrowheads="1"/>
            </p:cNvSpPr>
            <p:nvPr/>
          </p:nvSpPr>
          <p:spPr bwMode="auto">
            <a:xfrm>
              <a:off x="2416" y="2327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67" name="Rectangle 155"/>
            <p:cNvSpPr>
              <a:spLocks noChangeAspect="1" noChangeArrowheads="1"/>
            </p:cNvSpPr>
            <p:nvPr/>
          </p:nvSpPr>
          <p:spPr bwMode="auto">
            <a:xfrm>
              <a:off x="2416" y="2001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68" name="Rectangle 156"/>
            <p:cNvSpPr>
              <a:spLocks noChangeAspect="1" noChangeArrowheads="1"/>
            </p:cNvSpPr>
            <p:nvPr/>
          </p:nvSpPr>
          <p:spPr bwMode="auto">
            <a:xfrm>
              <a:off x="2782" y="4000"/>
              <a:ext cx="368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69" name="Rectangle 157"/>
            <p:cNvSpPr>
              <a:spLocks noChangeAspect="1" noChangeArrowheads="1"/>
            </p:cNvSpPr>
            <p:nvPr/>
          </p:nvSpPr>
          <p:spPr bwMode="auto">
            <a:xfrm>
              <a:off x="2782" y="3674"/>
              <a:ext cx="368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70" name="Rectangle 158"/>
            <p:cNvSpPr>
              <a:spLocks noChangeAspect="1" noChangeArrowheads="1"/>
            </p:cNvSpPr>
            <p:nvPr/>
          </p:nvSpPr>
          <p:spPr bwMode="auto">
            <a:xfrm>
              <a:off x="2782" y="3319"/>
              <a:ext cx="368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71" name="Rectangle 159"/>
            <p:cNvSpPr>
              <a:spLocks noChangeAspect="1" noChangeArrowheads="1"/>
            </p:cNvSpPr>
            <p:nvPr/>
          </p:nvSpPr>
          <p:spPr bwMode="auto">
            <a:xfrm>
              <a:off x="2782" y="2993"/>
              <a:ext cx="368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72" name="Rectangle 160"/>
            <p:cNvSpPr>
              <a:spLocks noChangeAspect="1" noChangeArrowheads="1"/>
            </p:cNvSpPr>
            <p:nvPr/>
          </p:nvSpPr>
          <p:spPr bwMode="auto">
            <a:xfrm>
              <a:off x="2782" y="2653"/>
              <a:ext cx="368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73" name="Rectangle 161"/>
            <p:cNvSpPr>
              <a:spLocks noChangeAspect="1" noChangeArrowheads="1"/>
            </p:cNvSpPr>
            <p:nvPr/>
          </p:nvSpPr>
          <p:spPr bwMode="auto">
            <a:xfrm>
              <a:off x="2782" y="2327"/>
              <a:ext cx="368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74" name="Rectangle 162"/>
            <p:cNvSpPr>
              <a:spLocks noChangeAspect="1" noChangeArrowheads="1"/>
            </p:cNvSpPr>
            <p:nvPr/>
          </p:nvSpPr>
          <p:spPr bwMode="auto">
            <a:xfrm>
              <a:off x="2782" y="2001"/>
              <a:ext cx="368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75" name="Rectangle 163"/>
            <p:cNvSpPr>
              <a:spLocks noChangeAspect="1" noChangeArrowheads="1"/>
            </p:cNvSpPr>
            <p:nvPr/>
          </p:nvSpPr>
          <p:spPr bwMode="auto">
            <a:xfrm>
              <a:off x="5348" y="200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76" name="Rectangle 164"/>
            <p:cNvSpPr>
              <a:spLocks noChangeAspect="1" noChangeArrowheads="1"/>
            </p:cNvSpPr>
            <p:nvPr/>
          </p:nvSpPr>
          <p:spPr bwMode="auto">
            <a:xfrm>
              <a:off x="4248" y="2001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77" name="Rectangle 165"/>
            <p:cNvSpPr>
              <a:spLocks noChangeAspect="1" noChangeArrowheads="1"/>
            </p:cNvSpPr>
            <p:nvPr/>
          </p:nvSpPr>
          <p:spPr bwMode="auto">
            <a:xfrm>
              <a:off x="3881" y="2001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78" name="Rectangle 166"/>
            <p:cNvSpPr>
              <a:spLocks noChangeAspect="1" noChangeArrowheads="1"/>
            </p:cNvSpPr>
            <p:nvPr/>
          </p:nvSpPr>
          <p:spPr bwMode="auto">
            <a:xfrm>
              <a:off x="3516" y="2001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79" name="Rectangle 167"/>
            <p:cNvSpPr>
              <a:spLocks noChangeAspect="1" noChangeArrowheads="1"/>
            </p:cNvSpPr>
            <p:nvPr/>
          </p:nvSpPr>
          <p:spPr bwMode="auto">
            <a:xfrm>
              <a:off x="3150" y="2001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80" name="Rectangle 168"/>
            <p:cNvSpPr>
              <a:spLocks noChangeAspect="1" noChangeArrowheads="1"/>
            </p:cNvSpPr>
            <p:nvPr/>
          </p:nvSpPr>
          <p:spPr bwMode="auto">
            <a:xfrm>
              <a:off x="5348" y="2653"/>
              <a:ext cx="367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81" name="Rectangle 169"/>
            <p:cNvSpPr>
              <a:spLocks noChangeAspect="1" noChangeArrowheads="1"/>
            </p:cNvSpPr>
            <p:nvPr/>
          </p:nvSpPr>
          <p:spPr bwMode="auto">
            <a:xfrm>
              <a:off x="4248" y="2653"/>
              <a:ext cx="366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82" name="Rectangle 170"/>
            <p:cNvSpPr>
              <a:spLocks noChangeAspect="1" noChangeArrowheads="1"/>
            </p:cNvSpPr>
            <p:nvPr/>
          </p:nvSpPr>
          <p:spPr bwMode="auto">
            <a:xfrm>
              <a:off x="3881" y="2653"/>
              <a:ext cx="367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83" name="Rectangle 171"/>
            <p:cNvSpPr>
              <a:spLocks noChangeAspect="1" noChangeArrowheads="1"/>
            </p:cNvSpPr>
            <p:nvPr/>
          </p:nvSpPr>
          <p:spPr bwMode="auto">
            <a:xfrm>
              <a:off x="3516" y="2653"/>
              <a:ext cx="365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84" name="Rectangle 172"/>
            <p:cNvSpPr>
              <a:spLocks noChangeAspect="1" noChangeArrowheads="1"/>
            </p:cNvSpPr>
            <p:nvPr/>
          </p:nvSpPr>
          <p:spPr bwMode="auto">
            <a:xfrm>
              <a:off x="3150" y="2653"/>
              <a:ext cx="366" cy="3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85" name="Rectangle 173"/>
            <p:cNvSpPr>
              <a:spLocks noChangeAspect="1" noChangeArrowheads="1"/>
            </p:cNvSpPr>
            <p:nvPr/>
          </p:nvSpPr>
          <p:spPr bwMode="auto">
            <a:xfrm>
              <a:off x="5348" y="232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86" name="Rectangle 174"/>
            <p:cNvSpPr>
              <a:spLocks noChangeAspect="1" noChangeArrowheads="1"/>
            </p:cNvSpPr>
            <p:nvPr/>
          </p:nvSpPr>
          <p:spPr bwMode="auto">
            <a:xfrm>
              <a:off x="4248" y="2327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87" name="Rectangle 175"/>
            <p:cNvSpPr>
              <a:spLocks noChangeAspect="1" noChangeArrowheads="1"/>
            </p:cNvSpPr>
            <p:nvPr/>
          </p:nvSpPr>
          <p:spPr bwMode="auto">
            <a:xfrm>
              <a:off x="3881" y="2327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88" name="Rectangle 176"/>
            <p:cNvSpPr>
              <a:spLocks noChangeAspect="1" noChangeArrowheads="1"/>
            </p:cNvSpPr>
            <p:nvPr/>
          </p:nvSpPr>
          <p:spPr bwMode="auto">
            <a:xfrm>
              <a:off x="3516" y="2327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89" name="Rectangle 177"/>
            <p:cNvSpPr>
              <a:spLocks noChangeAspect="1" noChangeArrowheads="1"/>
            </p:cNvSpPr>
            <p:nvPr/>
          </p:nvSpPr>
          <p:spPr bwMode="auto">
            <a:xfrm>
              <a:off x="3150" y="2327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90" name="Rectangle 178"/>
            <p:cNvSpPr>
              <a:spLocks noChangeAspect="1" noChangeArrowheads="1"/>
            </p:cNvSpPr>
            <p:nvPr/>
          </p:nvSpPr>
          <p:spPr bwMode="auto">
            <a:xfrm>
              <a:off x="5348" y="4000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91" name="Rectangle 179"/>
            <p:cNvSpPr>
              <a:spLocks noChangeAspect="1" noChangeArrowheads="1"/>
            </p:cNvSpPr>
            <p:nvPr/>
          </p:nvSpPr>
          <p:spPr bwMode="auto">
            <a:xfrm>
              <a:off x="4248" y="4000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92" name="Rectangle 180"/>
            <p:cNvSpPr>
              <a:spLocks noChangeAspect="1" noChangeArrowheads="1"/>
            </p:cNvSpPr>
            <p:nvPr/>
          </p:nvSpPr>
          <p:spPr bwMode="auto">
            <a:xfrm>
              <a:off x="3881" y="4000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93" name="Rectangle 181"/>
            <p:cNvSpPr>
              <a:spLocks noChangeAspect="1" noChangeArrowheads="1"/>
            </p:cNvSpPr>
            <p:nvPr/>
          </p:nvSpPr>
          <p:spPr bwMode="auto">
            <a:xfrm>
              <a:off x="3516" y="4000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94" name="Rectangle 182"/>
            <p:cNvSpPr>
              <a:spLocks noChangeAspect="1" noChangeArrowheads="1"/>
            </p:cNvSpPr>
            <p:nvPr/>
          </p:nvSpPr>
          <p:spPr bwMode="auto">
            <a:xfrm>
              <a:off x="3150" y="4000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95" name="Rectangle 183"/>
            <p:cNvSpPr>
              <a:spLocks noChangeAspect="1" noChangeArrowheads="1"/>
            </p:cNvSpPr>
            <p:nvPr/>
          </p:nvSpPr>
          <p:spPr bwMode="auto">
            <a:xfrm>
              <a:off x="5348" y="3674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96" name="Rectangle 184"/>
            <p:cNvSpPr>
              <a:spLocks noChangeAspect="1" noChangeArrowheads="1"/>
            </p:cNvSpPr>
            <p:nvPr/>
          </p:nvSpPr>
          <p:spPr bwMode="auto">
            <a:xfrm>
              <a:off x="4248" y="3674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97" name="Rectangle 185"/>
            <p:cNvSpPr>
              <a:spLocks noChangeAspect="1" noChangeArrowheads="1"/>
            </p:cNvSpPr>
            <p:nvPr/>
          </p:nvSpPr>
          <p:spPr bwMode="auto">
            <a:xfrm>
              <a:off x="3881" y="3674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98" name="Rectangle 186"/>
            <p:cNvSpPr>
              <a:spLocks noChangeAspect="1" noChangeArrowheads="1"/>
            </p:cNvSpPr>
            <p:nvPr/>
          </p:nvSpPr>
          <p:spPr bwMode="auto">
            <a:xfrm>
              <a:off x="3516" y="3674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899" name="Rectangle 187"/>
            <p:cNvSpPr>
              <a:spLocks noChangeAspect="1" noChangeArrowheads="1"/>
            </p:cNvSpPr>
            <p:nvPr/>
          </p:nvSpPr>
          <p:spPr bwMode="auto">
            <a:xfrm>
              <a:off x="3150" y="3674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900" name="Rectangle 188"/>
            <p:cNvSpPr>
              <a:spLocks noChangeAspect="1" noChangeArrowheads="1"/>
            </p:cNvSpPr>
            <p:nvPr/>
          </p:nvSpPr>
          <p:spPr bwMode="auto">
            <a:xfrm>
              <a:off x="5348" y="3319"/>
              <a:ext cx="367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901" name="Rectangle 189"/>
            <p:cNvSpPr>
              <a:spLocks noChangeAspect="1" noChangeArrowheads="1"/>
            </p:cNvSpPr>
            <p:nvPr/>
          </p:nvSpPr>
          <p:spPr bwMode="auto">
            <a:xfrm>
              <a:off x="4248" y="3319"/>
              <a:ext cx="366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902" name="Rectangle 190"/>
            <p:cNvSpPr>
              <a:spLocks noChangeAspect="1" noChangeArrowheads="1"/>
            </p:cNvSpPr>
            <p:nvPr/>
          </p:nvSpPr>
          <p:spPr bwMode="auto">
            <a:xfrm>
              <a:off x="3881" y="3319"/>
              <a:ext cx="367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903" name="Rectangle 191"/>
            <p:cNvSpPr>
              <a:spLocks noChangeAspect="1" noChangeArrowheads="1"/>
            </p:cNvSpPr>
            <p:nvPr/>
          </p:nvSpPr>
          <p:spPr bwMode="auto">
            <a:xfrm>
              <a:off x="3516" y="3319"/>
              <a:ext cx="365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904" name="Rectangle 192"/>
            <p:cNvSpPr>
              <a:spLocks noChangeAspect="1" noChangeArrowheads="1"/>
            </p:cNvSpPr>
            <p:nvPr/>
          </p:nvSpPr>
          <p:spPr bwMode="auto">
            <a:xfrm>
              <a:off x="3150" y="3319"/>
              <a:ext cx="366" cy="35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905" name="Rectangle 193"/>
            <p:cNvSpPr>
              <a:spLocks noChangeAspect="1" noChangeArrowheads="1"/>
            </p:cNvSpPr>
            <p:nvPr/>
          </p:nvSpPr>
          <p:spPr bwMode="auto">
            <a:xfrm>
              <a:off x="5348" y="299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906" name="Rectangle 194"/>
            <p:cNvSpPr>
              <a:spLocks noChangeAspect="1" noChangeArrowheads="1"/>
            </p:cNvSpPr>
            <p:nvPr/>
          </p:nvSpPr>
          <p:spPr bwMode="auto">
            <a:xfrm>
              <a:off x="4248" y="2993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907" name="Rectangle 195"/>
            <p:cNvSpPr>
              <a:spLocks noChangeAspect="1" noChangeArrowheads="1"/>
            </p:cNvSpPr>
            <p:nvPr/>
          </p:nvSpPr>
          <p:spPr bwMode="auto">
            <a:xfrm>
              <a:off x="3881" y="2993"/>
              <a:ext cx="367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908" name="Rectangle 196"/>
            <p:cNvSpPr>
              <a:spLocks noChangeAspect="1" noChangeArrowheads="1"/>
            </p:cNvSpPr>
            <p:nvPr/>
          </p:nvSpPr>
          <p:spPr bwMode="auto">
            <a:xfrm>
              <a:off x="3516" y="2993"/>
              <a:ext cx="365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909" name="Rectangle 197"/>
            <p:cNvSpPr>
              <a:spLocks noChangeAspect="1" noChangeArrowheads="1"/>
            </p:cNvSpPr>
            <p:nvPr/>
          </p:nvSpPr>
          <p:spPr bwMode="auto">
            <a:xfrm>
              <a:off x="3150" y="2993"/>
              <a:ext cx="366" cy="32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</a:pPr>
              <a:endParaRPr lang="zh-CN" altLang="en-US" sz="3200">
                <a:latin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115910" name="Line 198"/>
            <p:cNvSpPr>
              <a:spLocks noChangeAspect="1" noChangeShapeType="1"/>
            </p:cNvSpPr>
            <p:nvPr/>
          </p:nvSpPr>
          <p:spPr bwMode="auto">
            <a:xfrm>
              <a:off x="218" y="3319"/>
              <a:ext cx="40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11" name="Line 199"/>
            <p:cNvSpPr>
              <a:spLocks noChangeAspect="1" noChangeShapeType="1"/>
            </p:cNvSpPr>
            <p:nvPr/>
          </p:nvSpPr>
          <p:spPr bwMode="auto">
            <a:xfrm>
              <a:off x="218" y="3674"/>
              <a:ext cx="40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12" name="Line 200"/>
            <p:cNvSpPr>
              <a:spLocks noChangeAspect="1" noChangeShapeType="1"/>
            </p:cNvSpPr>
            <p:nvPr/>
          </p:nvSpPr>
          <p:spPr bwMode="auto">
            <a:xfrm>
              <a:off x="218" y="4000"/>
              <a:ext cx="40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13" name="Line 201"/>
            <p:cNvSpPr>
              <a:spLocks noChangeAspect="1" noChangeShapeType="1"/>
            </p:cNvSpPr>
            <p:nvPr/>
          </p:nvSpPr>
          <p:spPr bwMode="auto">
            <a:xfrm>
              <a:off x="218" y="45"/>
              <a:ext cx="0" cy="4281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14" name="Line 202"/>
            <p:cNvSpPr>
              <a:spLocks noChangeAspect="1" noChangeShapeType="1"/>
            </p:cNvSpPr>
            <p:nvPr/>
          </p:nvSpPr>
          <p:spPr bwMode="auto">
            <a:xfrm>
              <a:off x="3516" y="45"/>
              <a:ext cx="0" cy="42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15" name="Line 203"/>
            <p:cNvSpPr>
              <a:spLocks noChangeAspect="1" noChangeShapeType="1"/>
            </p:cNvSpPr>
            <p:nvPr/>
          </p:nvSpPr>
          <p:spPr bwMode="auto">
            <a:xfrm>
              <a:off x="3881" y="45"/>
              <a:ext cx="0" cy="42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16" name="Line 204"/>
            <p:cNvSpPr>
              <a:spLocks noChangeAspect="1" noChangeShapeType="1"/>
            </p:cNvSpPr>
            <p:nvPr/>
          </p:nvSpPr>
          <p:spPr bwMode="auto">
            <a:xfrm>
              <a:off x="4248" y="45"/>
              <a:ext cx="0" cy="4281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17" name="Line 205"/>
            <p:cNvSpPr>
              <a:spLocks noChangeAspect="1" noChangeShapeType="1"/>
            </p:cNvSpPr>
            <p:nvPr/>
          </p:nvSpPr>
          <p:spPr bwMode="auto">
            <a:xfrm>
              <a:off x="4614" y="45"/>
              <a:ext cx="0" cy="228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18" name="Line 206"/>
            <p:cNvSpPr>
              <a:spLocks noChangeAspect="1" noChangeShapeType="1"/>
            </p:cNvSpPr>
            <p:nvPr/>
          </p:nvSpPr>
          <p:spPr bwMode="auto">
            <a:xfrm>
              <a:off x="5715" y="45"/>
              <a:ext cx="0" cy="4281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19" name="Line 207"/>
            <p:cNvSpPr>
              <a:spLocks noChangeAspect="1" noChangeShapeType="1"/>
            </p:cNvSpPr>
            <p:nvPr/>
          </p:nvSpPr>
          <p:spPr bwMode="auto">
            <a:xfrm>
              <a:off x="218" y="2653"/>
              <a:ext cx="40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20" name="Line 208"/>
            <p:cNvSpPr>
              <a:spLocks noChangeAspect="1" noChangeShapeType="1"/>
            </p:cNvSpPr>
            <p:nvPr/>
          </p:nvSpPr>
          <p:spPr bwMode="auto">
            <a:xfrm>
              <a:off x="218" y="2993"/>
              <a:ext cx="40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21" name="Line 209"/>
            <p:cNvSpPr>
              <a:spLocks noChangeAspect="1" noChangeShapeType="1"/>
            </p:cNvSpPr>
            <p:nvPr/>
          </p:nvSpPr>
          <p:spPr bwMode="auto">
            <a:xfrm>
              <a:off x="218" y="2327"/>
              <a:ext cx="40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22" name="Line 210"/>
            <p:cNvSpPr>
              <a:spLocks noChangeAspect="1" noChangeShapeType="1"/>
            </p:cNvSpPr>
            <p:nvPr/>
          </p:nvSpPr>
          <p:spPr bwMode="auto">
            <a:xfrm>
              <a:off x="3150" y="45"/>
              <a:ext cx="0" cy="42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23" name="Line 211"/>
            <p:cNvSpPr>
              <a:spLocks noChangeAspect="1" noChangeShapeType="1"/>
            </p:cNvSpPr>
            <p:nvPr/>
          </p:nvSpPr>
          <p:spPr bwMode="auto">
            <a:xfrm>
              <a:off x="2782" y="45"/>
              <a:ext cx="0" cy="42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24" name="Line 212"/>
            <p:cNvSpPr>
              <a:spLocks noChangeAspect="1" noChangeShapeType="1"/>
            </p:cNvSpPr>
            <p:nvPr/>
          </p:nvSpPr>
          <p:spPr bwMode="auto">
            <a:xfrm>
              <a:off x="4248" y="45"/>
              <a:ext cx="366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25" name="Line 213"/>
            <p:cNvSpPr>
              <a:spLocks noChangeAspect="1" noChangeShapeType="1"/>
            </p:cNvSpPr>
            <p:nvPr/>
          </p:nvSpPr>
          <p:spPr bwMode="auto">
            <a:xfrm>
              <a:off x="218" y="45"/>
              <a:ext cx="403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26" name="Line 214"/>
            <p:cNvSpPr>
              <a:spLocks noChangeAspect="1" noChangeShapeType="1"/>
            </p:cNvSpPr>
            <p:nvPr/>
          </p:nvSpPr>
          <p:spPr bwMode="auto">
            <a:xfrm>
              <a:off x="4614" y="45"/>
              <a:ext cx="1101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27" name="Line 215"/>
            <p:cNvSpPr>
              <a:spLocks noChangeAspect="1" noChangeShapeType="1"/>
            </p:cNvSpPr>
            <p:nvPr/>
          </p:nvSpPr>
          <p:spPr bwMode="auto">
            <a:xfrm>
              <a:off x="4248" y="2327"/>
              <a:ext cx="366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28" name="Line 216"/>
            <p:cNvSpPr>
              <a:spLocks noChangeAspect="1" noChangeShapeType="1"/>
            </p:cNvSpPr>
            <p:nvPr/>
          </p:nvSpPr>
          <p:spPr bwMode="auto">
            <a:xfrm>
              <a:off x="4614" y="2327"/>
              <a:ext cx="11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29" name="Line 217"/>
            <p:cNvSpPr>
              <a:spLocks noChangeAspect="1" noChangeShapeType="1"/>
            </p:cNvSpPr>
            <p:nvPr/>
          </p:nvSpPr>
          <p:spPr bwMode="auto">
            <a:xfrm>
              <a:off x="4614" y="2327"/>
              <a:ext cx="0" cy="1673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30" name="Line 218"/>
            <p:cNvSpPr>
              <a:spLocks noChangeAspect="1" noChangeShapeType="1"/>
            </p:cNvSpPr>
            <p:nvPr/>
          </p:nvSpPr>
          <p:spPr bwMode="auto">
            <a:xfrm>
              <a:off x="4248" y="2653"/>
              <a:ext cx="366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31" name="Line 219"/>
            <p:cNvSpPr>
              <a:spLocks noChangeAspect="1" noChangeShapeType="1"/>
            </p:cNvSpPr>
            <p:nvPr/>
          </p:nvSpPr>
          <p:spPr bwMode="auto">
            <a:xfrm>
              <a:off x="4614" y="2653"/>
              <a:ext cx="11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32" name="Line 220"/>
            <p:cNvSpPr>
              <a:spLocks noChangeAspect="1" noChangeShapeType="1"/>
            </p:cNvSpPr>
            <p:nvPr/>
          </p:nvSpPr>
          <p:spPr bwMode="auto">
            <a:xfrm>
              <a:off x="4248" y="2993"/>
              <a:ext cx="366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33" name="Line 221"/>
            <p:cNvSpPr>
              <a:spLocks noChangeAspect="1" noChangeShapeType="1"/>
            </p:cNvSpPr>
            <p:nvPr/>
          </p:nvSpPr>
          <p:spPr bwMode="auto">
            <a:xfrm>
              <a:off x="4614" y="2993"/>
              <a:ext cx="11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34" name="Line 222"/>
            <p:cNvSpPr>
              <a:spLocks noChangeAspect="1" noChangeShapeType="1"/>
            </p:cNvSpPr>
            <p:nvPr/>
          </p:nvSpPr>
          <p:spPr bwMode="auto">
            <a:xfrm>
              <a:off x="4248" y="3319"/>
              <a:ext cx="366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35" name="Line 223"/>
            <p:cNvSpPr>
              <a:spLocks noChangeAspect="1" noChangeShapeType="1"/>
            </p:cNvSpPr>
            <p:nvPr/>
          </p:nvSpPr>
          <p:spPr bwMode="auto">
            <a:xfrm>
              <a:off x="4614" y="3319"/>
              <a:ext cx="11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36" name="Line 224"/>
            <p:cNvSpPr>
              <a:spLocks noChangeAspect="1" noChangeShapeType="1"/>
            </p:cNvSpPr>
            <p:nvPr/>
          </p:nvSpPr>
          <p:spPr bwMode="auto">
            <a:xfrm>
              <a:off x="4248" y="3674"/>
              <a:ext cx="366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37" name="Line 225"/>
            <p:cNvSpPr>
              <a:spLocks noChangeAspect="1" noChangeShapeType="1"/>
            </p:cNvSpPr>
            <p:nvPr/>
          </p:nvSpPr>
          <p:spPr bwMode="auto">
            <a:xfrm>
              <a:off x="4614" y="3674"/>
              <a:ext cx="11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38" name="Line 226"/>
            <p:cNvSpPr>
              <a:spLocks noChangeAspect="1" noChangeShapeType="1"/>
            </p:cNvSpPr>
            <p:nvPr/>
          </p:nvSpPr>
          <p:spPr bwMode="auto">
            <a:xfrm>
              <a:off x="4248" y="4000"/>
              <a:ext cx="366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39" name="Line 227"/>
            <p:cNvSpPr>
              <a:spLocks noChangeAspect="1" noChangeShapeType="1"/>
            </p:cNvSpPr>
            <p:nvPr/>
          </p:nvSpPr>
          <p:spPr bwMode="auto">
            <a:xfrm>
              <a:off x="4614" y="4000"/>
              <a:ext cx="110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40" name="Line 228"/>
            <p:cNvSpPr>
              <a:spLocks noChangeAspect="1" noChangeShapeType="1"/>
            </p:cNvSpPr>
            <p:nvPr/>
          </p:nvSpPr>
          <p:spPr bwMode="auto">
            <a:xfrm>
              <a:off x="4614" y="4000"/>
              <a:ext cx="0" cy="326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41" name="Line 229"/>
            <p:cNvSpPr>
              <a:spLocks noChangeAspect="1" noChangeShapeType="1"/>
            </p:cNvSpPr>
            <p:nvPr/>
          </p:nvSpPr>
          <p:spPr bwMode="auto">
            <a:xfrm>
              <a:off x="4248" y="4326"/>
              <a:ext cx="366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42" name="Line 230"/>
            <p:cNvSpPr>
              <a:spLocks noChangeAspect="1" noChangeShapeType="1"/>
            </p:cNvSpPr>
            <p:nvPr/>
          </p:nvSpPr>
          <p:spPr bwMode="auto">
            <a:xfrm>
              <a:off x="218" y="4326"/>
              <a:ext cx="4030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43" name="Line 231"/>
            <p:cNvSpPr>
              <a:spLocks noChangeAspect="1" noChangeShapeType="1"/>
            </p:cNvSpPr>
            <p:nvPr/>
          </p:nvSpPr>
          <p:spPr bwMode="auto">
            <a:xfrm>
              <a:off x="4614" y="4326"/>
              <a:ext cx="1101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44" name="Line 232"/>
            <p:cNvSpPr>
              <a:spLocks noChangeAspect="1" noChangeShapeType="1"/>
            </p:cNvSpPr>
            <p:nvPr/>
          </p:nvSpPr>
          <p:spPr bwMode="auto">
            <a:xfrm>
              <a:off x="218" y="2001"/>
              <a:ext cx="54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45" name="Line 233"/>
            <p:cNvSpPr>
              <a:spLocks noChangeAspect="1" noChangeShapeType="1"/>
            </p:cNvSpPr>
            <p:nvPr/>
          </p:nvSpPr>
          <p:spPr bwMode="auto">
            <a:xfrm>
              <a:off x="218" y="1675"/>
              <a:ext cx="54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46" name="Line 234"/>
            <p:cNvSpPr>
              <a:spLocks noChangeAspect="1" noChangeShapeType="1"/>
            </p:cNvSpPr>
            <p:nvPr/>
          </p:nvSpPr>
          <p:spPr bwMode="auto">
            <a:xfrm>
              <a:off x="218" y="1349"/>
              <a:ext cx="54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47" name="Line 235"/>
            <p:cNvSpPr>
              <a:spLocks noChangeAspect="1" noChangeShapeType="1"/>
            </p:cNvSpPr>
            <p:nvPr/>
          </p:nvSpPr>
          <p:spPr bwMode="auto">
            <a:xfrm>
              <a:off x="2416" y="45"/>
              <a:ext cx="0" cy="42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48" name="Line 236"/>
            <p:cNvSpPr>
              <a:spLocks noChangeAspect="1" noChangeShapeType="1"/>
            </p:cNvSpPr>
            <p:nvPr/>
          </p:nvSpPr>
          <p:spPr bwMode="auto">
            <a:xfrm>
              <a:off x="2049" y="45"/>
              <a:ext cx="0" cy="42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49" name="Line 237"/>
            <p:cNvSpPr>
              <a:spLocks noChangeAspect="1" noChangeShapeType="1"/>
            </p:cNvSpPr>
            <p:nvPr/>
          </p:nvSpPr>
          <p:spPr bwMode="auto">
            <a:xfrm>
              <a:off x="1683" y="45"/>
              <a:ext cx="0" cy="42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50" name="Line 238"/>
            <p:cNvSpPr>
              <a:spLocks noChangeAspect="1" noChangeShapeType="1"/>
            </p:cNvSpPr>
            <p:nvPr/>
          </p:nvSpPr>
          <p:spPr bwMode="auto">
            <a:xfrm>
              <a:off x="1317" y="45"/>
              <a:ext cx="0" cy="42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51" name="Line 239"/>
            <p:cNvSpPr>
              <a:spLocks noChangeAspect="1" noChangeShapeType="1"/>
            </p:cNvSpPr>
            <p:nvPr/>
          </p:nvSpPr>
          <p:spPr bwMode="auto">
            <a:xfrm>
              <a:off x="950" y="45"/>
              <a:ext cx="0" cy="42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52" name="Line 240"/>
            <p:cNvSpPr>
              <a:spLocks noChangeAspect="1" noChangeShapeType="1"/>
            </p:cNvSpPr>
            <p:nvPr/>
          </p:nvSpPr>
          <p:spPr bwMode="auto">
            <a:xfrm>
              <a:off x="218" y="1023"/>
              <a:ext cx="54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53" name="Line 241"/>
            <p:cNvSpPr>
              <a:spLocks noChangeAspect="1" noChangeShapeType="1"/>
            </p:cNvSpPr>
            <p:nvPr/>
          </p:nvSpPr>
          <p:spPr bwMode="auto">
            <a:xfrm>
              <a:off x="218" y="697"/>
              <a:ext cx="54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54" name="Line 242"/>
            <p:cNvSpPr>
              <a:spLocks noChangeAspect="1" noChangeShapeType="1"/>
            </p:cNvSpPr>
            <p:nvPr/>
          </p:nvSpPr>
          <p:spPr bwMode="auto">
            <a:xfrm>
              <a:off x="218" y="371"/>
              <a:ext cx="54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55" name="Line 243"/>
            <p:cNvSpPr>
              <a:spLocks noChangeAspect="1" noChangeShapeType="1"/>
            </p:cNvSpPr>
            <p:nvPr/>
          </p:nvSpPr>
          <p:spPr bwMode="auto">
            <a:xfrm>
              <a:off x="585" y="45"/>
              <a:ext cx="0" cy="42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56" name="Line 244"/>
            <p:cNvSpPr>
              <a:spLocks noChangeAspect="1" noChangeShapeType="1"/>
            </p:cNvSpPr>
            <p:nvPr/>
          </p:nvSpPr>
          <p:spPr bwMode="auto">
            <a:xfrm>
              <a:off x="5348" y="45"/>
              <a:ext cx="0" cy="22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57" name="Line 245"/>
            <p:cNvSpPr>
              <a:spLocks noChangeAspect="1" noChangeShapeType="1"/>
            </p:cNvSpPr>
            <p:nvPr/>
          </p:nvSpPr>
          <p:spPr bwMode="auto">
            <a:xfrm>
              <a:off x="5348" y="2327"/>
              <a:ext cx="0" cy="16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58" name="Line 246"/>
            <p:cNvSpPr>
              <a:spLocks noChangeAspect="1" noChangeShapeType="1"/>
            </p:cNvSpPr>
            <p:nvPr/>
          </p:nvSpPr>
          <p:spPr bwMode="auto">
            <a:xfrm>
              <a:off x="5348" y="4000"/>
              <a:ext cx="0" cy="3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59" name="Line 247"/>
            <p:cNvSpPr>
              <a:spLocks noChangeAspect="1" noChangeShapeType="1"/>
            </p:cNvSpPr>
            <p:nvPr/>
          </p:nvSpPr>
          <p:spPr bwMode="auto">
            <a:xfrm>
              <a:off x="4981" y="45"/>
              <a:ext cx="0" cy="22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60" name="Line 248"/>
            <p:cNvSpPr>
              <a:spLocks noChangeAspect="1" noChangeShapeType="1"/>
            </p:cNvSpPr>
            <p:nvPr/>
          </p:nvSpPr>
          <p:spPr bwMode="auto">
            <a:xfrm>
              <a:off x="4981" y="2327"/>
              <a:ext cx="0" cy="16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61" name="Line 249"/>
            <p:cNvSpPr>
              <a:spLocks noChangeAspect="1" noChangeShapeType="1"/>
            </p:cNvSpPr>
            <p:nvPr/>
          </p:nvSpPr>
          <p:spPr bwMode="auto">
            <a:xfrm>
              <a:off x="4981" y="4000"/>
              <a:ext cx="0" cy="3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5962" name="Line 250"/>
          <p:cNvSpPr>
            <a:spLocks noChangeAspect="1" noChangeShapeType="1"/>
          </p:cNvSpPr>
          <p:nvPr/>
        </p:nvSpPr>
        <p:spPr bwMode="auto">
          <a:xfrm>
            <a:off x="2847975" y="2189163"/>
            <a:ext cx="3590925" cy="10826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5963" name="Group 251"/>
          <p:cNvGrpSpPr/>
          <p:nvPr/>
        </p:nvGrpSpPr>
        <p:grpSpPr bwMode="auto">
          <a:xfrm>
            <a:off x="1668463" y="2878138"/>
            <a:ext cx="5949950" cy="2506662"/>
            <a:chOff x="1051" y="1813"/>
            <a:chExt cx="3748" cy="1579"/>
          </a:xfrm>
        </p:grpSpPr>
        <p:sp>
          <p:nvSpPr>
            <p:cNvPr id="115964" name="Line 252"/>
            <p:cNvSpPr>
              <a:spLocks noChangeAspect="1" noChangeShapeType="1"/>
            </p:cNvSpPr>
            <p:nvPr/>
          </p:nvSpPr>
          <p:spPr bwMode="auto">
            <a:xfrm>
              <a:off x="2537" y="1813"/>
              <a:ext cx="2262" cy="68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65" name="Line 253"/>
            <p:cNvSpPr>
              <a:spLocks noChangeAspect="1" noChangeShapeType="1"/>
            </p:cNvSpPr>
            <p:nvPr/>
          </p:nvSpPr>
          <p:spPr bwMode="auto">
            <a:xfrm>
              <a:off x="1051" y="1843"/>
              <a:ext cx="2261" cy="65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66" name="Line 254"/>
            <p:cNvSpPr>
              <a:spLocks noChangeAspect="1" noChangeShapeType="1"/>
            </p:cNvSpPr>
            <p:nvPr/>
          </p:nvSpPr>
          <p:spPr bwMode="auto">
            <a:xfrm>
              <a:off x="1299" y="2711"/>
              <a:ext cx="2261" cy="68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67" name="Line 255"/>
            <p:cNvSpPr>
              <a:spLocks noChangeAspect="1" noChangeShapeType="1"/>
            </p:cNvSpPr>
            <p:nvPr/>
          </p:nvSpPr>
          <p:spPr bwMode="auto">
            <a:xfrm>
              <a:off x="2290" y="2711"/>
              <a:ext cx="2261" cy="681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5968" name="Group 256"/>
          <p:cNvGrpSpPr/>
          <p:nvPr/>
        </p:nvGrpSpPr>
        <p:grpSpPr bwMode="auto">
          <a:xfrm>
            <a:off x="1692275" y="2205038"/>
            <a:ext cx="2362200" cy="2116137"/>
            <a:chOff x="3311" y="2059"/>
            <a:chExt cx="1488" cy="1333"/>
          </a:xfrm>
        </p:grpSpPr>
        <p:sp>
          <p:nvSpPr>
            <p:cNvPr id="115969" name="Line 257"/>
            <p:cNvSpPr>
              <a:spLocks noChangeAspect="1" noChangeShapeType="1"/>
            </p:cNvSpPr>
            <p:nvPr/>
          </p:nvSpPr>
          <p:spPr bwMode="auto">
            <a:xfrm flipH="1">
              <a:off x="3311" y="2059"/>
              <a:ext cx="744" cy="4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70" name="Line 258"/>
            <p:cNvSpPr>
              <a:spLocks noChangeAspect="1" noChangeShapeType="1"/>
            </p:cNvSpPr>
            <p:nvPr/>
          </p:nvSpPr>
          <p:spPr bwMode="auto">
            <a:xfrm>
              <a:off x="3311" y="2524"/>
              <a:ext cx="248" cy="8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71" name="Line 259"/>
            <p:cNvSpPr>
              <a:spLocks noChangeAspect="1" noChangeShapeType="1"/>
            </p:cNvSpPr>
            <p:nvPr/>
          </p:nvSpPr>
          <p:spPr bwMode="auto">
            <a:xfrm>
              <a:off x="4055" y="2059"/>
              <a:ext cx="744" cy="43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72" name="Line 260"/>
            <p:cNvSpPr>
              <a:spLocks noChangeAspect="1" noChangeShapeType="1"/>
            </p:cNvSpPr>
            <p:nvPr/>
          </p:nvSpPr>
          <p:spPr bwMode="auto">
            <a:xfrm flipH="1">
              <a:off x="4551" y="2493"/>
              <a:ext cx="248" cy="8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973" name="Line 261"/>
            <p:cNvSpPr>
              <a:spLocks noChangeAspect="1" noChangeShapeType="1"/>
            </p:cNvSpPr>
            <p:nvPr/>
          </p:nvSpPr>
          <p:spPr bwMode="auto">
            <a:xfrm>
              <a:off x="3559" y="3392"/>
              <a:ext cx="9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5974" name="Oval 262"/>
          <p:cNvSpPr>
            <a:spLocks noChangeAspect="1" noChangeArrowheads="1"/>
          </p:cNvSpPr>
          <p:nvPr/>
        </p:nvSpPr>
        <p:spPr bwMode="auto">
          <a:xfrm>
            <a:off x="6388100" y="3219450"/>
            <a:ext cx="98425" cy="98425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5975" name="Group 263"/>
          <p:cNvGrpSpPr/>
          <p:nvPr/>
        </p:nvGrpSpPr>
        <p:grpSpPr bwMode="auto">
          <a:xfrm>
            <a:off x="5207000" y="3908425"/>
            <a:ext cx="2460625" cy="1525588"/>
            <a:chOff x="3280" y="2462"/>
            <a:chExt cx="1550" cy="961"/>
          </a:xfrm>
        </p:grpSpPr>
        <p:sp>
          <p:nvSpPr>
            <p:cNvPr id="115976" name="Oval 264"/>
            <p:cNvSpPr>
              <a:spLocks noChangeAspect="1" noChangeArrowheads="1"/>
            </p:cNvSpPr>
            <p:nvPr/>
          </p:nvSpPr>
          <p:spPr bwMode="auto">
            <a:xfrm>
              <a:off x="4520" y="3361"/>
              <a:ext cx="62" cy="6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977" name="Oval 265"/>
            <p:cNvSpPr>
              <a:spLocks noChangeAspect="1" noChangeArrowheads="1"/>
            </p:cNvSpPr>
            <p:nvPr/>
          </p:nvSpPr>
          <p:spPr bwMode="auto">
            <a:xfrm>
              <a:off x="3280" y="2493"/>
              <a:ext cx="62" cy="6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978" name="Oval 266"/>
            <p:cNvSpPr>
              <a:spLocks noChangeAspect="1" noChangeArrowheads="1"/>
            </p:cNvSpPr>
            <p:nvPr/>
          </p:nvSpPr>
          <p:spPr bwMode="auto">
            <a:xfrm>
              <a:off x="3529" y="3361"/>
              <a:ext cx="62" cy="6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979" name="Oval 267"/>
            <p:cNvSpPr>
              <a:spLocks noChangeAspect="1" noChangeArrowheads="1"/>
            </p:cNvSpPr>
            <p:nvPr/>
          </p:nvSpPr>
          <p:spPr bwMode="auto">
            <a:xfrm>
              <a:off x="4768" y="2462"/>
              <a:ext cx="62" cy="62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5980" name="Line 268"/>
          <p:cNvSpPr>
            <a:spLocks noChangeAspect="1" noChangeShapeType="1"/>
          </p:cNvSpPr>
          <p:nvPr/>
        </p:nvSpPr>
        <p:spPr bwMode="auto">
          <a:xfrm flipH="1">
            <a:off x="1668463" y="2189163"/>
            <a:ext cx="1181100" cy="688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981" name="Line 269"/>
          <p:cNvSpPr>
            <a:spLocks noChangeAspect="1" noChangeShapeType="1"/>
          </p:cNvSpPr>
          <p:nvPr/>
        </p:nvSpPr>
        <p:spPr bwMode="auto">
          <a:xfrm>
            <a:off x="1668463" y="2927350"/>
            <a:ext cx="393700" cy="1376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982" name="Line 270"/>
          <p:cNvSpPr>
            <a:spLocks noChangeAspect="1" noChangeShapeType="1"/>
          </p:cNvSpPr>
          <p:nvPr/>
        </p:nvSpPr>
        <p:spPr bwMode="auto">
          <a:xfrm>
            <a:off x="2849563" y="2189163"/>
            <a:ext cx="1181100" cy="688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983" name="Line 271"/>
          <p:cNvSpPr>
            <a:spLocks noChangeAspect="1" noChangeShapeType="1"/>
          </p:cNvSpPr>
          <p:nvPr/>
        </p:nvSpPr>
        <p:spPr bwMode="auto">
          <a:xfrm flipH="1">
            <a:off x="3636963" y="2878138"/>
            <a:ext cx="393700" cy="1425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984" name="Line 272"/>
          <p:cNvSpPr>
            <a:spLocks noChangeAspect="1" noChangeShapeType="1"/>
          </p:cNvSpPr>
          <p:nvPr/>
        </p:nvSpPr>
        <p:spPr bwMode="auto">
          <a:xfrm>
            <a:off x="2062163" y="4303713"/>
            <a:ext cx="157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985" name="Oval 273"/>
          <p:cNvSpPr>
            <a:spLocks noChangeAspect="1" noChangeArrowheads="1"/>
          </p:cNvSpPr>
          <p:nvPr/>
        </p:nvSpPr>
        <p:spPr bwMode="auto">
          <a:xfrm>
            <a:off x="3587750" y="4254500"/>
            <a:ext cx="98425" cy="98425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986" name="Oval 274"/>
          <p:cNvSpPr>
            <a:spLocks noChangeAspect="1" noChangeArrowheads="1"/>
          </p:cNvSpPr>
          <p:nvPr/>
        </p:nvSpPr>
        <p:spPr bwMode="auto">
          <a:xfrm>
            <a:off x="2800350" y="2139950"/>
            <a:ext cx="98425" cy="98425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987" name="Oval 275"/>
          <p:cNvSpPr>
            <a:spLocks noChangeAspect="1" noChangeArrowheads="1"/>
          </p:cNvSpPr>
          <p:nvPr/>
        </p:nvSpPr>
        <p:spPr bwMode="auto">
          <a:xfrm>
            <a:off x="1619250" y="2878138"/>
            <a:ext cx="98425" cy="98425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988" name="Oval 276"/>
          <p:cNvSpPr>
            <a:spLocks noChangeAspect="1" noChangeArrowheads="1"/>
          </p:cNvSpPr>
          <p:nvPr/>
        </p:nvSpPr>
        <p:spPr bwMode="auto">
          <a:xfrm>
            <a:off x="2014538" y="4254500"/>
            <a:ext cx="98425" cy="98425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989" name="Oval 277"/>
          <p:cNvSpPr>
            <a:spLocks noChangeAspect="1" noChangeArrowheads="1"/>
          </p:cNvSpPr>
          <p:nvPr/>
        </p:nvSpPr>
        <p:spPr bwMode="auto">
          <a:xfrm>
            <a:off x="3981450" y="2827338"/>
            <a:ext cx="98425" cy="100012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5990" name="Text Box 278"/>
          <p:cNvSpPr txBox="1">
            <a:spLocks noChangeArrowheads="1"/>
          </p:cNvSpPr>
          <p:nvPr/>
        </p:nvSpPr>
        <p:spPr bwMode="auto">
          <a:xfrm>
            <a:off x="1763713" y="260350"/>
            <a:ext cx="77041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经过平移，五边形的顶点</a:t>
            </a:r>
            <a:r>
              <a:rPr lang="en-US" altLang="zh-CN" sz="32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A</a:t>
            </a:r>
            <a:r>
              <a:rPr lang="zh-CN" altLang="en-US" sz="32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移到了点 </a:t>
            </a:r>
            <a:r>
              <a:rPr lang="en-US" altLang="zh-CN" sz="32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F </a:t>
            </a:r>
            <a:r>
              <a:rPr lang="zh-CN" altLang="en-US" sz="32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，</a:t>
            </a:r>
          </a:p>
          <a:p>
            <a:pPr eaLnBrk="0" hangingPunct="0"/>
            <a:r>
              <a:rPr lang="zh-CN" altLang="en-US" sz="32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作出了出平移后的五边形 。 </a:t>
            </a:r>
            <a:endParaRPr lang="zh-CN" altLang="en-US" sz="3200" b="1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MS UI Gothic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115991" name="Rectangle 279"/>
          <p:cNvSpPr>
            <a:spLocks noChangeArrowheads="1"/>
          </p:cNvSpPr>
          <p:nvPr/>
        </p:nvSpPr>
        <p:spPr bwMode="auto">
          <a:xfrm>
            <a:off x="2798763" y="1676400"/>
            <a:ext cx="41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A</a:t>
            </a:r>
          </a:p>
        </p:txBody>
      </p:sp>
      <p:sp>
        <p:nvSpPr>
          <p:cNvPr id="115992" name="Rectangle 280"/>
          <p:cNvSpPr>
            <a:spLocks noChangeArrowheads="1"/>
          </p:cNvSpPr>
          <p:nvPr/>
        </p:nvSpPr>
        <p:spPr bwMode="auto">
          <a:xfrm>
            <a:off x="6443663" y="283845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  <a:sym typeface="Wingdings" panose="05000000000000000000" pitchFamily="2" charset="2"/>
              </a:rPr>
              <a:t>F</a:t>
            </a:r>
          </a:p>
        </p:txBody>
      </p:sp>
      <p:sp>
        <p:nvSpPr>
          <p:cNvPr id="115993" name="AutoShape 281"/>
          <p:cNvSpPr>
            <a:spLocks noChangeArrowheads="1"/>
          </p:cNvSpPr>
          <p:nvPr/>
        </p:nvSpPr>
        <p:spPr bwMode="auto">
          <a:xfrm>
            <a:off x="0" y="0"/>
            <a:ext cx="1584325" cy="1755775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3600">
                <a:solidFill>
                  <a:schemeClr val="hlink"/>
                </a:solidFill>
              </a:rPr>
              <a:t>例题解析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6537E-7 L 0.39306 0.159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5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7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4 -0.14678 L 5.55556E-6 6.18123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15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7319E-6 L 0.39375 0.1572 " pathEditMode="relative" ptsTypes="AA">
                                      <p:cBhvr>
                                        <p:cTn id="30" dur="2000" fill="hold"/>
                                        <p:tgtEl>
                                          <p:spTgt spid="115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62" grpId="0" animBg="1"/>
      <p:bldP spid="115986" grpId="0" animBg="1"/>
      <p:bldP spid="1159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8" name="Group 4"/>
          <p:cNvGrpSpPr/>
          <p:nvPr/>
        </p:nvGrpSpPr>
        <p:grpSpPr bwMode="auto">
          <a:xfrm>
            <a:off x="1116013" y="260350"/>
            <a:ext cx="1871662" cy="1143000"/>
            <a:chOff x="272" y="210"/>
            <a:chExt cx="1075" cy="680"/>
          </a:xfrm>
        </p:grpSpPr>
        <p:pic>
          <p:nvPicPr>
            <p:cNvPr id="103429" name="Picture 5" descr="004"/>
            <p:cNvPicPr>
              <a:picLocks noChangeAspect="1" noChangeArrowheads="1"/>
            </p:cNvPicPr>
            <p:nvPr/>
          </p:nvPicPr>
          <p:blipFill>
            <a:blip r:embed="rId2">
              <a:lum bright="36000"/>
            </a:blip>
            <a:srcRect/>
            <a:stretch>
              <a:fillRect/>
            </a:stretch>
          </p:blipFill>
          <p:spPr bwMode="auto">
            <a:xfrm>
              <a:off x="272" y="210"/>
              <a:ext cx="68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430" name="Text Box 6"/>
            <p:cNvSpPr txBox="1">
              <a:spLocks noChangeArrowheads="1"/>
            </p:cNvSpPr>
            <p:nvPr/>
          </p:nvSpPr>
          <p:spPr bwMode="auto">
            <a:xfrm>
              <a:off x="521" y="309"/>
              <a:ext cx="826" cy="483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751" tIns="48376" rIns="96751" bIns="48376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84505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450975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935480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3926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8498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3070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7642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4700" b="1">
                <a:solidFill>
                  <a:srgbClr val="FF0000"/>
                </a:solidFill>
                <a:ea typeface="华文行楷" panose="02010800040101010101" pitchFamily="2" charset="-122"/>
              </a:endParaRPr>
            </a:p>
          </p:txBody>
        </p:sp>
      </p:grp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692275" y="260350"/>
            <a:ext cx="16557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i="1" dirty="0">
                <a:solidFill>
                  <a:schemeClr val="hlink"/>
                </a:solidFill>
              </a:rPr>
              <a:t>练习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468313" y="2060575"/>
            <a:ext cx="84961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/>
              <a:t>下列运动属于平移的是（　　）　　　　　　</a:t>
            </a:r>
            <a:r>
              <a:rPr lang="en-US" altLang="zh-CN" sz="3200" b="1" dirty="0"/>
              <a:t>A</a:t>
            </a:r>
            <a:r>
              <a:rPr lang="zh-CN" altLang="en-US" sz="3200" b="1" dirty="0"/>
              <a:t>．空中放飞的风筝    </a:t>
            </a:r>
          </a:p>
          <a:p>
            <a:r>
              <a:rPr lang="en-US" altLang="zh-CN" sz="3200" b="1" dirty="0" smtClean="0"/>
              <a:t>B</a:t>
            </a:r>
            <a:r>
              <a:rPr lang="zh-CN" altLang="en-US" sz="3200" b="1" dirty="0" smtClean="0"/>
              <a:t>．</a:t>
            </a:r>
            <a:r>
              <a:rPr lang="zh-CN" altLang="en-US" sz="3200" b="1" dirty="0"/>
              <a:t>飞机在跑道上滑行到停止的运动</a:t>
            </a:r>
          </a:p>
          <a:p>
            <a:r>
              <a:rPr lang="en-US" altLang="zh-CN" sz="3200" b="1" dirty="0" smtClean="0"/>
              <a:t>C</a:t>
            </a:r>
            <a:r>
              <a:rPr lang="zh-CN" altLang="en-US" sz="3200" b="1" dirty="0" smtClean="0"/>
              <a:t>．</a:t>
            </a:r>
            <a:r>
              <a:rPr lang="zh-CN" altLang="en-US" sz="3200" b="1" dirty="0"/>
              <a:t>篮球运动员投出并进入篮筐的过程         </a:t>
            </a:r>
            <a:r>
              <a:rPr lang="en-US" altLang="zh-CN" sz="3200" b="1" dirty="0"/>
              <a:t>D</a:t>
            </a:r>
            <a:r>
              <a:rPr lang="zh-CN" altLang="en-US" sz="3200" b="1" dirty="0"/>
              <a:t>．乒乓球比赛中的高抛发球后，乒乓球</a:t>
            </a:r>
            <a:r>
              <a:rPr lang="zh-CN" altLang="en-US" sz="3200" b="1" dirty="0" smtClean="0"/>
              <a:t>的运</a:t>
            </a:r>
            <a:r>
              <a:rPr lang="zh-CN" altLang="en-US" sz="3200" b="1" dirty="0"/>
              <a:t>动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 rot="10779465" flipV="1">
            <a:off x="5219700" y="206057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hlink"/>
                </a:solidFill>
              </a:rPr>
              <a:t>B</a:t>
            </a:r>
            <a:endParaRPr lang="zh-CN" altLang="en-US" sz="32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6" name="Picture 8" descr="../../巧平移.files/Image46759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059113" y="3589338"/>
            <a:ext cx="608488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50" name="Group 2"/>
          <p:cNvGrpSpPr/>
          <p:nvPr/>
        </p:nvGrpSpPr>
        <p:grpSpPr bwMode="auto">
          <a:xfrm>
            <a:off x="1116013" y="260350"/>
            <a:ext cx="1871662" cy="1143000"/>
            <a:chOff x="272" y="210"/>
            <a:chExt cx="1075" cy="680"/>
          </a:xfrm>
        </p:grpSpPr>
        <p:pic>
          <p:nvPicPr>
            <p:cNvPr id="104451" name="Picture 3" descr="004"/>
            <p:cNvPicPr>
              <a:picLocks noChangeAspect="1" noChangeArrowheads="1"/>
            </p:cNvPicPr>
            <p:nvPr/>
          </p:nvPicPr>
          <p:blipFill>
            <a:blip r:embed="rId4">
              <a:lum bright="36000"/>
            </a:blip>
            <a:srcRect/>
            <a:stretch>
              <a:fillRect/>
            </a:stretch>
          </p:blipFill>
          <p:spPr bwMode="auto">
            <a:xfrm>
              <a:off x="272" y="210"/>
              <a:ext cx="68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52" name="Text Box 4"/>
            <p:cNvSpPr txBox="1">
              <a:spLocks noChangeArrowheads="1"/>
            </p:cNvSpPr>
            <p:nvPr/>
          </p:nvSpPr>
          <p:spPr bwMode="auto">
            <a:xfrm>
              <a:off x="521" y="309"/>
              <a:ext cx="826" cy="483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751" tIns="48376" rIns="96751" bIns="48376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84505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450975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935480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3926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8498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3070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7642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4700" b="1">
                <a:solidFill>
                  <a:srgbClr val="FF0000"/>
                </a:solidFill>
                <a:ea typeface="华文行楷" panose="02010800040101010101" pitchFamily="2" charset="-122"/>
              </a:endParaRPr>
            </a:p>
          </p:txBody>
        </p:sp>
      </p:grp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692275" y="260350"/>
            <a:ext cx="16557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i="1">
                <a:solidFill>
                  <a:schemeClr val="hlink"/>
                </a:solidFill>
              </a:rPr>
              <a:t>练习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900113" y="1773238"/>
            <a:ext cx="8027987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3200" b="1" dirty="0"/>
              <a:t>如图，某商场重新装修后，准备在大厅的主楼梯上铺设一种红色的地毯，已知这种地毯的批发价为每平方米</a:t>
            </a:r>
            <a:r>
              <a:rPr lang="en-US" altLang="zh-CN" sz="3200" b="1" dirty="0"/>
              <a:t>40</a:t>
            </a:r>
            <a:r>
              <a:rPr lang="zh-CN" altLang="en-US" sz="3200" b="1" dirty="0"/>
              <a:t>元，已知主楼梯道的宽为</a:t>
            </a:r>
            <a:r>
              <a:rPr lang="en-US" altLang="zh-CN" sz="3200" b="1" dirty="0"/>
              <a:t>3</a:t>
            </a:r>
            <a:r>
              <a:rPr lang="zh-CN" altLang="en-US" sz="3200" b="1" dirty="0"/>
              <a:t>米，其侧面如图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所示，则买地毯至少需要多少元？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../../巧平移.files/Image46759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059113" y="3589338"/>
            <a:ext cx="608488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75" name="Group 3"/>
          <p:cNvGrpSpPr/>
          <p:nvPr/>
        </p:nvGrpSpPr>
        <p:grpSpPr bwMode="auto">
          <a:xfrm>
            <a:off x="1116013" y="260350"/>
            <a:ext cx="1871662" cy="1143000"/>
            <a:chOff x="272" y="210"/>
            <a:chExt cx="1075" cy="680"/>
          </a:xfrm>
        </p:grpSpPr>
        <p:pic>
          <p:nvPicPr>
            <p:cNvPr id="105476" name="Picture 4" descr="004"/>
            <p:cNvPicPr>
              <a:picLocks noChangeAspect="1" noChangeArrowheads="1"/>
            </p:cNvPicPr>
            <p:nvPr/>
          </p:nvPicPr>
          <p:blipFill>
            <a:blip r:embed="rId4">
              <a:lum bright="36000"/>
            </a:blip>
            <a:srcRect/>
            <a:stretch>
              <a:fillRect/>
            </a:stretch>
          </p:blipFill>
          <p:spPr bwMode="auto">
            <a:xfrm>
              <a:off x="272" y="210"/>
              <a:ext cx="68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477" name="Text Box 5"/>
            <p:cNvSpPr txBox="1">
              <a:spLocks noChangeArrowheads="1"/>
            </p:cNvSpPr>
            <p:nvPr/>
          </p:nvSpPr>
          <p:spPr bwMode="auto">
            <a:xfrm>
              <a:off x="521" y="309"/>
              <a:ext cx="826" cy="483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751" tIns="48376" rIns="96751" bIns="48376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84505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450975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935480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3926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8498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3070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7642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4700" b="1">
                <a:solidFill>
                  <a:srgbClr val="FF0000"/>
                </a:solidFill>
                <a:ea typeface="华文行楷" panose="02010800040101010101" pitchFamily="2" charset="-122"/>
              </a:endParaRPr>
            </a:p>
          </p:txBody>
        </p:sp>
      </p:grp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692275" y="260350"/>
            <a:ext cx="16557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i="1">
                <a:solidFill>
                  <a:schemeClr val="hlink"/>
                </a:solidFill>
              </a:rPr>
              <a:t>练习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900113" y="1773238"/>
            <a:ext cx="8027987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zh-CN" altLang="en-US" sz="3200" b="1" dirty="0"/>
              <a:t>解：地毯长度</a:t>
            </a:r>
            <a:r>
              <a:rPr lang="en-US" altLang="zh-CN" sz="3200" b="1" dirty="0"/>
              <a:t>=2.8+5.6=8.4(</a:t>
            </a:r>
            <a:r>
              <a:rPr lang="zh-CN" altLang="en-US" sz="3200" b="1" dirty="0"/>
              <a:t>米</a:t>
            </a:r>
            <a:r>
              <a:rPr lang="en-US" altLang="zh-CN" sz="3200" b="1" dirty="0"/>
              <a:t>)</a:t>
            </a:r>
          </a:p>
          <a:p>
            <a:pPr algn="just"/>
            <a:r>
              <a:rPr lang="zh-CN" altLang="en-US" sz="3200" b="1" dirty="0"/>
              <a:t>       地毯面积</a:t>
            </a:r>
            <a:r>
              <a:rPr lang="en-US" altLang="zh-CN" sz="3200" b="1" dirty="0"/>
              <a:t>=8.4×3=25.2(</a:t>
            </a:r>
            <a:r>
              <a:rPr lang="zh-CN" altLang="en-US" sz="3200" b="1" dirty="0"/>
              <a:t>平方米</a:t>
            </a:r>
            <a:r>
              <a:rPr lang="en-US" altLang="zh-CN" sz="3200" b="1" dirty="0"/>
              <a:t>)</a:t>
            </a:r>
            <a:endParaRPr lang="zh-CN" altLang="en-US" sz="3200" b="1" dirty="0"/>
          </a:p>
          <a:p>
            <a:pPr algn="just"/>
            <a:r>
              <a:rPr lang="zh-CN" altLang="en-US" sz="3200" b="1" dirty="0"/>
              <a:t>       地毯价格</a:t>
            </a:r>
            <a:r>
              <a:rPr lang="en-US" altLang="zh-CN" sz="3200" b="1" dirty="0"/>
              <a:t>=25.2×40=1008(</a:t>
            </a:r>
            <a:r>
              <a:rPr lang="zh-CN" altLang="en-US" sz="3200" b="1" dirty="0"/>
              <a:t>元</a:t>
            </a:r>
            <a:r>
              <a:rPr lang="en-US" altLang="zh-CN" sz="3200" b="1" dirty="0"/>
              <a:t>)</a:t>
            </a:r>
          </a:p>
          <a:p>
            <a:pPr algn="just"/>
            <a:r>
              <a:rPr lang="zh-CN" altLang="en-US" sz="3200" b="1" dirty="0"/>
              <a:t>答：买地毯至少需要</a:t>
            </a:r>
            <a:r>
              <a:rPr lang="en-US" altLang="zh-CN" sz="3200" b="1" dirty="0"/>
              <a:t>1008</a:t>
            </a:r>
            <a:r>
              <a:rPr lang="zh-CN" altLang="en-US" sz="3200" b="1" dirty="0"/>
              <a:t>元。</a:t>
            </a:r>
          </a:p>
          <a:p>
            <a:pPr algn="just"/>
            <a:endParaRPr lang="en-US" altLang="zh-CN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9" name="Group 3"/>
          <p:cNvGrpSpPr/>
          <p:nvPr/>
        </p:nvGrpSpPr>
        <p:grpSpPr bwMode="auto">
          <a:xfrm>
            <a:off x="1116013" y="260350"/>
            <a:ext cx="1871662" cy="1143000"/>
            <a:chOff x="272" y="210"/>
            <a:chExt cx="1075" cy="680"/>
          </a:xfrm>
        </p:grpSpPr>
        <p:pic>
          <p:nvPicPr>
            <p:cNvPr id="106500" name="Picture 4" descr="004"/>
            <p:cNvPicPr>
              <a:picLocks noChangeAspect="1" noChangeArrowheads="1"/>
            </p:cNvPicPr>
            <p:nvPr/>
          </p:nvPicPr>
          <p:blipFill>
            <a:blip r:embed="rId3">
              <a:lum bright="36000"/>
            </a:blip>
            <a:srcRect/>
            <a:stretch>
              <a:fillRect/>
            </a:stretch>
          </p:blipFill>
          <p:spPr bwMode="auto">
            <a:xfrm>
              <a:off x="272" y="210"/>
              <a:ext cx="680" cy="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501" name="Text Box 5"/>
            <p:cNvSpPr txBox="1">
              <a:spLocks noChangeArrowheads="1"/>
            </p:cNvSpPr>
            <p:nvPr/>
          </p:nvSpPr>
          <p:spPr bwMode="auto">
            <a:xfrm>
              <a:off x="521" y="309"/>
              <a:ext cx="826" cy="483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751" tIns="48376" rIns="96751" bIns="48376">
              <a:spAutoFit/>
            </a:bodyPr>
            <a:lstStyle>
              <a:lvl1pPr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84505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68375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450975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935480" defTabSz="9683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3926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8498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3070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76428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4700" b="1">
                <a:solidFill>
                  <a:srgbClr val="FF0000"/>
                </a:solidFill>
                <a:ea typeface="华文行楷" panose="02010800040101010101" pitchFamily="2" charset="-122"/>
              </a:endParaRPr>
            </a:p>
          </p:txBody>
        </p:sp>
      </p:grp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692275" y="260350"/>
            <a:ext cx="16557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i="1">
                <a:solidFill>
                  <a:schemeClr val="hlink"/>
                </a:solidFill>
              </a:rPr>
              <a:t>练习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684213" y="1844675"/>
            <a:ext cx="8027987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/>
              <a:t>如图</a:t>
            </a:r>
            <a:r>
              <a:rPr lang="en-US" altLang="zh-CN" sz="3200" b="1"/>
              <a:t>3</a:t>
            </a:r>
            <a:r>
              <a:rPr lang="zh-CN" altLang="en-US" sz="3200" b="1"/>
              <a:t>：四边形是一块长方形场地，长，宽，从、两处入口的小路宽都为，两小路汇合处宽为，其余部分种植草坪，则草坪面积为（       ）．</a:t>
            </a:r>
            <a:endParaRPr lang="en-US" altLang="zh-CN" sz="3200" b="1"/>
          </a:p>
          <a:p>
            <a:r>
              <a:rPr lang="en-US" altLang="zh-CN" sz="3200" b="1"/>
              <a:t>A.</a:t>
            </a:r>
            <a:r>
              <a:rPr lang="zh-CN" altLang="en-US" sz="3200" b="1"/>
              <a:t>             </a:t>
            </a:r>
            <a:r>
              <a:rPr lang="en-US" altLang="zh-CN" sz="3200" b="1"/>
              <a:t>B.                             C</a:t>
            </a:r>
            <a:r>
              <a:rPr lang="zh-CN" altLang="en-US" sz="3200" b="1"/>
              <a:t>．          </a:t>
            </a:r>
            <a:r>
              <a:rPr lang="en-US" altLang="zh-CN" sz="3200" b="1"/>
              <a:t>D. </a:t>
            </a:r>
          </a:p>
        </p:txBody>
      </p:sp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4" cstate="email"/>
          <a:srcRect b="48244"/>
          <a:stretch>
            <a:fillRect/>
          </a:stretch>
        </p:blipFill>
        <p:spPr bwMode="auto">
          <a:xfrm>
            <a:off x="4427538" y="4699000"/>
            <a:ext cx="42481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6505" name="Object 9"/>
          <p:cNvGraphicFramePr>
            <a:graphicFrameLocks noChangeAspect="1"/>
          </p:cNvGraphicFramePr>
          <p:nvPr/>
        </p:nvGraphicFramePr>
        <p:xfrm>
          <a:off x="1258888" y="3821113"/>
          <a:ext cx="108108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2" r:id="rId5" imgW="509905" imgH="203835" progId="Equation.DSMT4">
                  <p:embed/>
                </p:oleObj>
              </mc:Choice>
              <mc:Fallback>
                <p:oleObj r:id="rId5" imgW="509905" imgH="20383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821113"/>
                        <a:ext cx="1081087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6507" name="Object 11"/>
          <p:cNvGraphicFramePr>
            <a:graphicFrameLocks noChangeAspect="1"/>
          </p:cNvGraphicFramePr>
          <p:nvPr/>
        </p:nvGraphicFramePr>
        <p:xfrm>
          <a:off x="3203575" y="3759200"/>
          <a:ext cx="14398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3" r:id="rId7" imgW="523240" imgH="203835" progId="Equation.DSMT4">
                  <p:embed/>
                </p:oleObj>
              </mc:Choice>
              <mc:Fallback>
                <p:oleObj r:id="rId7" imgW="523240" imgH="20383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759200"/>
                        <a:ext cx="1439863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6509" name="Object 13"/>
          <p:cNvGraphicFramePr>
            <a:graphicFrameLocks noChangeAspect="1"/>
          </p:cNvGraphicFramePr>
          <p:nvPr/>
        </p:nvGraphicFramePr>
        <p:xfrm>
          <a:off x="1258888" y="4292600"/>
          <a:ext cx="10795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4" r:id="rId9" imgW="509905" imgH="203835" progId="Equation.DSMT4">
                  <p:embed/>
                </p:oleObj>
              </mc:Choice>
              <mc:Fallback>
                <p:oleObj r:id="rId9" imgW="509905" imgH="20383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292600"/>
                        <a:ext cx="10795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6511" name="Object 15"/>
          <p:cNvGraphicFramePr>
            <a:graphicFrameLocks noChangeAspect="1"/>
          </p:cNvGraphicFramePr>
          <p:nvPr/>
        </p:nvGraphicFramePr>
        <p:xfrm>
          <a:off x="3059113" y="4276725"/>
          <a:ext cx="12969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5" r:id="rId11" imgW="523240" imgH="203835" progId="Equation.DSMT4">
                  <p:embed/>
                </p:oleObj>
              </mc:Choice>
              <mc:Fallback>
                <p:oleObj r:id="rId11" imgW="523240" imgH="203835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276725"/>
                        <a:ext cx="1296987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1763713" y="3068638"/>
            <a:ext cx="647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79512" y="1989138"/>
            <a:ext cx="8964488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1.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平移的特征</a:t>
            </a:r>
            <a:r>
              <a:rPr lang="zh-CN" altLang="en-US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：平移后的图形与原来的图形的对应线段平行</a:t>
            </a: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（或在同一条直线上）</a:t>
            </a:r>
            <a:r>
              <a:rPr lang="zh-CN" altLang="en-US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并且相等，对应角相等，对应点所连的线段平行</a:t>
            </a: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（或在同一条直线上）</a:t>
            </a:r>
            <a:r>
              <a:rPr lang="zh-CN" altLang="en-US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且相等。</a:t>
            </a:r>
            <a:endParaRPr lang="en-US" altLang="zh-CN" sz="36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2.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平移作图</a:t>
            </a:r>
            <a:r>
              <a:rPr lang="en-US" altLang="zh-CN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:</a:t>
            </a:r>
            <a:r>
              <a:rPr lang="zh-CN" altLang="en-US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关键是通过确定图形上几个关键点平移后的位置，得到图形平移后的图形，即“以局部带整体”的平移作图方法</a:t>
            </a:r>
            <a:r>
              <a:rPr lang="en-US" altLang="zh-CN" sz="3600" b="1" dirty="0">
                <a:latin typeface="Arial" panose="020B0604020202020204" pitchFamily="34" charset="0"/>
                <a:ea typeface="华文新魏" panose="02010800040101010101" pitchFamily="2" charset="-122"/>
              </a:rPr>
              <a:t>.</a:t>
            </a: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auto">
          <a:xfrm>
            <a:off x="1044575" y="115888"/>
            <a:ext cx="5256213" cy="146685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7200" b="1" i="1" dirty="0">
                <a:solidFill>
                  <a:srgbClr val="6600CC"/>
                </a:solidFill>
              </a:rPr>
              <a:t>课堂总结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333375"/>
            <a:ext cx="4175125" cy="517525"/>
          </a:xfrm>
        </p:spPr>
        <p:txBody>
          <a:bodyPr/>
          <a:lstStyle/>
          <a:p>
            <a:r>
              <a:rPr lang="zh-CN" altLang="en-US" b="1" i="1" dirty="0">
                <a:solidFill>
                  <a:schemeClr val="hlink"/>
                </a:solidFill>
              </a:rPr>
              <a:t>议一议：</a:t>
            </a:r>
          </a:p>
        </p:txBody>
      </p:sp>
      <p:grpSp>
        <p:nvGrpSpPr>
          <p:cNvPr id="117763" name="Group 3"/>
          <p:cNvGrpSpPr/>
          <p:nvPr/>
        </p:nvGrpSpPr>
        <p:grpSpPr bwMode="auto">
          <a:xfrm>
            <a:off x="3924300" y="2638425"/>
            <a:ext cx="1800225" cy="1873250"/>
            <a:chOff x="884" y="2069"/>
            <a:chExt cx="1134" cy="1180"/>
          </a:xfrm>
        </p:grpSpPr>
        <p:sp>
          <p:nvSpPr>
            <p:cNvPr id="117764" name="Line 4"/>
            <p:cNvSpPr>
              <a:spLocks noChangeShapeType="1"/>
            </p:cNvSpPr>
            <p:nvPr/>
          </p:nvSpPr>
          <p:spPr bwMode="auto">
            <a:xfrm flipH="1">
              <a:off x="884" y="2069"/>
              <a:ext cx="590" cy="11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765" name="Line 5"/>
            <p:cNvSpPr>
              <a:spLocks noChangeShapeType="1"/>
            </p:cNvSpPr>
            <p:nvPr/>
          </p:nvSpPr>
          <p:spPr bwMode="auto">
            <a:xfrm flipV="1">
              <a:off x="884" y="3022"/>
              <a:ext cx="1134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766" name="Line 6"/>
            <p:cNvSpPr>
              <a:spLocks noChangeShapeType="1"/>
            </p:cNvSpPr>
            <p:nvPr/>
          </p:nvSpPr>
          <p:spPr bwMode="auto">
            <a:xfrm flipH="1" flipV="1">
              <a:off x="1474" y="2069"/>
              <a:ext cx="544" cy="9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4787900" y="2565400"/>
            <a:ext cx="144463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68" name="WordArt 8"/>
          <p:cNvSpPr>
            <a:spLocks noChangeArrowheads="1" noChangeShapeType="1" noTextEdit="1"/>
          </p:cNvSpPr>
          <p:nvPr/>
        </p:nvSpPr>
        <p:spPr bwMode="auto">
          <a:xfrm>
            <a:off x="4643438" y="2133600"/>
            <a:ext cx="288925" cy="301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A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7769" name="WordArt 9"/>
          <p:cNvSpPr>
            <a:spLocks noChangeArrowheads="1" noChangeShapeType="1" noTextEdit="1"/>
          </p:cNvSpPr>
          <p:nvPr/>
        </p:nvSpPr>
        <p:spPr bwMode="auto">
          <a:xfrm>
            <a:off x="3492500" y="4433888"/>
            <a:ext cx="287338" cy="2905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B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7770" name="WordArt 10"/>
          <p:cNvSpPr>
            <a:spLocks noChangeArrowheads="1" noChangeShapeType="1" noTextEdit="1"/>
          </p:cNvSpPr>
          <p:nvPr/>
        </p:nvSpPr>
        <p:spPr bwMode="auto">
          <a:xfrm>
            <a:off x="5797550" y="3773488"/>
            <a:ext cx="255588" cy="2873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</a:rPr>
              <a:t>C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3851275" y="4437063"/>
            <a:ext cx="144463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5651500" y="4079875"/>
            <a:ext cx="144463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773" name="Rectangle 13"/>
          <p:cNvSpPr>
            <a:spLocks noChangeArrowheads="1"/>
          </p:cNvSpPr>
          <p:nvPr/>
        </p:nvSpPr>
        <p:spPr bwMode="auto">
          <a:xfrm>
            <a:off x="6659563" y="4437063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</a:rPr>
              <a:t>E</a:t>
            </a: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8707438" y="4076700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</a:rPr>
              <a:t>F</a:t>
            </a: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7780338" y="1973263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UI Gothic" panose="020B0600070205080204" pitchFamily="34" charset="-128"/>
              </a:rPr>
              <a:t>D</a:t>
            </a:r>
          </a:p>
        </p:txBody>
      </p:sp>
      <p:sp>
        <p:nvSpPr>
          <p:cNvPr id="117776" name="Rectangle 16"/>
          <p:cNvSpPr>
            <a:spLocks noChangeArrowheads="1"/>
          </p:cNvSpPr>
          <p:nvPr/>
        </p:nvSpPr>
        <p:spPr bwMode="auto">
          <a:xfrm>
            <a:off x="1042988" y="981075"/>
            <a:ext cx="4321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（</a:t>
            </a:r>
            <a:r>
              <a:rPr lang="en-US" altLang="zh-C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1</a:t>
            </a:r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）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还有其它的方法作出下图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</a:rPr>
              <a:t>中的</a:t>
            </a:r>
            <a:r>
              <a:rPr kumimoji="1"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MT Extra" panose="05050102010205020202" pitchFamily="18" charset="2"/>
              </a:rPr>
              <a:t>△</a:t>
            </a:r>
            <a:r>
              <a:rPr kumimoji="1"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MT Extra" panose="05050102010205020202" pitchFamily="18" charset="2"/>
              </a:rPr>
              <a:t>ABC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S UI Gothic" panose="020B0600070205080204" pitchFamily="34" charset="-128"/>
                <a:ea typeface="MS UI Gothic" panose="020B0600070205080204" pitchFamily="34" charset="-128"/>
                <a:sym typeface="Wingdings" panose="05000000000000000000" pitchFamily="2" charset="2"/>
              </a:rPr>
              <a:t>吗？</a:t>
            </a:r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 flipH="1">
            <a:off x="3924300" y="2636838"/>
            <a:ext cx="935038" cy="18716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>
            <a:off x="4859338" y="2636838"/>
            <a:ext cx="865187" cy="15128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 flipV="1">
            <a:off x="3924300" y="4148138"/>
            <a:ext cx="1800225" cy="3603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7780" name="Rectangle 20"/>
          <p:cNvSpPr>
            <a:spLocks noChangeArrowheads="1"/>
          </p:cNvSpPr>
          <p:nvPr/>
        </p:nvSpPr>
        <p:spPr bwMode="auto">
          <a:xfrm>
            <a:off x="5724525" y="528638"/>
            <a:ext cx="3419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sym typeface="Wingdings" panose="05000000000000000000" pitchFamily="2" charset="2"/>
              </a:rPr>
              <a:t>过点</a:t>
            </a:r>
            <a:r>
              <a:rPr lang="en-US" altLang="zh-C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sym typeface="Wingdings" panose="05000000000000000000" pitchFamily="2" charset="2"/>
              </a:rPr>
              <a:t>D</a:t>
            </a: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sym typeface="Wingdings" panose="05000000000000000000" pitchFamily="2" charset="2"/>
              </a:rPr>
              <a:t>分别作与</a:t>
            </a:r>
            <a:r>
              <a:rPr lang="en-US" altLang="zh-C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sym typeface="Wingdings" panose="05000000000000000000" pitchFamily="2" charset="2"/>
              </a:rPr>
              <a:t>AB</a:t>
            </a: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sym typeface="Wingdings" panose="05000000000000000000" pitchFamily="2" charset="2"/>
              </a:rPr>
              <a:t>、</a:t>
            </a:r>
            <a:r>
              <a:rPr lang="en-US" altLang="zh-CN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sym typeface="Wingdings" panose="05000000000000000000" pitchFamily="2" charset="2"/>
              </a:rPr>
              <a:t>AC</a:t>
            </a:r>
            <a:r>
              <a:rPr lang="zh-CN" alt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sym typeface="Wingdings" panose="05000000000000000000" pitchFamily="2" charset="2"/>
              </a:rPr>
              <a:t>平行且相等的线段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250825" y="2924175"/>
            <a:ext cx="29162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（２）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确定一个图形平移后的位置，需要什么条件？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214020" y="4941888"/>
            <a:ext cx="442941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①沿什么方向</a:t>
            </a:r>
          </a:p>
          <a:p>
            <a:pPr eaLnBrk="0" hangingPunct="0"/>
            <a:r>
              <a:rPr lang="zh-CN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幼圆" panose="02010509060101010101" pitchFamily="49" charset="-122"/>
                <a:sym typeface="Wingdings" panose="05000000000000000000" pitchFamily="2" charset="2"/>
              </a:rPr>
              <a:t>②</a:t>
            </a:r>
            <a:r>
              <a:rPr lang="zh-CN" alt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移动多少距</a:t>
            </a:r>
            <a:r>
              <a:rPr lang="zh-CN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离 </a:t>
            </a:r>
            <a:endParaRPr lang="zh-CN" alt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  <p:sp>
        <p:nvSpPr>
          <p:cNvPr id="117783" name="Oval 23"/>
          <p:cNvSpPr>
            <a:spLocks noChangeArrowheads="1"/>
          </p:cNvSpPr>
          <p:nvPr/>
        </p:nvSpPr>
        <p:spPr bwMode="auto">
          <a:xfrm>
            <a:off x="7883525" y="2493963"/>
            <a:ext cx="144463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9.57004E-7 L 0.33472 -0.01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1022E-6 L 0.33854 -0.01041 " pathEditMode="relative" ptsTypes="AA">
                                      <p:cBhvr>
                                        <p:cTn id="26" dur="2000" fill="hold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4.78261E-6 L 0.33855 -0.015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177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3" grpId="0"/>
      <p:bldP spid="117774" grpId="0"/>
      <p:bldP spid="117776" grpId="0" autoUpdateAnimBg="0"/>
      <p:bldP spid="117777" grpId="0" animBg="1"/>
      <p:bldP spid="117778" grpId="0" animBg="1"/>
      <p:bldP spid="117779" grpId="0" animBg="1"/>
      <p:bldP spid="117780" grpId="0" autoUpdateAnimBg="0"/>
      <p:bldP spid="117781" grpId="0"/>
      <p:bldP spid="11778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683568" y="835298"/>
            <a:ext cx="2520950" cy="122555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 dirty="0"/>
              <a:t>观察运动</a:t>
            </a:r>
            <a:r>
              <a:rPr lang="en-US" altLang="zh-CN" sz="2400" b="1" dirty="0"/>
              <a:t>2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-541338" y="2060848"/>
            <a:ext cx="1011713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</a:rPr>
              <a:t>       </a:t>
            </a:r>
            <a:r>
              <a:rPr lang="zh-CN" altLang="en-US" sz="4800" b="1" dirty="0">
                <a:solidFill>
                  <a:srgbClr val="0000FF"/>
                </a:solidFill>
                <a:latin typeface="Arial" panose="020B0604020202020204" pitchFamily="34" charset="0"/>
              </a:rPr>
              <a:t>火车在笔直的铁轨上来回开着</a:t>
            </a:r>
          </a:p>
        </p:txBody>
      </p:sp>
    </p:spTree>
  </p:cSld>
  <p:clrMapOvr>
    <a:masterClrMapping/>
  </p:clrMapOvr>
  <p:transition spd="slow">
    <p:strips dir="rd"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411413" y="549275"/>
            <a:ext cx="6229350" cy="1127125"/>
          </a:xfrm>
        </p:spPr>
        <p:txBody>
          <a:bodyPr/>
          <a:lstStyle/>
          <a:p>
            <a:r>
              <a:rPr lang="zh-CN" altLang="en-US" sz="4800" b="1" i="1" dirty="0"/>
              <a:t>商场中电梯的移动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309813"/>
            <a:ext cx="4335463" cy="3430587"/>
          </a:xfrm>
          <a:solidFill>
            <a:schemeClr val="bg1"/>
          </a:solidFill>
        </p:spPr>
      </p:pic>
      <p:pic>
        <p:nvPicPr>
          <p:cNvPr id="13316" name="Picture 4" descr="C:\Documents and Settings\Administrator\桌面\窦颖\77f47b0928de1c70a7c5c7c24c0dfd76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648200" y="2514289"/>
            <a:ext cx="4038600" cy="26977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539750" y="188913"/>
            <a:ext cx="2590800" cy="9366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 dirty="0"/>
              <a:t>观察运动</a:t>
            </a:r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662238" y="307355"/>
            <a:ext cx="648176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如果把移动前后的同一台电视机的屏幕分别记为四边形</a:t>
            </a:r>
            <a:r>
              <a:rPr lang="en-US" altLang="zh-CN" sz="3200" b="1" dirty="0">
                <a:latin typeface="Arial" panose="020B0604020202020204" pitchFamily="34" charset="0"/>
              </a:rPr>
              <a:t>ABCD</a:t>
            </a:r>
            <a:r>
              <a:rPr lang="zh-CN" altLang="en-US" sz="3200" b="1" dirty="0">
                <a:latin typeface="Arial" panose="020B0604020202020204" pitchFamily="34" charset="0"/>
              </a:rPr>
              <a:t>和四边形</a:t>
            </a:r>
            <a:r>
              <a:rPr lang="en-US" altLang="zh-CN" sz="3200" b="1" dirty="0">
                <a:latin typeface="Arial" panose="020B0604020202020204" pitchFamily="34" charset="0"/>
              </a:rPr>
              <a:t>EFGH</a:t>
            </a:r>
            <a:r>
              <a:rPr lang="zh-CN" altLang="en-US" sz="3200" b="1" dirty="0">
                <a:latin typeface="Arial" panose="020B0604020202020204" pitchFamily="34" charset="0"/>
              </a:rPr>
              <a:t>那么四边形</a:t>
            </a:r>
            <a:r>
              <a:rPr lang="en-US" altLang="zh-CN" sz="3200" b="1" dirty="0">
                <a:latin typeface="Arial" panose="020B0604020202020204" pitchFamily="34" charset="0"/>
              </a:rPr>
              <a:t>ABCD</a:t>
            </a:r>
            <a:r>
              <a:rPr lang="zh-CN" altLang="en-US" sz="3200" b="1" dirty="0">
                <a:latin typeface="Arial" panose="020B0604020202020204" pitchFamily="34" charset="0"/>
              </a:rPr>
              <a:t>与四边形</a:t>
            </a:r>
            <a:r>
              <a:rPr lang="en-US" altLang="zh-CN" sz="3200" b="1" dirty="0">
                <a:latin typeface="Arial" panose="020B0604020202020204" pitchFamily="34" charset="0"/>
              </a:rPr>
              <a:t>EFGH</a:t>
            </a:r>
            <a:r>
              <a:rPr lang="zh-CN" altLang="en-US" sz="3200" b="1" dirty="0">
                <a:latin typeface="Arial" panose="020B0604020202020204" pitchFamily="34" charset="0"/>
              </a:rPr>
              <a:t>的形状、大小是否相同？</a:t>
            </a:r>
          </a:p>
        </p:txBody>
      </p:sp>
      <p:pic>
        <p:nvPicPr>
          <p:cNvPr id="14339" name="Picture 3" descr="电视机方向大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853581"/>
            <a:ext cx="59245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0" y="228600"/>
            <a:ext cx="2268538" cy="67945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</a:rPr>
              <a:t>思考：</a:t>
            </a:r>
          </a:p>
        </p:txBody>
      </p:sp>
      <p:sp>
        <p:nvSpPr>
          <p:cNvPr id="14341" name="WordArt 5"/>
          <p:cNvSpPr>
            <a:spLocks noChangeArrowheads="1" noChangeShapeType="1"/>
          </p:cNvSpPr>
          <p:nvPr/>
        </p:nvSpPr>
        <p:spPr bwMode="auto">
          <a:xfrm>
            <a:off x="1692275" y="0"/>
            <a:ext cx="863600" cy="13414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>
                <a:ln w="9525" cap="sq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900113" y="2637681"/>
            <a:ext cx="31670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4369" name="AutoShape 33"/>
          <p:cNvSpPr>
            <a:spLocks noChangeArrowheads="1"/>
          </p:cNvSpPr>
          <p:nvPr/>
        </p:nvSpPr>
        <p:spPr bwMode="auto">
          <a:xfrm>
            <a:off x="468313" y="2853581"/>
            <a:ext cx="1439862" cy="10080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4370" name="AutoShape 34"/>
          <p:cNvSpPr>
            <a:spLocks noChangeArrowheads="1"/>
          </p:cNvSpPr>
          <p:nvPr/>
        </p:nvSpPr>
        <p:spPr bwMode="auto">
          <a:xfrm>
            <a:off x="2627313" y="2853581"/>
            <a:ext cx="1439862" cy="10080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79388" y="2132856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A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692275" y="2132856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B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1692275" y="3861644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C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50825" y="3861644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D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411413" y="2205881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E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4067175" y="2205881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F</a:t>
            </a:r>
          </a:p>
        </p:txBody>
      </p: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3995738" y="3788619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G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2484438" y="3788619"/>
            <a:ext cx="503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/>
              <a:t>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989138"/>
            <a:ext cx="4932363" cy="3744118"/>
          </a:xfrm>
        </p:spPr>
        <p:txBody>
          <a:bodyPr/>
          <a:lstStyle/>
          <a:p>
            <a:r>
              <a:rPr lang="zh-CN" altLang="en-US" sz="2800" b="1" dirty="0"/>
              <a:t>（1）图中正在运动的物体，由一个位置移动到另一个位置后，它们的</a:t>
            </a:r>
            <a:r>
              <a:rPr lang="zh-CN" altLang="en-US" sz="2800" b="1" dirty="0">
                <a:solidFill>
                  <a:srgbClr val="FF3300"/>
                </a:solidFill>
              </a:rPr>
              <a:t>形状、大小</a:t>
            </a:r>
            <a:r>
              <a:rPr lang="zh-CN" altLang="en-US" sz="2800" b="1" dirty="0"/>
              <a:t>是否发生了变化？</a:t>
            </a:r>
          </a:p>
          <a:p>
            <a:r>
              <a:rPr lang="zh-CN" altLang="en-US" sz="2800" b="1" dirty="0"/>
              <a:t>（2）在上述物体的移动过程中，同样一个物体的不同部位</a:t>
            </a:r>
            <a:r>
              <a:rPr lang="zh-CN" altLang="en-US" sz="2800" b="1" dirty="0">
                <a:solidFill>
                  <a:srgbClr val="FF3300"/>
                </a:solidFill>
              </a:rPr>
              <a:t>移动的方向</a:t>
            </a:r>
            <a:r>
              <a:rPr lang="zh-CN" altLang="en-US" sz="2800" b="1" dirty="0"/>
              <a:t>是否相同？</a:t>
            </a:r>
            <a:r>
              <a:rPr lang="zh-CN" altLang="en-US" sz="2800" b="1" dirty="0">
                <a:solidFill>
                  <a:srgbClr val="FF3300"/>
                </a:solidFill>
              </a:rPr>
              <a:t>移动的距离</a:t>
            </a:r>
            <a:r>
              <a:rPr lang="zh-CN" altLang="en-US" sz="2800" b="1" dirty="0"/>
              <a:t>是否相等？</a:t>
            </a:r>
          </a:p>
        </p:txBody>
      </p:sp>
      <p:pic>
        <p:nvPicPr>
          <p:cNvPr id="15364" name="Picture 4" descr="电视机方向大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3717925"/>
            <a:ext cx="38163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827088" y="333375"/>
            <a:ext cx="2268537" cy="67945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</a:rPr>
              <a:t>思考：</a:t>
            </a:r>
          </a:p>
        </p:txBody>
      </p:sp>
      <p:sp>
        <p:nvSpPr>
          <p:cNvPr id="15368" name="WordArt 8"/>
          <p:cNvSpPr>
            <a:spLocks noChangeArrowheads="1" noChangeShapeType="1"/>
          </p:cNvSpPr>
          <p:nvPr/>
        </p:nvSpPr>
        <p:spPr bwMode="auto">
          <a:xfrm>
            <a:off x="2555875" y="0"/>
            <a:ext cx="863600" cy="1412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>
                <a:ln w="9525" cap="sq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76600" y="404813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endParaRPr lang="zh-CN" altLang="en-US" sz="6000" b="1">
              <a:latin typeface="Arial" panose="020B0604020202020204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19250" y="2997200"/>
            <a:ext cx="1905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Arial" panose="020B0604020202020204" pitchFamily="34" charset="0"/>
                <a:ea typeface="华文新魏" panose="02010800040101010101" pitchFamily="2" charset="-122"/>
              </a:rPr>
              <a:t>不变：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619250" y="1916113"/>
            <a:ext cx="2016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Arial" panose="020B0604020202020204" pitchFamily="34" charset="0"/>
                <a:ea typeface="华文新魏" panose="02010800040101010101" pitchFamily="2" charset="-122"/>
              </a:rPr>
              <a:t>变化：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00113" y="4724400"/>
            <a:ext cx="78025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r>
              <a:rPr lang="zh-CN" altLang="en-US" sz="3600" b="1">
                <a:latin typeface="Arial" panose="020B0604020202020204" pitchFamily="34" charset="0"/>
                <a:ea typeface="楷体_GB2312" pitchFamily="49" charset="-122"/>
              </a:rPr>
              <a:t>具有这种特点的</a:t>
            </a:r>
            <a:r>
              <a:rPr lang="zh-CN" altLang="en-US" sz="3600" b="1">
                <a:solidFill>
                  <a:srgbClr val="0000FF"/>
                </a:solidFill>
              </a:rPr>
              <a:t>运动图形</a:t>
            </a:r>
            <a:r>
              <a:rPr lang="zh-CN" altLang="en-US" sz="4000" b="1">
                <a:latin typeface="Arial" panose="020B0604020202020204" pitchFamily="34" charset="0"/>
                <a:ea typeface="楷体_GB2312" pitchFamily="49" charset="-122"/>
              </a:rPr>
              <a:t>，你在生活中还发现有哪些？</a:t>
            </a:r>
          </a:p>
        </p:txBody>
      </p:sp>
      <p:pic>
        <p:nvPicPr>
          <p:cNvPr id="16392" name="Picture 8" descr="Click To Download"/>
          <p:cNvPicPr>
            <a:picLocks noGrp="1" noRot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0"/>
            <a:ext cx="12192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563938" y="1916113"/>
            <a:ext cx="20875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hlink"/>
                </a:solidFill>
              </a:rPr>
              <a:t>位置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563938" y="2924175"/>
            <a:ext cx="4032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hlink"/>
                </a:solidFill>
              </a:rPr>
              <a:t>形状　大小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23850" y="2060575"/>
            <a:ext cx="733425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</a:rPr>
              <a:t>运动图形</a:t>
            </a:r>
          </a:p>
        </p:txBody>
      </p:sp>
      <p:sp>
        <p:nvSpPr>
          <p:cNvPr id="16411" name="AutoShape 27"/>
          <p:cNvSpPr/>
          <p:nvPr/>
        </p:nvSpPr>
        <p:spPr bwMode="auto">
          <a:xfrm>
            <a:off x="1116013" y="2133600"/>
            <a:ext cx="358775" cy="1727200"/>
          </a:xfrm>
          <a:prstGeom prst="leftBrace">
            <a:avLst>
              <a:gd name="adj1" fmla="val 40274"/>
              <a:gd name="adj2" fmla="val 50000"/>
            </a:avLst>
          </a:prstGeom>
          <a:noFill/>
          <a:ln w="508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2339975" y="404813"/>
            <a:ext cx="64087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6600CC"/>
                </a:solidFill>
              </a:rPr>
              <a:t>通过观察思考发现</a:t>
            </a:r>
          </a:p>
        </p:txBody>
      </p:sp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051496" y="226963"/>
            <a:ext cx="69850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平移的定义：</a:t>
            </a:r>
            <a:r>
              <a:rPr lang="zh-CN" altLang="en-US" sz="4000" b="1" dirty="0">
                <a:solidFill>
                  <a:srgbClr val="0000FF"/>
                </a:solidFill>
              </a:rPr>
              <a:t>在平面内，一个图形由一个位置沿某个方向移动到另一个位置，这样的图形运动叫做</a:t>
            </a:r>
            <a:r>
              <a:rPr lang="zh-CN" altLang="en-US" sz="4000" b="1" dirty="0">
                <a:solidFill>
                  <a:schemeClr val="hlink"/>
                </a:solidFill>
              </a:rPr>
              <a:t>平移</a:t>
            </a:r>
            <a:r>
              <a:rPr lang="zh-CN" altLang="en-US" sz="4000" b="1" dirty="0">
                <a:solidFill>
                  <a:srgbClr val="0000FF"/>
                </a:solidFill>
              </a:rPr>
              <a:t>。</a:t>
            </a:r>
            <a:r>
              <a:rPr lang="zh-CN" altLang="en-US" sz="4000" b="1" dirty="0"/>
              <a:t> </a:t>
            </a:r>
          </a:p>
        </p:txBody>
      </p:sp>
      <p:pic>
        <p:nvPicPr>
          <p:cNvPr id="17412" name="Picture 4" descr="三角形的平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12975"/>
            <a:ext cx="8424862" cy="328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0" y="393849"/>
            <a:ext cx="1979613" cy="1450975"/>
          </a:xfrm>
          <a:prstGeom prst="star8">
            <a:avLst>
              <a:gd name="adj" fmla="val 382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 sz="2400" dirty="0"/>
              <a:t>相关概念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3203575" y="188913"/>
            <a:ext cx="5788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 i="1" dirty="0">
                <a:latin typeface="Arial" panose="020B0604020202020204" pitchFamily="34" charset="0"/>
              </a:rPr>
              <a:t>平移是由什么决定的？</a:t>
            </a:r>
          </a:p>
        </p:txBody>
      </p:sp>
      <p:pic>
        <p:nvPicPr>
          <p:cNvPr id="111619" name="Picture 3" descr="电视机方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137048"/>
            <a:ext cx="7019925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779838" y="981075"/>
            <a:ext cx="482441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4000" b="1" dirty="0">
                <a:solidFill>
                  <a:schemeClr val="tx2"/>
                </a:solidFill>
                <a:latin typeface="Comic Sans MS" panose="030F0702030302020204" pitchFamily="66" charset="0"/>
              </a:rPr>
              <a:t>**</a:t>
            </a:r>
            <a:r>
              <a:rPr lang="zh-CN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平移的方向</a:t>
            </a:r>
            <a:endParaRPr lang="zh-CN" altLang="en-US" sz="4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chemeClr val="tx2"/>
                </a:solidFill>
                <a:latin typeface="Comic Sans MS" panose="030F0702030302020204" pitchFamily="66" charset="0"/>
              </a:rPr>
              <a:t> **</a:t>
            </a:r>
            <a:r>
              <a:rPr lang="zh-CN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平移的距离</a:t>
            </a:r>
            <a:endParaRPr lang="zh-CN" altLang="en-US" sz="40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539750" y="0"/>
            <a:ext cx="2305050" cy="2301875"/>
          </a:xfrm>
          <a:prstGeom prst="ellipseRibbon2">
            <a:avLst>
              <a:gd name="adj1" fmla="val 24384"/>
              <a:gd name="adj2" fmla="val 29028"/>
              <a:gd name="adj3" fmla="val 1122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zh-CN" altLang="en-US"/>
              <a:t>观看</a:t>
            </a:r>
          </a:p>
        </p:txBody>
      </p:sp>
      <p:sp>
        <p:nvSpPr>
          <p:cNvPr id="111623" name="AutoShape 7"/>
          <p:cNvSpPr/>
          <p:nvPr/>
        </p:nvSpPr>
        <p:spPr bwMode="auto">
          <a:xfrm>
            <a:off x="3635375" y="1235075"/>
            <a:ext cx="287338" cy="1033463"/>
          </a:xfrm>
          <a:prstGeom prst="leftBrace">
            <a:avLst>
              <a:gd name="adj1" fmla="val 29972"/>
              <a:gd name="adj2" fmla="val 51042"/>
            </a:avLst>
          </a:prstGeom>
          <a:noFill/>
          <a:ln w="762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utoUpdateAnimBg="0"/>
      <p:bldP spid="111623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夕阳无限好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夕阳无限好">
      <a:majorFont>
        <a:latin typeface="Impact"/>
        <a:ea typeface="微软雅黑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夕阳无限好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主题14</Template>
  <TotalTime>0</TotalTime>
  <Words>1144</Words>
  <Application>Microsoft Office PowerPoint</Application>
  <PresentationFormat>全屏显示(4:3)</PresentationFormat>
  <Paragraphs>180</Paragraphs>
  <Slides>27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7" baseType="lpstr">
      <vt:lpstr>MS UI Gothic</vt:lpstr>
      <vt:lpstr>黑体</vt:lpstr>
      <vt:lpstr>华文行楷</vt:lpstr>
      <vt:lpstr>华文新魏</vt:lpstr>
      <vt:lpstr>华文中宋</vt:lpstr>
      <vt:lpstr>楷体_GB2312</vt:lpstr>
      <vt:lpstr>宋体</vt:lpstr>
      <vt:lpstr>微软雅黑</vt:lpstr>
      <vt:lpstr>新宋体</vt:lpstr>
      <vt:lpstr>幼圆</vt:lpstr>
      <vt:lpstr>Arial</vt:lpstr>
      <vt:lpstr>Comic Sans MS</vt:lpstr>
      <vt:lpstr>Impact</vt:lpstr>
      <vt:lpstr>MT Extra</vt:lpstr>
      <vt:lpstr>Tahoma</vt:lpstr>
      <vt:lpstr>Times New Roman</vt:lpstr>
      <vt:lpstr>Wingdings</vt:lpstr>
      <vt:lpstr>WWW.2PPT.COM
</vt:lpstr>
      <vt:lpstr>Equation.3</vt:lpstr>
      <vt:lpstr>Equation.DSMT4</vt:lpstr>
      <vt:lpstr>7.6  图形的平移</vt:lpstr>
      <vt:lpstr>PowerPoint 演示文稿</vt:lpstr>
      <vt:lpstr>PowerPoint 演示文稿</vt:lpstr>
      <vt:lpstr>商场中电梯的移动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平移线段的作法</vt:lpstr>
      <vt:lpstr>平移三角形的作法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议一议：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2022-01-07T05:47:10Z</dcterms:created>
  <dcterms:modified xsi:type="dcterms:W3CDTF">2023-01-16T18:16:31Z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3C1E5B7D6DA845B1B026BFAA90F35D5F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