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7" r:id="rId2"/>
    <p:sldId id="438" r:id="rId3"/>
    <p:sldId id="385" r:id="rId4"/>
    <p:sldId id="423" r:id="rId5"/>
    <p:sldId id="413" r:id="rId6"/>
    <p:sldId id="388" r:id="rId7"/>
    <p:sldId id="428" r:id="rId8"/>
    <p:sldId id="429" r:id="rId9"/>
    <p:sldId id="410" r:id="rId10"/>
    <p:sldId id="411" r:id="rId11"/>
    <p:sldId id="430" r:id="rId12"/>
    <p:sldId id="432" r:id="rId13"/>
    <p:sldId id="439" r:id="rId14"/>
    <p:sldId id="433" r:id="rId15"/>
    <p:sldId id="435" r:id="rId16"/>
    <p:sldId id="434" r:id="rId17"/>
  </p:sldIdLst>
  <p:sldSz cx="12192000" cy="6858000"/>
  <p:notesSz cx="7104063" cy="10234613"/>
  <p:embeddedFontLst>
    <p:embeddedFont>
      <p:font typeface="华文楷体" panose="0201060004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  <a:srgbClr val="CC0000"/>
    <a:srgbClr val="DDEAC0"/>
    <a:srgbClr val="0000CC"/>
    <a:srgbClr val="1F5F1F"/>
    <a:srgbClr val="0033CC"/>
    <a:srgbClr val="0000FF"/>
    <a:srgbClr val="00923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 snapToGrid="0">
      <p:cViewPr>
        <p:scale>
          <a:sx n="82" d="100"/>
          <a:sy n="82" d="100"/>
        </p:scale>
        <p:origin x="-142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7634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076806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+mn-ea"/>
              </a:rPr>
              <a:t>10</a:t>
            </a:r>
            <a:r>
              <a:rPr lang="zh-CN" altLang="en-US" sz="6600" b="1" dirty="0">
                <a:solidFill>
                  <a:prstClr val="white"/>
                </a:solidFill>
                <a:latin typeface="+mn-ea"/>
              </a:rPr>
              <a:t>的认</a:t>
            </a:r>
            <a:r>
              <a:rPr lang="zh-CN" altLang="en-US" sz="6600" b="1" dirty="0" smtClean="0">
                <a:solidFill>
                  <a:prstClr val="white"/>
                </a:solidFill>
                <a:latin typeface="+mn-ea"/>
              </a:rPr>
              <a:t>识</a:t>
            </a:r>
            <a:endParaRPr lang="en-US" altLang="zh-CN" sz="6600" b="1" dirty="0" smtClean="0">
              <a:solidFill>
                <a:prstClr val="white"/>
              </a:solidFill>
              <a:latin typeface="+mn-ea"/>
            </a:endParaRPr>
          </a:p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第</a:t>
            </a:r>
            <a:r>
              <a:rPr lang="en-US" altLang="zh-CN" sz="3200" b="1" dirty="0" smtClean="0">
                <a:solidFill>
                  <a:prstClr val="white"/>
                </a:solidFill>
                <a:latin typeface="+mn-ea"/>
              </a:rPr>
              <a:t>1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课时</a:t>
            </a:r>
            <a:endParaRPr lang="zh-CN" altLang="en-US" sz="3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7729" y="4175138"/>
            <a:ext cx="27965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新知探究</a:t>
            </a:r>
            <a:r>
              <a:rPr lang="en-US" altLang="zh-CN" sz="1600" dirty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课堂小结</a:t>
            </a:r>
            <a:r>
              <a:rPr lang="en-US" altLang="zh-CN" sz="1600" dirty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课堂作业</a:t>
            </a:r>
          </a:p>
        </p:txBody>
      </p:sp>
      <p:sp>
        <p:nvSpPr>
          <p:cNvPr id="12" name="矩形 11"/>
          <p:cNvSpPr/>
          <p:nvPr/>
        </p:nvSpPr>
        <p:spPr>
          <a:xfrm>
            <a:off x="4795002" y="450855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9420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6205" y="3194840"/>
            <a:ext cx="854868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625189" y="929419"/>
            <a:ext cx="668100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先</a:t>
            </a:r>
            <a:r>
              <a:rPr lang="zh-CN" altLang="en-US" sz="3200" b="1" dirty="0">
                <a:latin typeface="+mn-ea"/>
              </a:rPr>
              <a:t>从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</a:rPr>
              <a:t>0</a:t>
            </a:r>
            <a:r>
              <a:rPr lang="zh-CN" altLang="en-US" sz="3200" b="1" dirty="0">
                <a:latin typeface="+mn-ea"/>
              </a:rPr>
              <a:t>写到</a:t>
            </a:r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，再从大到小读一读。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2338505" y="3531390"/>
            <a:ext cx="711200" cy="152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980" y="3209128"/>
            <a:ext cx="4048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5692" y="3234528"/>
            <a:ext cx="4270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32"/>
          <p:cNvGrpSpPr/>
          <p:nvPr/>
        </p:nvGrpSpPr>
        <p:grpSpPr bwMode="auto">
          <a:xfrm>
            <a:off x="4703880" y="3253578"/>
            <a:ext cx="347662" cy="688975"/>
            <a:chOff x="6343624" y="1643054"/>
            <a:chExt cx="347728" cy="599671"/>
          </a:xfrm>
        </p:grpSpPr>
        <p:cxnSp>
          <p:nvCxnSpPr>
            <p:cNvPr id="9" name="直接连接符 8"/>
            <p:cNvCxnSpPr/>
            <p:nvPr/>
          </p:nvCxnSpPr>
          <p:spPr>
            <a:xfrm rot="5400000">
              <a:off x="6227323" y="1768881"/>
              <a:ext cx="399320" cy="1476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6343624" y="2025793"/>
              <a:ext cx="347728" cy="41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6310884" y="1895600"/>
              <a:ext cx="508477" cy="1857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8730" y="3247228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442" y="3253578"/>
            <a:ext cx="357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80342" y="3250403"/>
            <a:ext cx="36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15355" y="3250403"/>
            <a:ext cx="3413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42430" y="3248815"/>
            <a:ext cx="349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056805" y="3248815"/>
            <a:ext cx="749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3992" y="3242465"/>
            <a:ext cx="381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小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984" y="2064898"/>
            <a:ext cx="7848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63961" y="3764276"/>
            <a:ext cx="4968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2800" dirty="0">
                <a:latin typeface="+mn-ea"/>
                <a:ea typeface="+mn-ea"/>
              </a:rPr>
              <a:t>一共有</a:t>
            </a:r>
            <a:r>
              <a:rPr lang="zh-CN" sz="2800" dirty="0" smtClean="0">
                <a:latin typeface="+mn-ea"/>
                <a:ea typeface="+mn-ea"/>
              </a:rPr>
              <a:t>（</a:t>
            </a:r>
            <a:r>
              <a:rPr lang="en-US" altLang="zh-CN" sz="2800" dirty="0" smtClean="0">
                <a:latin typeface="+mn-ea"/>
                <a:ea typeface="+mn-ea"/>
              </a:rPr>
              <a:t>    </a:t>
            </a:r>
            <a:r>
              <a:rPr lang="zh-CN" sz="2800" dirty="0" smtClean="0">
                <a:latin typeface="+mn-ea"/>
                <a:ea typeface="+mn-ea"/>
              </a:rPr>
              <a:t>  </a:t>
            </a:r>
            <a:r>
              <a:rPr lang="zh-CN" sz="2800" dirty="0">
                <a:latin typeface="+mn-ea"/>
                <a:ea typeface="+mn-ea"/>
              </a:rPr>
              <a:t>）只小鸭。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79036" y="3768222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E04236"/>
                </a:solidFill>
                <a:latin typeface="+mn-ea"/>
                <a:ea typeface="+mn-ea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小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007" y="2383601"/>
            <a:ext cx="7848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茄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087" y="640827"/>
            <a:ext cx="4543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6995" y="4432986"/>
            <a:ext cx="10051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latin typeface="+mj-ea"/>
                <a:ea typeface="+mj-ea"/>
              </a:rPr>
              <a:t>从</a:t>
            </a:r>
            <a:r>
              <a:rPr lang="zh-CN" altLang="en-US" sz="2800" dirty="0">
                <a:solidFill>
                  <a:srgbClr val="A1C450"/>
                </a:solidFill>
                <a:latin typeface="+mj-ea"/>
                <a:ea typeface="+mj-ea"/>
              </a:rPr>
              <a:t>左</a:t>
            </a:r>
            <a:r>
              <a:rPr lang="zh-CN" altLang="en-US" sz="2800" dirty="0" smtClean="0">
                <a:latin typeface="+mj-ea"/>
                <a:ea typeface="+mj-ea"/>
              </a:rPr>
              <a:t>数起，第</a:t>
            </a:r>
            <a:r>
              <a:rPr lang="en-US" altLang="zh-CN" sz="2800" dirty="0" smtClean="0">
                <a:solidFill>
                  <a:srgbClr val="E04236"/>
                </a:solidFill>
                <a:latin typeface="+mj-ea"/>
                <a:ea typeface="+mj-ea"/>
              </a:rPr>
              <a:t>2</a:t>
            </a:r>
            <a:r>
              <a:rPr lang="zh-CN" altLang="en-US" sz="2800" dirty="0" smtClean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4</a:t>
            </a:r>
            <a:r>
              <a:rPr lang="zh-CN" altLang="en-US" sz="2800" dirty="0" smtClean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6</a:t>
            </a:r>
            <a:r>
              <a:rPr lang="zh-CN" altLang="en-US" sz="2800" dirty="0" smtClean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8</a:t>
            </a:r>
            <a:r>
              <a:rPr lang="zh-CN" altLang="en-US" sz="2800" dirty="0" smtClean="0">
                <a:latin typeface="+mj-ea"/>
                <a:ea typeface="+mj-ea"/>
              </a:rPr>
              <a:t>只和第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10</a:t>
            </a:r>
            <a:r>
              <a:rPr lang="zh-CN" altLang="en-US" sz="2800" dirty="0" smtClean="0">
                <a:latin typeface="+mj-ea"/>
                <a:ea typeface="+mj-ea"/>
              </a:rPr>
              <a:t>只小鸭戴帽子</a:t>
            </a:r>
            <a:r>
              <a:rPr lang="zh-CN" sz="2800" dirty="0" smtClean="0">
                <a:latin typeface="+mj-ea"/>
                <a:ea typeface="+mj-ea"/>
              </a:rPr>
              <a:t>。</a:t>
            </a:r>
            <a:endParaRPr lang="zh-CN" sz="2800" dirty="0">
              <a:latin typeface="+mj-ea"/>
              <a:ea typeface="+mj-ea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8571" y="5275893"/>
            <a:ext cx="1007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+mj-ea"/>
                <a:ea typeface="+mj-ea"/>
              </a:rPr>
              <a:t>从</a:t>
            </a:r>
            <a:r>
              <a:rPr lang="zh-CN" altLang="en-US" sz="2800" dirty="0">
                <a:solidFill>
                  <a:srgbClr val="A1C450"/>
                </a:solidFill>
                <a:latin typeface="+mj-ea"/>
                <a:ea typeface="+mj-ea"/>
              </a:rPr>
              <a:t>右</a:t>
            </a:r>
            <a:r>
              <a:rPr lang="zh-CN" altLang="en-US" sz="2800" dirty="0">
                <a:latin typeface="+mj-ea"/>
                <a:ea typeface="+mj-ea"/>
              </a:rPr>
              <a:t>数起，第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1</a:t>
            </a:r>
            <a:r>
              <a:rPr lang="zh-CN" altLang="en-US" sz="2800" dirty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3</a:t>
            </a:r>
            <a:r>
              <a:rPr lang="zh-CN" altLang="en-US" sz="2800" dirty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5</a:t>
            </a:r>
            <a:r>
              <a:rPr lang="zh-CN" altLang="en-US" sz="2800" dirty="0">
                <a:latin typeface="+mj-ea"/>
                <a:ea typeface="+mj-ea"/>
              </a:rPr>
              <a:t>只、第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7</a:t>
            </a:r>
            <a:r>
              <a:rPr lang="zh-CN" altLang="en-US" sz="2800" dirty="0">
                <a:latin typeface="+mj-ea"/>
                <a:ea typeface="+mj-ea"/>
              </a:rPr>
              <a:t>只和第</a:t>
            </a:r>
            <a:r>
              <a:rPr lang="en-US" altLang="zh-CN" sz="2800" dirty="0">
                <a:solidFill>
                  <a:srgbClr val="E04236"/>
                </a:solidFill>
                <a:latin typeface="+mj-ea"/>
                <a:ea typeface="+mj-ea"/>
              </a:rPr>
              <a:t>9</a:t>
            </a:r>
            <a:r>
              <a:rPr lang="zh-CN" altLang="en-US" sz="2800" dirty="0">
                <a:latin typeface="+mj-ea"/>
                <a:ea typeface="+mj-ea"/>
              </a:rPr>
              <a:t>只小鸭戴帽子</a:t>
            </a:r>
            <a:r>
              <a:rPr lang="zh-CN" sz="2800" dirty="0"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 rot="360000">
            <a:off x="3851320" y="1201646"/>
            <a:ext cx="5628324" cy="2843610"/>
          </a:xfrm>
          <a:prstGeom prst="cloudCallout">
            <a:avLst/>
          </a:prstGeom>
          <a:solidFill>
            <a:srgbClr val="E1EFE2"/>
          </a:solidFill>
          <a:ln w="19050">
            <a:solidFill>
              <a:srgbClr val="7FBD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669192" y="1741062"/>
            <a:ext cx="3992580" cy="1764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是由“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1”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和“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0”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两个数字组成的，所以</a:t>
            </a:r>
            <a:r>
              <a:rPr lang="en-US" altLang="zh-CN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是两位数。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比大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544" y="2499187"/>
            <a:ext cx="6661566" cy="16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大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231" y="2499187"/>
            <a:ext cx="565605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等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1687" y="3562180"/>
            <a:ext cx="527898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小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9948" y="2499187"/>
            <a:ext cx="540467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大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2582" y="2499187"/>
            <a:ext cx="565605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大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5803" y="3550605"/>
            <a:ext cx="565605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小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720" y="3559358"/>
            <a:ext cx="540467" cy="5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里填上“＞”“＜”或“＝”。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1352" y="817581"/>
            <a:ext cx="466725" cy="45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 14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223606" y="2481283"/>
            <a:ext cx="7345362" cy="2571750"/>
            <a:chOff x="1864791" y="1740503"/>
            <a:chExt cx="7345362" cy="2571750"/>
          </a:xfrm>
        </p:grpSpPr>
        <p:pic>
          <p:nvPicPr>
            <p:cNvPr id="2" name="Picture 2" descr="（）根小棒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5891" y="3469291"/>
              <a:ext cx="14382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 descr="1个正方形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5153" y="1740503"/>
              <a:ext cx="9334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2个正方形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4441" y="1800828"/>
              <a:ext cx="160972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3个正方形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90803" y="1811941"/>
              <a:ext cx="241935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（）根小棒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64791" y="3396266"/>
              <a:ext cx="14382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（）根小棒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11516" y="3540728"/>
              <a:ext cx="14382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117003" y="3504016"/>
              <a:ext cx="431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04236"/>
                  </a:solidFill>
                  <a:latin typeface="+mn-ea"/>
                  <a:ea typeface="+mn-ea"/>
                </a:rPr>
                <a:t>4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64928" y="3575453"/>
              <a:ext cx="431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>
                  <a:solidFill>
                    <a:srgbClr val="E04236"/>
                  </a:solidFill>
                  <a:latin typeface="+mn-ea"/>
                  <a:ea typeface="+mn-ea"/>
                </a:rPr>
                <a:t>7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517678" y="3646891"/>
              <a:ext cx="86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6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>
                  <a:solidFill>
                    <a:srgbClr val="E04236"/>
                  </a:solidFill>
                  <a:latin typeface="+mn-ea"/>
                  <a:ea typeface="+mn-ea"/>
                </a:rPr>
                <a:t>10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数一数，填一填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比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511093"/>
            <a:ext cx="8198676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第9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4" y="2102201"/>
            <a:ext cx="7636847" cy="13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76002" y="4508773"/>
            <a:ext cx="43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E04236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09371" y="4508773"/>
            <a:ext cx="43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E04236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数一数，填一填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1158292" y="1938789"/>
            <a:ext cx="9900569" cy="222368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表示的意义及其在计数时的重要价值，会读、写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，掌握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以内的数序，会比较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以内数的大小。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个一合成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8392509" y="1296533"/>
            <a:ext cx="2388362" cy="4201442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cs typeface="楷体" panose="02010609060101010101" pitchFamily="49" charset="-122"/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  <a:cs typeface="楷体" panose="02010609060101010101" pitchFamily="49" charset="-122"/>
              </a:rPr>
              <a:t>节日</a:t>
            </a:r>
            <a:r>
              <a:rPr lang="zh-CN" altLang="en-US" sz="2800" dirty="0">
                <a:solidFill>
                  <a:prstClr val="black"/>
                </a:solidFill>
                <a:cs typeface="楷体" panose="02010609060101010101" pitchFamily="49" charset="-122"/>
              </a:rPr>
              <a:t>到了，各民族的小朋友们载歌载舞，你能数一数有几个小朋友吗？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80" y="1819843"/>
            <a:ext cx="7288118" cy="39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06" y="793062"/>
            <a:ext cx="999429" cy="9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90704" y="4657174"/>
            <a:ext cx="8429625" cy="674688"/>
            <a:chOff x="2390704" y="4276014"/>
            <a:chExt cx="8429625" cy="6746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90704" y="4276014"/>
              <a:ext cx="8429625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953304" y="4290302"/>
              <a:ext cx="6445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07391" y="4290302"/>
              <a:ext cx="64611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853541" y="4290302"/>
              <a:ext cx="6445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1919" y="1055569"/>
            <a:ext cx="5118124" cy="27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732" y="986406"/>
            <a:ext cx="999429" cy="9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7812911" y="2164466"/>
            <a:ext cx="3159889" cy="2242265"/>
            <a:chOff x="7812911" y="2164466"/>
            <a:chExt cx="3159889" cy="2242265"/>
          </a:xfrm>
        </p:grpSpPr>
        <p:sp>
          <p:nvSpPr>
            <p:cNvPr id="18" name="圆角矩形 17"/>
            <p:cNvSpPr/>
            <p:nvPr/>
          </p:nvSpPr>
          <p:spPr>
            <a:xfrm>
              <a:off x="7812911" y="2164466"/>
              <a:ext cx="3159889" cy="1588668"/>
            </a:xfrm>
            <a:prstGeom prst="roundRect">
              <a:avLst/>
            </a:prstGeom>
            <a:solidFill>
              <a:srgbClr val="DDEAC0"/>
            </a:solidFill>
            <a:ln w="19050"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7902054" y="2285724"/>
              <a:ext cx="29615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10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占两个日字格，先写左边的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1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，再写右边的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0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。</a:t>
              </a:r>
            </a:p>
          </p:txBody>
        </p:sp>
        <p:sp>
          <p:nvSpPr>
            <p:cNvPr id="20" name="下箭头 19"/>
            <p:cNvSpPr/>
            <p:nvPr/>
          </p:nvSpPr>
          <p:spPr>
            <a:xfrm>
              <a:off x="9375666" y="3983651"/>
              <a:ext cx="341194" cy="423080"/>
            </a:xfrm>
            <a:prstGeom prst="downArrow">
              <a:avLst/>
            </a:prstGeom>
            <a:solidFill>
              <a:srgbClr val="DDEAC0"/>
            </a:solidFill>
            <a:ln w="19050"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1919" y="1055569"/>
            <a:ext cx="5118124" cy="27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732" y="986406"/>
            <a:ext cx="999429" cy="9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0954" y="5475490"/>
            <a:ext cx="620553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2390704" y="4657174"/>
            <a:ext cx="8429625" cy="674688"/>
            <a:chOff x="2390704" y="4276014"/>
            <a:chExt cx="8429625" cy="67468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90704" y="4276014"/>
              <a:ext cx="8429625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953304" y="4290302"/>
              <a:ext cx="6445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907391" y="4290302"/>
              <a:ext cx="64611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853541" y="4290302"/>
              <a:ext cx="6445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组合 20"/>
          <p:cNvGrpSpPr/>
          <p:nvPr/>
        </p:nvGrpSpPr>
        <p:grpSpPr>
          <a:xfrm>
            <a:off x="7812911" y="2164466"/>
            <a:ext cx="3159889" cy="2242265"/>
            <a:chOff x="7812911" y="2164466"/>
            <a:chExt cx="3159889" cy="2242265"/>
          </a:xfrm>
        </p:grpSpPr>
        <p:sp>
          <p:nvSpPr>
            <p:cNvPr id="22" name="圆角矩形 21"/>
            <p:cNvSpPr/>
            <p:nvPr/>
          </p:nvSpPr>
          <p:spPr>
            <a:xfrm>
              <a:off x="7812911" y="2164466"/>
              <a:ext cx="3159889" cy="1588668"/>
            </a:xfrm>
            <a:prstGeom prst="roundRect">
              <a:avLst/>
            </a:prstGeom>
            <a:solidFill>
              <a:srgbClr val="DDEAC0"/>
            </a:solidFill>
            <a:ln w="19050"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3"/>
            <p:cNvSpPr txBox="1"/>
            <p:nvPr/>
          </p:nvSpPr>
          <p:spPr>
            <a:xfrm>
              <a:off x="7902054" y="2285724"/>
              <a:ext cx="29615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10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占两个日字格，先写左边的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1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，再写右边的</a:t>
              </a:r>
              <a:r>
                <a:rPr lang="en-US" altLang="zh-CN" sz="2800" dirty="0" smtClean="0">
                  <a:latin typeface="+mn-ea"/>
                  <a:cs typeface="楷体" panose="02010609060101010101" pitchFamily="49" charset="-122"/>
                </a:rPr>
                <a:t>0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。</a:t>
              </a:r>
            </a:p>
          </p:txBody>
        </p:sp>
        <p:sp>
          <p:nvSpPr>
            <p:cNvPr id="24" name="下箭头 23"/>
            <p:cNvSpPr/>
            <p:nvPr/>
          </p:nvSpPr>
          <p:spPr>
            <a:xfrm>
              <a:off x="9375666" y="3983651"/>
              <a:ext cx="341194" cy="423080"/>
            </a:xfrm>
            <a:prstGeom prst="downArrow">
              <a:avLst/>
            </a:prstGeom>
            <a:solidFill>
              <a:srgbClr val="DDEAC0"/>
            </a:solidFill>
            <a:ln w="19050"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标注 48"/>
          <p:cNvSpPr/>
          <p:nvPr/>
        </p:nvSpPr>
        <p:spPr bwMode="auto">
          <a:xfrm>
            <a:off x="1911756" y="1031195"/>
            <a:ext cx="4604791" cy="647132"/>
          </a:xfrm>
          <a:prstGeom prst="wedgeRoundRectCallout">
            <a:avLst>
              <a:gd name="adj1" fmla="val -55777"/>
              <a:gd name="adj2" fmla="val 37704"/>
              <a:gd name="adj3" fmla="val 16667"/>
            </a:avLst>
          </a:prstGeom>
          <a:solidFill>
            <a:srgbClr val="DDEAC0"/>
          </a:solidFill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23820" y="1080604"/>
            <a:ext cx="449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  <a:cs typeface="楷体" panose="02010609060101010101" pitchFamily="49" charset="-122"/>
              </a:defRPr>
            </a:lvl1pPr>
          </a:lstStyle>
          <a:p>
            <a:r>
              <a:rPr lang="zh-CN" altLang="en-US" dirty="0"/>
              <a:t>数出</a:t>
            </a:r>
            <a:r>
              <a:rPr lang="en-US" altLang="zh-CN" dirty="0"/>
              <a:t>10</a:t>
            </a:r>
            <a:r>
              <a:rPr lang="zh-CN" altLang="en-US" dirty="0"/>
              <a:t>根小棒，捆成一捆。</a:t>
            </a:r>
            <a:endParaRPr lang="zh-CN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1553571" y="2666143"/>
            <a:ext cx="9218613" cy="2420906"/>
            <a:chOff x="1553571" y="2098984"/>
            <a:chExt cx="9218613" cy="2420906"/>
          </a:xfrm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1553571" y="3935115"/>
              <a:ext cx="921861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 dirty="0">
                  <a:latin typeface="+mn-ea"/>
                </a:rPr>
                <a:t>10</a:t>
              </a:r>
              <a:r>
                <a:rPr kumimoji="1" lang="zh-CN" altLang="en-US" sz="3200" dirty="0">
                  <a:latin typeface="+mn-ea"/>
                </a:rPr>
                <a:t>个</a:t>
              </a:r>
              <a:r>
                <a:rPr kumimoji="1" lang="zh-CN" altLang="en-US" sz="3200" dirty="0" smtClean="0">
                  <a:solidFill>
                    <a:srgbClr val="E04236"/>
                  </a:solidFill>
                  <a:latin typeface="+mn-ea"/>
                </a:rPr>
                <a:t>一</a:t>
              </a:r>
              <a:r>
                <a:rPr kumimoji="1" lang="zh-CN" altLang="en-US" sz="3200" dirty="0" smtClean="0">
                  <a:latin typeface="+mn-ea"/>
                </a:rPr>
                <a:t>是</a:t>
              </a:r>
              <a:r>
                <a:rPr kumimoji="1" lang="en-US" altLang="zh-CN" sz="3200" dirty="0" smtClean="0">
                  <a:latin typeface="+mn-ea"/>
                </a:rPr>
                <a:t>1</a:t>
              </a:r>
              <a:r>
                <a:rPr kumimoji="1" lang="zh-CN" altLang="en-US" sz="3200" dirty="0">
                  <a:latin typeface="+mn-ea"/>
                </a:rPr>
                <a:t>个</a:t>
              </a:r>
              <a:r>
                <a:rPr kumimoji="1" lang="zh-CN" altLang="en-US" sz="3200" dirty="0">
                  <a:solidFill>
                    <a:srgbClr val="E04236"/>
                  </a:solidFill>
                  <a:latin typeface="+mn-ea"/>
                </a:rPr>
                <a:t>十</a:t>
              </a:r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33078" y="2098984"/>
              <a:ext cx="55721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76640" y="2098984"/>
              <a:ext cx="219233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162" y="2009388"/>
            <a:ext cx="5643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55249" y="1372413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CC0000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27968" y="1372413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CC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83811" y="1372413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CC00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46138" y="1372413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745828" y="1372413"/>
            <a:ext cx="935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CC0000"/>
                </a:solidFill>
                <a:latin typeface="+mn-ea"/>
                <a:ea typeface="+mn-ea"/>
              </a:rPr>
              <a:t>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4925" y="3566726"/>
            <a:ext cx="665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01630" y="4616288"/>
            <a:ext cx="55569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dirty="0" smtClean="0">
                <a:latin typeface="+mn-ea"/>
              </a:rPr>
              <a:t>两个两个地数，数</a:t>
            </a:r>
            <a:r>
              <a:rPr kumimoji="1" lang="en-US" altLang="zh-CN" sz="2800" dirty="0" smtClean="0">
                <a:latin typeface="+mn-ea"/>
              </a:rPr>
              <a:t>5</a:t>
            </a:r>
            <a:r>
              <a:rPr kumimoji="1" lang="zh-CN" altLang="en-US" sz="2800" dirty="0" smtClean="0">
                <a:latin typeface="+mn-ea"/>
              </a:rPr>
              <a:t>次是</a:t>
            </a:r>
            <a:r>
              <a:rPr kumimoji="1" lang="en-US" altLang="zh-CN" sz="2800" dirty="0" smtClean="0">
                <a:solidFill>
                  <a:srgbClr val="CC0000"/>
                </a:solidFill>
                <a:latin typeface="+mn-ea"/>
              </a:rPr>
              <a:t>10</a:t>
            </a:r>
            <a:r>
              <a:rPr kumimoji="1" lang="zh-CN" altLang="en-US" sz="2800" dirty="0" smtClean="0">
                <a:latin typeface="+mn-ea"/>
              </a:rPr>
              <a:t>。</a:t>
            </a:r>
            <a:endParaRPr kumimoji="1"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70" y="1683194"/>
            <a:ext cx="5643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8657" y="1046219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21376" y="1046219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77219" y="104621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39546" y="1046219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39237" y="1046219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8333" y="3240532"/>
            <a:ext cx="665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195038" y="4290094"/>
            <a:ext cx="55569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dirty="0" smtClean="0">
                <a:latin typeface="+mn-ea"/>
              </a:rPr>
              <a:t>两个两个地数，数</a:t>
            </a:r>
            <a:r>
              <a:rPr kumimoji="1" lang="en-US" altLang="zh-CN" sz="2800" dirty="0" smtClean="0">
                <a:latin typeface="+mn-ea"/>
              </a:rPr>
              <a:t>5</a:t>
            </a:r>
            <a:r>
              <a:rPr kumimoji="1" lang="zh-CN" altLang="en-US" sz="2800" dirty="0" smtClean="0">
                <a:latin typeface="+mn-ea"/>
              </a:rPr>
              <a:t>次是</a:t>
            </a:r>
            <a:r>
              <a:rPr kumimoji="1" lang="en-US" altLang="zh-CN" sz="2800" dirty="0" smtClean="0">
                <a:solidFill>
                  <a:srgbClr val="CC0000"/>
                </a:solidFill>
                <a:latin typeface="+mn-ea"/>
              </a:rPr>
              <a:t>10</a:t>
            </a:r>
            <a:r>
              <a:rPr kumimoji="1" lang="zh-CN" altLang="en-US" sz="2800" dirty="0" smtClean="0">
                <a:solidFill>
                  <a:srgbClr val="CC0000"/>
                </a:solidFill>
                <a:latin typeface="+mn-ea"/>
              </a:rPr>
              <a:t>。</a:t>
            </a:r>
            <a:endParaRPr kumimoji="1" lang="zh-CN" altLang="en-US" sz="2800" dirty="0">
              <a:solidFill>
                <a:srgbClr val="CC0000"/>
              </a:solidFill>
              <a:latin typeface="+mn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71" y="1673723"/>
            <a:ext cx="1938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548837" y="1046219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CC0000"/>
                </a:solidFill>
                <a:latin typeface="+mn-ea"/>
                <a:ea typeface="+mn-ea"/>
              </a:rPr>
              <a:t>5</a:t>
            </a:r>
            <a:endParaRPr lang="zh-CN" altLang="zh-CN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326817" y="1046219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+mn-ea"/>
                <a:ea typeface="+mn-ea"/>
              </a:rPr>
              <a:t>10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25818" y="3219339"/>
            <a:ext cx="6699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661776" y="4272213"/>
            <a:ext cx="55569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dirty="0" smtClean="0">
                <a:latin typeface="+mn-ea"/>
              </a:rPr>
              <a:t>五个五个地数，数</a:t>
            </a:r>
            <a:r>
              <a:rPr kumimoji="1" lang="en-US" altLang="zh-CN" sz="2800" dirty="0" smtClean="0">
                <a:latin typeface="+mn-ea"/>
              </a:rPr>
              <a:t>2</a:t>
            </a:r>
            <a:r>
              <a:rPr kumimoji="1" lang="zh-CN" altLang="en-US" sz="2800" dirty="0" smtClean="0">
                <a:latin typeface="+mn-ea"/>
              </a:rPr>
              <a:t>次是</a:t>
            </a:r>
            <a:r>
              <a:rPr kumimoji="1" lang="en-US" altLang="zh-CN" sz="2800" dirty="0" smtClean="0">
                <a:solidFill>
                  <a:srgbClr val="CC0000"/>
                </a:solidFill>
                <a:latin typeface="+mn-ea"/>
              </a:rPr>
              <a:t>10</a:t>
            </a:r>
            <a:r>
              <a:rPr kumimoji="1" lang="zh-CN" altLang="en-US" sz="2800" dirty="0" smtClean="0">
                <a:solidFill>
                  <a:srgbClr val="CC0000"/>
                </a:solidFill>
                <a:latin typeface="+mn-ea"/>
              </a:rPr>
              <a:t>。</a:t>
            </a:r>
            <a:endParaRPr kumimoji="1" lang="zh-CN" altLang="en-US" sz="2800" dirty="0">
              <a:solidFill>
                <a:srgbClr val="CC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6660" y="2809171"/>
            <a:ext cx="8056211" cy="1100825"/>
            <a:chOff x="2126660" y="2809171"/>
            <a:chExt cx="8056211" cy="11008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26660" y="2809171"/>
              <a:ext cx="8056211" cy="110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872489" y="3186465"/>
              <a:ext cx="4683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5236724" y="3189640"/>
              <a:ext cx="4683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4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958352" y="3199165"/>
              <a:ext cx="4683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5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7313678" y="3208690"/>
              <a:ext cx="4683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7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8693148" y="3199165"/>
              <a:ext cx="46837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9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9243680" y="3205817"/>
              <a:ext cx="65745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10</a:t>
              </a:r>
              <a:endPara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623873" y="780128"/>
            <a:ext cx="360123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填一填，读一读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宽屏</PresentationFormat>
  <Paragraphs>52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华文楷体</vt:lpstr>
      <vt:lpstr>Calibri</vt:lpstr>
      <vt:lpstr>楷体</vt:lpstr>
      <vt:lpstr>微软雅黑</vt:lpstr>
      <vt:lpstr>宋体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AB5646A9A49B40FA93E5B7B9BFA425DC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