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C597E-550D-4612-87BF-2CBCC0BFA36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77C31-28F7-4A45-83CE-3E43BBB567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EA64-ADF6-483F-9373-9E4463BBB9F4}" type="slidenum">
              <a:rPr lang="en-US" altLang="zh-CN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slide" Target="slide1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7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3717032"/>
            <a:ext cx="91440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dirty="0">
                <a:solidFill>
                  <a:srgbClr val="BBE0E3">
                    <a:lumMod val="25000"/>
                  </a:srgbClr>
                </a:solidFill>
                <a:latin typeface="华康海报体W12(P)" pitchFamily="82" charset="-122"/>
                <a:ea typeface="华康海报体W12(P)" pitchFamily="82" charset="-122"/>
              </a:rPr>
              <a:t>用百分数解决问题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836712"/>
            <a:ext cx="91440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BBE0E3">
                    <a:lumMod val="25000"/>
                  </a:srgbClr>
                </a:solidFill>
                <a:ea typeface="楷体_GB2312" pitchFamily="49" charset="-122"/>
              </a:rPr>
              <a:t>青岛版六年级数学下册</a:t>
            </a:r>
          </a:p>
        </p:txBody>
      </p:sp>
      <p:sp>
        <p:nvSpPr>
          <p:cNvPr id="5" name="矩形 4"/>
          <p:cNvSpPr/>
          <p:nvPr/>
        </p:nvSpPr>
        <p:spPr>
          <a:xfrm>
            <a:off x="2812355" y="5517232"/>
            <a:ext cx="3554179" cy="972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600" b="1" kern="0" dirty="0">
              <a:solidFill>
                <a:srgbClr val="BBE0E3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10854" y="1772816"/>
            <a:ext cx="532229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0" b="1" dirty="0">
                <a:solidFill>
                  <a:srgbClr val="BBE0E3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欢乐农家游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8" name="Picture 9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9138" y="1422400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8179" name="Text Box 5"/>
          <p:cNvSpPr txBox="1">
            <a:spLocks noChangeArrowheads="1"/>
          </p:cNvSpPr>
          <p:nvPr/>
        </p:nvSpPr>
        <p:spPr bwMode="auto">
          <a:xfrm>
            <a:off x="1114425" y="1371600"/>
            <a:ext cx="5329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ea typeface="楷体_GB2312" pitchFamily="49" charset="-122"/>
              </a:rPr>
              <a:t>梨园今年收入多少万元？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0" y="523875"/>
            <a:ext cx="2698750" cy="576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二、合作探索</a:t>
            </a:r>
            <a:endParaRPr lang="en-US" altLang="zh-CN" sz="3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8181" name="Text Box 94"/>
          <p:cNvSpPr txBox="1">
            <a:spLocks noChangeArrowheads="1"/>
          </p:cNvSpPr>
          <p:nvPr/>
        </p:nvSpPr>
        <p:spPr bwMode="auto">
          <a:xfrm>
            <a:off x="1871663" y="2505075"/>
            <a:ext cx="1331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ea typeface="楷体_GB2312" pitchFamily="49" charset="-122"/>
              </a:rPr>
              <a:t>去年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：</a:t>
            </a:r>
          </a:p>
        </p:txBody>
      </p:sp>
      <p:grpSp>
        <p:nvGrpSpPr>
          <p:cNvPr id="178182" name="Group 11"/>
          <p:cNvGrpSpPr/>
          <p:nvPr/>
        </p:nvGrpSpPr>
        <p:grpSpPr bwMode="auto">
          <a:xfrm>
            <a:off x="3263900" y="3760788"/>
            <a:ext cx="4548188" cy="144462"/>
            <a:chOff x="1965" y="2886"/>
            <a:chExt cx="2865" cy="91"/>
          </a:xfrm>
        </p:grpSpPr>
        <p:sp>
          <p:nvSpPr>
            <p:cNvPr id="178183" name="Line 12"/>
            <p:cNvSpPr>
              <a:spLocks noChangeShapeType="1"/>
            </p:cNvSpPr>
            <p:nvPr/>
          </p:nvSpPr>
          <p:spPr bwMode="auto">
            <a:xfrm>
              <a:off x="1965" y="2977"/>
              <a:ext cx="2865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8184" name="Line 13"/>
            <p:cNvSpPr>
              <a:spLocks noChangeShapeType="1"/>
            </p:cNvSpPr>
            <p:nvPr/>
          </p:nvSpPr>
          <p:spPr bwMode="auto">
            <a:xfrm>
              <a:off x="1965" y="2886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8185" name="Line 14"/>
            <p:cNvSpPr>
              <a:spLocks noChangeShapeType="1"/>
            </p:cNvSpPr>
            <p:nvPr/>
          </p:nvSpPr>
          <p:spPr bwMode="auto">
            <a:xfrm>
              <a:off x="4823" y="2886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8186" name="Text Box 94"/>
          <p:cNvSpPr txBox="1">
            <a:spLocks noChangeArrowheads="1"/>
          </p:cNvSpPr>
          <p:nvPr/>
        </p:nvSpPr>
        <p:spPr bwMode="auto">
          <a:xfrm>
            <a:off x="1835150" y="3500438"/>
            <a:ext cx="973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今年：</a:t>
            </a:r>
          </a:p>
        </p:txBody>
      </p:sp>
      <p:grpSp>
        <p:nvGrpSpPr>
          <p:cNvPr id="178187" name="Group 18"/>
          <p:cNvGrpSpPr/>
          <p:nvPr/>
        </p:nvGrpSpPr>
        <p:grpSpPr bwMode="auto">
          <a:xfrm>
            <a:off x="3263900" y="1933575"/>
            <a:ext cx="4032250" cy="676275"/>
            <a:chOff x="1965" y="1693"/>
            <a:chExt cx="2540" cy="426"/>
          </a:xfrm>
        </p:grpSpPr>
        <p:sp>
          <p:nvSpPr>
            <p:cNvPr id="178188" name="AutoShape 19"/>
            <p:cNvSpPr/>
            <p:nvPr/>
          </p:nvSpPr>
          <p:spPr bwMode="auto">
            <a:xfrm rot="-5400000">
              <a:off x="3134" y="748"/>
              <a:ext cx="202" cy="2540"/>
            </a:xfrm>
            <a:prstGeom prst="rightBrace">
              <a:avLst>
                <a:gd name="adj1" fmla="val 104785"/>
                <a:gd name="adj2" fmla="val 50472"/>
              </a:avLst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78189" name="Text Box 94"/>
            <p:cNvSpPr txBox="1">
              <a:spLocks noChangeArrowheads="1"/>
            </p:cNvSpPr>
            <p:nvPr/>
          </p:nvSpPr>
          <p:spPr bwMode="auto">
            <a:xfrm>
              <a:off x="2974" y="1693"/>
              <a:ext cx="8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4</a:t>
              </a:r>
              <a:r>
                <a:rPr lang="zh-CN" altLang="en-US" sz="20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万元</a:t>
              </a:r>
            </a:p>
          </p:txBody>
        </p:sp>
      </p:grpSp>
      <p:grpSp>
        <p:nvGrpSpPr>
          <p:cNvPr id="5" name="Group 18"/>
          <p:cNvGrpSpPr/>
          <p:nvPr/>
        </p:nvGrpSpPr>
        <p:grpSpPr bwMode="auto">
          <a:xfrm>
            <a:off x="3265488" y="3028950"/>
            <a:ext cx="4533900" cy="620713"/>
            <a:chOff x="2057" y="1908"/>
            <a:chExt cx="2856" cy="391"/>
          </a:xfrm>
        </p:grpSpPr>
        <p:sp>
          <p:nvSpPr>
            <p:cNvPr id="178191" name="AutoShape 17"/>
            <p:cNvSpPr/>
            <p:nvPr/>
          </p:nvSpPr>
          <p:spPr bwMode="auto">
            <a:xfrm rot="-5400000">
              <a:off x="3384" y="770"/>
              <a:ext cx="202" cy="2856"/>
            </a:xfrm>
            <a:prstGeom prst="rightBrace">
              <a:avLst>
                <a:gd name="adj1" fmla="val 117822"/>
                <a:gd name="adj2" fmla="val 50472"/>
              </a:avLst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78192" name="Text Box 94"/>
            <p:cNvSpPr txBox="1">
              <a:spLocks noChangeArrowheads="1"/>
            </p:cNvSpPr>
            <p:nvPr/>
          </p:nvSpPr>
          <p:spPr bwMode="auto">
            <a:xfrm>
              <a:off x="3333" y="1908"/>
              <a:ext cx="8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？万元</a:t>
              </a:r>
            </a:p>
          </p:txBody>
        </p:sp>
      </p:grpSp>
      <p:sp>
        <p:nvSpPr>
          <p:cNvPr id="178193" name="AutoShape 23"/>
          <p:cNvSpPr/>
          <p:nvPr/>
        </p:nvSpPr>
        <p:spPr bwMode="auto">
          <a:xfrm rot="5400000">
            <a:off x="7393781" y="3883819"/>
            <a:ext cx="320675" cy="503238"/>
          </a:xfrm>
          <a:prstGeom prst="rightBrace">
            <a:avLst>
              <a:gd name="adj1" fmla="val 13078"/>
              <a:gd name="adj2" fmla="val 48236"/>
            </a:avLst>
          </a:pr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80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78194" name="Text Box 94"/>
          <p:cNvSpPr txBox="1">
            <a:spLocks noChangeArrowheads="1"/>
          </p:cNvSpPr>
          <p:nvPr/>
        </p:nvSpPr>
        <p:spPr bwMode="auto">
          <a:xfrm>
            <a:off x="6253163" y="4292600"/>
            <a:ext cx="2603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比去年增长</a:t>
            </a:r>
            <a:r>
              <a:rPr lang="en-US" altLang="zh-CN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5%</a:t>
            </a:r>
          </a:p>
        </p:txBody>
      </p:sp>
      <p:sp>
        <p:nvSpPr>
          <p:cNvPr id="178195" name="Line 33"/>
          <p:cNvSpPr>
            <a:spLocks noChangeShapeType="1"/>
          </p:cNvSpPr>
          <p:nvPr/>
        </p:nvSpPr>
        <p:spPr bwMode="auto">
          <a:xfrm flipH="1">
            <a:off x="5280025" y="2781300"/>
            <a:ext cx="12700" cy="841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78196" name="Group 54"/>
          <p:cNvGrpSpPr/>
          <p:nvPr/>
        </p:nvGrpSpPr>
        <p:grpSpPr bwMode="auto">
          <a:xfrm>
            <a:off x="3263900" y="2781300"/>
            <a:ext cx="4044950" cy="84138"/>
            <a:chOff x="2056" y="1714"/>
            <a:chExt cx="2548" cy="91"/>
          </a:xfrm>
        </p:grpSpPr>
        <p:grpSp>
          <p:nvGrpSpPr>
            <p:cNvPr id="178197" name="Group 7"/>
            <p:cNvGrpSpPr/>
            <p:nvPr/>
          </p:nvGrpSpPr>
          <p:grpSpPr bwMode="auto">
            <a:xfrm>
              <a:off x="2056" y="1714"/>
              <a:ext cx="2548" cy="91"/>
              <a:chOff x="1965" y="2189"/>
              <a:chExt cx="2548" cy="91"/>
            </a:xfrm>
          </p:grpSpPr>
          <p:sp>
            <p:nvSpPr>
              <p:cNvPr id="178198" name="Line 8"/>
              <p:cNvSpPr>
                <a:spLocks noChangeShapeType="1"/>
              </p:cNvSpPr>
              <p:nvPr/>
            </p:nvSpPr>
            <p:spPr bwMode="auto">
              <a:xfrm>
                <a:off x="1965" y="2280"/>
                <a:ext cx="254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8199" name="Line 9"/>
              <p:cNvSpPr>
                <a:spLocks noChangeShapeType="1"/>
              </p:cNvSpPr>
              <p:nvPr/>
            </p:nvSpPr>
            <p:spPr bwMode="auto">
              <a:xfrm>
                <a:off x="1965" y="2189"/>
                <a:ext cx="0" cy="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8200" name="Line 10"/>
              <p:cNvSpPr>
                <a:spLocks noChangeShapeType="1"/>
              </p:cNvSpPr>
              <p:nvPr/>
            </p:nvSpPr>
            <p:spPr bwMode="auto">
              <a:xfrm>
                <a:off x="4506" y="2189"/>
                <a:ext cx="0" cy="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8201" name="Line 30"/>
            <p:cNvSpPr>
              <a:spLocks noChangeShapeType="1"/>
            </p:cNvSpPr>
            <p:nvPr/>
          </p:nvSpPr>
          <p:spPr bwMode="auto">
            <a:xfrm>
              <a:off x="2374" y="1714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8202" name="Line 31"/>
            <p:cNvSpPr>
              <a:spLocks noChangeShapeType="1"/>
            </p:cNvSpPr>
            <p:nvPr/>
          </p:nvSpPr>
          <p:spPr bwMode="auto">
            <a:xfrm>
              <a:off x="2691" y="1714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8203" name="Line 32"/>
            <p:cNvSpPr>
              <a:spLocks noChangeShapeType="1"/>
            </p:cNvSpPr>
            <p:nvPr/>
          </p:nvSpPr>
          <p:spPr bwMode="auto">
            <a:xfrm>
              <a:off x="3009" y="1714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8204" name="Line 34"/>
            <p:cNvSpPr>
              <a:spLocks noChangeShapeType="1"/>
            </p:cNvSpPr>
            <p:nvPr/>
          </p:nvSpPr>
          <p:spPr bwMode="auto">
            <a:xfrm>
              <a:off x="3644" y="1714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8205" name="Line 35"/>
            <p:cNvSpPr>
              <a:spLocks noChangeShapeType="1"/>
            </p:cNvSpPr>
            <p:nvPr/>
          </p:nvSpPr>
          <p:spPr bwMode="auto">
            <a:xfrm>
              <a:off x="4279" y="1714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8206" name="Line 36"/>
            <p:cNvSpPr>
              <a:spLocks noChangeShapeType="1"/>
            </p:cNvSpPr>
            <p:nvPr/>
          </p:nvSpPr>
          <p:spPr bwMode="auto">
            <a:xfrm>
              <a:off x="3962" y="1714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8207" name="Line 37"/>
          <p:cNvSpPr>
            <a:spLocks noChangeShapeType="1"/>
          </p:cNvSpPr>
          <p:nvPr/>
        </p:nvSpPr>
        <p:spPr bwMode="auto">
          <a:xfrm>
            <a:off x="7297738" y="3754438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8208" name="Line 38"/>
          <p:cNvSpPr>
            <a:spLocks noChangeShapeType="1"/>
          </p:cNvSpPr>
          <p:nvPr/>
        </p:nvSpPr>
        <p:spPr bwMode="auto">
          <a:xfrm>
            <a:off x="7296150" y="2819400"/>
            <a:ext cx="0" cy="1008063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614" name="Text Box 94"/>
          <p:cNvSpPr txBox="1">
            <a:spLocks noChangeArrowheads="1"/>
          </p:cNvSpPr>
          <p:nvPr/>
        </p:nvSpPr>
        <p:spPr bwMode="auto">
          <a:xfrm>
            <a:off x="2125663" y="4587875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</a:p>
        </p:txBody>
      </p:sp>
      <p:sp>
        <p:nvSpPr>
          <p:cNvPr id="28719" name="Text Box 94"/>
          <p:cNvSpPr txBox="1">
            <a:spLocks noChangeArrowheads="1"/>
          </p:cNvSpPr>
          <p:nvPr/>
        </p:nvSpPr>
        <p:spPr bwMode="auto">
          <a:xfrm>
            <a:off x="1765300" y="5010150"/>
            <a:ext cx="2016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＝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0.2</a:t>
            </a:r>
          </a:p>
        </p:txBody>
      </p:sp>
      <p:sp>
        <p:nvSpPr>
          <p:cNvPr id="28720" name="Text Box 94"/>
          <p:cNvSpPr txBox="1">
            <a:spLocks noChangeArrowheads="1"/>
          </p:cNvSpPr>
          <p:nvPr/>
        </p:nvSpPr>
        <p:spPr bwMode="auto">
          <a:xfrm>
            <a:off x="1765300" y="53848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＝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4.2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（万元）</a:t>
            </a:r>
          </a:p>
        </p:txBody>
      </p:sp>
      <p:sp>
        <p:nvSpPr>
          <p:cNvPr id="28736" name="Text Box 94"/>
          <p:cNvSpPr txBox="1">
            <a:spLocks noChangeArrowheads="1"/>
          </p:cNvSpPr>
          <p:nvPr/>
        </p:nvSpPr>
        <p:spPr bwMode="auto">
          <a:xfrm>
            <a:off x="1836738" y="5807075"/>
            <a:ext cx="547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答：梨园今年收入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4.2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万元。</a:t>
            </a:r>
          </a:p>
        </p:txBody>
      </p:sp>
      <p:grpSp>
        <p:nvGrpSpPr>
          <p:cNvPr id="9" name="Group 43"/>
          <p:cNvGrpSpPr/>
          <p:nvPr/>
        </p:nvGrpSpPr>
        <p:grpSpPr bwMode="auto">
          <a:xfrm>
            <a:off x="7019925" y="3055938"/>
            <a:ext cx="1296988" cy="679450"/>
            <a:chOff x="4422" y="1925"/>
            <a:chExt cx="817" cy="428"/>
          </a:xfrm>
        </p:grpSpPr>
        <p:sp>
          <p:nvSpPr>
            <p:cNvPr id="178214" name="AutoShape 23"/>
            <p:cNvSpPr/>
            <p:nvPr/>
          </p:nvSpPr>
          <p:spPr bwMode="auto">
            <a:xfrm rot="-5400000">
              <a:off x="4654" y="2093"/>
              <a:ext cx="202" cy="317"/>
            </a:xfrm>
            <a:prstGeom prst="rightBrace">
              <a:avLst>
                <a:gd name="adj1" fmla="val 13078"/>
                <a:gd name="adj2" fmla="val 48236"/>
              </a:avLst>
            </a:prstGeom>
            <a:noFill/>
            <a:ln w="2222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78215" name="Text Box 94"/>
            <p:cNvSpPr txBox="1">
              <a:spLocks noChangeArrowheads="1"/>
            </p:cNvSpPr>
            <p:nvPr/>
          </p:nvSpPr>
          <p:spPr bwMode="auto">
            <a:xfrm>
              <a:off x="4422" y="1925"/>
              <a:ext cx="81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zh-CN" altLang="zh-CN" sz="20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sp>
        <p:nvSpPr>
          <p:cNvPr id="178221" name="Rectangle 51"/>
          <p:cNvSpPr>
            <a:spLocks noChangeArrowheads="1"/>
          </p:cNvSpPr>
          <p:nvPr/>
        </p:nvSpPr>
        <p:spPr bwMode="auto">
          <a:xfrm>
            <a:off x="2700338" y="4581525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4×5%</a:t>
            </a:r>
          </a:p>
        </p:txBody>
      </p:sp>
      <p:grpSp>
        <p:nvGrpSpPr>
          <p:cNvPr id="12" name="Group 56"/>
          <p:cNvGrpSpPr/>
          <p:nvPr/>
        </p:nvGrpSpPr>
        <p:grpSpPr bwMode="auto">
          <a:xfrm>
            <a:off x="406400" y="6032500"/>
            <a:ext cx="492125" cy="695325"/>
            <a:chOff x="256" y="3800"/>
            <a:chExt cx="310" cy="438"/>
          </a:xfrm>
        </p:grpSpPr>
        <p:pic>
          <p:nvPicPr>
            <p:cNvPr id="178223" name="Picture 36" descr="蓝色按钮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83" y="3967"/>
              <a:ext cx="27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8224" name="Text Box 3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56" y="3800"/>
              <a:ext cx="31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00"/>
                  </a:solidFill>
                  <a:ea typeface="楷体_GB2312" pitchFamily="49" charset="-122"/>
                </a:rPr>
                <a:t>返回</a:t>
              </a:r>
            </a:p>
          </p:txBody>
        </p:sp>
      </p:grpSp>
      <p:pic>
        <p:nvPicPr>
          <p:cNvPr id="178225" name="Picture 19" descr="C:\Documents and Settings\pub\Desktop\新ppt\返回首页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62950" y="6583363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343775" y="2206625"/>
            <a:ext cx="14763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FF"/>
                </a:solidFill>
                <a:ea typeface="楷体_GB2312" pitchFamily="49" charset="-122"/>
              </a:rPr>
              <a:t>先求今年比去年增加了多少万元。</a:t>
            </a:r>
          </a:p>
        </p:txBody>
      </p:sp>
      <p:pic>
        <p:nvPicPr>
          <p:cNvPr id="178227" name="Picture 5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35375" y="2636838"/>
            <a:ext cx="32416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2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4" grpId="0"/>
      <p:bldP spid="24614" grpId="1"/>
      <p:bldP spid="28719" grpId="0"/>
      <p:bldP spid="28720" grpId="0"/>
      <p:bldP spid="28736" grpId="0"/>
      <p:bldP spid="178221" grpId="0"/>
      <p:bldP spid="54" grpId="0"/>
      <p:bldP spid="5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2" name="Picture 9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9138" y="1414463"/>
            <a:ext cx="4318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03" name="Text Box 5"/>
          <p:cNvSpPr txBox="1">
            <a:spLocks noChangeArrowheads="1"/>
          </p:cNvSpPr>
          <p:nvPr/>
        </p:nvSpPr>
        <p:spPr bwMode="auto">
          <a:xfrm>
            <a:off x="1114425" y="1363663"/>
            <a:ext cx="5329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ea typeface="楷体_GB2312" pitchFamily="49" charset="-122"/>
              </a:rPr>
              <a:t>梨园今年收入多少万元？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0" y="515938"/>
            <a:ext cx="2698750" cy="576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二、合作探索</a:t>
            </a:r>
            <a:endParaRPr lang="en-US" altLang="zh-CN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9205" name="Text Box 94"/>
          <p:cNvSpPr txBox="1">
            <a:spLocks noChangeArrowheads="1"/>
          </p:cNvSpPr>
          <p:nvPr/>
        </p:nvSpPr>
        <p:spPr bwMode="auto">
          <a:xfrm>
            <a:off x="2051050" y="2492375"/>
            <a:ext cx="900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ea typeface="楷体_GB2312" pitchFamily="49" charset="-122"/>
              </a:rPr>
              <a:t>去年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：</a:t>
            </a:r>
          </a:p>
        </p:txBody>
      </p:sp>
      <p:grpSp>
        <p:nvGrpSpPr>
          <p:cNvPr id="179206" name="Group 7"/>
          <p:cNvGrpSpPr/>
          <p:nvPr/>
        </p:nvGrpSpPr>
        <p:grpSpPr bwMode="auto">
          <a:xfrm>
            <a:off x="3263900" y="2720975"/>
            <a:ext cx="4044950" cy="144463"/>
            <a:chOff x="1965" y="2189"/>
            <a:chExt cx="2548" cy="91"/>
          </a:xfrm>
        </p:grpSpPr>
        <p:sp>
          <p:nvSpPr>
            <p:cNvPr id="179207" name="Line 8"/>
            <p:cNvSpPr>
              <a:spLocks noChangeShapeType="1"/>
            </p:cNvSpPr>
            <p:nvPr/>
          </p:nvSpPr>
          <p:spPr bwMode="auto">
            <a:xfrm>
              <a:off x="1965" y="2280"/>
              <a:ext cx="254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9208" name="Line 9"/>
            <p:cNvSpPr>
              <a:spLocks noChangeShapeType="1"/>
            </p:cNvSpPr>
            <p:nvPr/>
          </p:nvSpPr>
          <p:spPr bwMode="auto">
            <a:xfrm>
              <a:off x="1965" y="2189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9209" name="Line 10"/>
            <p:cNvSpPr>
              <a:spLocks noChangeShapeType="1"/>
            </p:cNvSpPr>
            <p:nvPr/>
          </p:nvSpPr>
          <p:spPr bwMode="auto">
            <a:xfrm>
              <a:off x="4506" y="2189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79210" name="Group 11"/>
          <p:cNvGrpSpPr/>
          <p:nvPr/>
        </p:nvGrpSpPr>
        <p:grpSpPr bwMode="auto">
          <a:xfrm>
            <a:off x="3276600" y="3789363"/>
            <a:ext cx="4548188" cy="147637"/>
            <a:chOff x="1965" y="2886"/>
            <a:chExt cx="2865" cy="93"/>
          </a:xfrm>
        </p:grpSpPr>
        <p:sp>
          <p:nvSpPr>
            <p:cNvPr id="179211" name="Line 12"/>
            <p:cNvSpPr>
              <a:spLocks noChangeShapeType="1"/>
            </p:cNvSpPr>
            <p:nvPr/>
          </p:nvSpPr>
          <p:spPr bwMode="auto">
            <a:xfrm>
              <a:off x="1965" y="2979"/>
              <a:ext cx="2865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9212" name="Line 13"/>
            <p:cNvSpPr>
              <a:spLocks noChangeShapeType="1"/>
            </p:cNvSpPr>
            <p:nvPr/>
          </p:nvSpPr>
          <p:spPr bwMode="auto">
            <a:xfrm>
              <a:off x="1965" y="2886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9213" name="Line 14"/>
            <p:cNvSpPr>
              <a:spLocks noChangeShapeType="1"/>
            </p:cNvSpPr>
            <p:nvPr/>
          </p:nvSpPr>
          <p:spPr bwMode="auto">
            <a:xfrm>
              <a:off x="4823" y="2886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9214" name="Text Box 94"/>
          <p:cNvSpPr txBox="1">
            <a:spLocks noChangeArrowheads="1"/>
          </p:cNvSpPr>
          <p:nvPr/>
        </p:nvSpPr>
        <p:spPr bwMode="auto">
          <a:xfrm>
            <a:off x="2087563" y="3519488"/>
            <a:ext cx="1044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今年：</a:t>
            </a:r>
          </a:p>
        </p:txBody>
      </p:sp>
      <p:grpSp>
        <p:nvGrpSpPr>
          <p:cNvPr id="179215" name="Group 18"/>
          <p:cNvGrpSpPr/>
          <p:nvPr/>
        </p:nvGrpSpPr>
        <p:grpSpPr bwMode="auto">
          <a:xfrm>
            <a:off x="3263900" y="2159000"/>
            <a:ext cx="4032250" cy="549275"/>
            <a:chOff x="1965" y="1637"/>
            <a:chExt cx="2540" cy="482"/>
          </a:xfrm>
        </p:grpSpPr>
        <p:sp>
          <p:nvSpPr>
            <p:cNvPr id="179216" name="AutoShape 19"/>
            <p:cNvSpPr/>
            <p:nvPr/>
          </p:nvSpPr>
          <p:spPr bwMode="auto">
            <a:xfrm rot="-5400000">
              <a:off x="3134" y="748"/>
              <a:ext cx="202" cy="2540"/>
            </a:xfrm>
            <a:prstGeom prst="rightBrace">
              <a:avLst>
                <a:gd name="adj1" fmla="val 104785"/>
                <a:gd name="adj2" fmla="val 50472"/>
              </a:avLst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79217" name="Text Box 94"/>
            <p:cNvSpPr txBox="1">
              <a:spLocks noChangeArrowheads="1"/>
            </p:cNvSpPr>
            <p:nvPr/>
          </p:nvSpPr>
          <p:spPr bwMode="auto">
            <a:xfrm>
              <a:off x="2838" y="1637"/>
              <a:ext cx="817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4</a:t>
              </a:r>
              <a:r>
                <a:rPr lang="zh-CN" altLang="en-US" sz="20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万元</a:t>
              </a:r>
            </a:p>
          </p:txBody>
        </p:sp>
      </p:grpSp>
      <p:grpSp>
        <p:nvGrpSpPr>
          <p:cNvPr id="179218" name="Group 18"/>
          <p:cNvGrpSpPr/>
          <p:nvPr/>
        </p:nvGrpSpPr>
        <p:grpSpPr bwMode="auto">
          <a:xfrm>
            <a:off x="3276600" y="3214688"/>
            <a:ext cx="4533900" cy="574675"/>
            <a:chOff x="2057" y="1809"/>
            <a:chExt cx="2856" cy="490"/>
          </a:xfrm>
        </p:grpSpPr>
        <p:sp>
          <p:nvSpPr>
            <p:cNvPr id="179219" name="AutoShape 17"/>
            <p:cNvSpPr/>
            <p:nvPr/>
          </p:nvSpPr>
          <p:spPr bwMode="auto">
            <a:xfrm rot="-5400000">
              <a:off x="3384" y="770"/>
              <a:ext cx="202" cy="2856"/>
            </a:xfrm>
            <a:prstGeom prst="rightBrace">
              <a:avLst>
                <a:gd name="adj1" fmla="val 117822"/>
                <a:gd name="adj2" fmla="val 50472"/>
              </a:avLst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79220" name="Text Box 94"/>
            <p:cNvSpPr txBox="1">
              <a:spLocks noChangeArrowheads="1"/>
            </p:cNvSpPr>
            <p:nvPr/>
          </p:nvSpPr>
          <p:spPr bwMode="auto">
            <a:xfrm>
              <a:off x="3091" y="1809"/>
              <a:ext cx="817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？万元</a:t>
              </a:r>
            </a:p>
          </p:txBody>
        </p:sp>
      </p:grpSp>
      <p:sp>
        <p:nvSpPr>
          <p:cNvPr id="179221" name="AutoShape 23"/>
          <p:cNvSpPr/>
          <p:nvPr/>
        </p:nvSpPr>
        <p:spPr bwMode="auto">
          <a:xfrm rot="5400000">
            <a:off x="7393781" y="3883819"/>
            <a:ext cx="320675" cy="503238"/>
          </a:xfrm>
          <a:prstGeom prst="rightBrace">
            <a:avLst>
              <a:gd name="adj1" fmla="val 13078"/>
              <a:gd name="adj2" fmla="val 48236"/>
            </a:avLst>
          </a:pr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80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79222" name="Text Box 94"/>
          <p:cNvSpPr txBox="1">
            <a:spLocks noChangeArrowheads="1"/>
          </p:cNvSpPr>
          <p:nvPr/>
        </p:nvSpPr>
        <p:spPr bwMode="auto">
          <a:xfrm>
            <a:off x="6253163" y="4292600"/>
            <a:ext cx="2603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比</a:t>
            </a:r>
            <a:r>
              <a:rPr lang="zh-CN" altLang="en-US" sz="2000" b="1">
                <a:solidFill>
                  <a:srgbClr val="000000"/>
                </a:solidFill>
                <a:ea typeface="楷体_GB2312" pitchFamily="49" charset="-122"/>
              </a:rPr>
              <a:t>去年增长</a:t>
            </a:r>
            <a:r>
              <a:rPr lang="en-US" altLang="zh-CN" sz="2000" b="1">
                <a:solidFill>
                  <a:srgbClr val="000000"/>
                </a:solidFill>
                <a:ea typeface="楷体_GB2312" pitchFamily="49" charset="-122"/>
              </a:rPr>
              <a:t>5%</a:t>
            </a:r>
            <a:endParaRPr lang="en-US" altLang="zh-CN" sz="20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79227" name="Group 71"/>
          <p:cNvGrpSpPr/>
          <p:nvPr/>
        </p:nvGrpSpPr>
        <p:grpSpPr bwMode="auto">
          <a:xfrm>
            <a:off x="3768725" y="2781300"/>
            <a:ext cx="3024188" cy="84138"/>
            <a:chOff x="2374" y="1714"/>
            <a:chExt cx="1905" cy="91"/>
          </a:xfrm>
        </p:grpSpPr>
        <p:sp>
          <p:nvSpPr>
            <p:cNvPr id="179228" name="Line 30"/>
            <p:cNvSpPr>
              <a:spLocks noChangeShapeType="1"/>
            </p:cNvSpPr>
            <p:nvPr/>
          </p:nvSpPr>
          <p:spPr bwMode="auto">
            <a:xfrm>
              <a:off x="2374" y="1714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9229" name="Line 31"/>
            <p:cNvSpPr>
              <a:spLocks noChangeShapeType="1"/>
            </p:cNvSpPr>
            <p:nvPr/>
          </p:nvSpPr>
          <p:spPr bwMode="auto">
            <a:xfrm>
              <a:off x="2691" y="1714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9230" name="Line 32"/>
            <p:cNvSpPr>
              <a:spLocks noChangeShapeType="1"/>
            </p:cNvSpPr>
            <p:nvPr/>
          </p:nvSpPr>
          <p:spPr bwMode="auto">
            <a:xfrm>
              <a:off x="3009" y="1714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9231" name="Line 33"/>
            <p:cNvSpPr>
              <a:spLocks noChangeShapeType="1"/>
            </p:cNvSpPr>
            <p:nvPr/>
          </p:nvSpPr>
          <p:spPr bwMode="auto">
            <a:xfrm>
              <a:off x="3326" y="1714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9232" name="Line 34"/>
            <p:cNvSpPr>
              <a:spLocks noChangeShapeType="1"/>
            </p:cNvSpPr>
            <p:nvPr/>
          </p:nvSpPr>
          <p:spPr bwMode="auto">
            <a:xfrm>
              <a:off x="3644" y="1714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9233" name="Line 35"/>
            <p:cNvSpPr>
              <a:spLocks noChangeShapeType="1"/>
            </p:cNvSpPr>
            <p:nvPr/>
          </p:nvSpPr>
          <p:spPr bwMode="auto">
            <a:xfrm>
              <a:off x="4279" y="1714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9234" name="Line 36"/>
            <p:cNvSpPr>
              <a:spLocks noChangeShapeType="1"/>
            </p:cNvSpPr>
            <p:nvPr/>
          </p:nvSpPr>
          <p:spPr bwMode="auto">
            <a:xfrm>
              <a:off x="3962" y="1714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9235" name="Line 37"/>
          <p:cNvSpPr>
            <a:spLocks noChangeShapeType="1"/>
          </p:cNvSpPr>
          <p:nvPr/>
        </p:nvSpPr>
        <p:spPr bwMode="auto">
          <a:xfrm>
            <a:off x="7308850" y="382587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9236" name="Line 38"/>
          <p:cNvSpPr>
            <a:spLocks noChangeShapeType="1"/>
          </p:cNvSpPr>
          <p:nvPr/>
        </p:nvSpPr>
        <p:spPr bwMode="auto">
          <a:xfrm>
            <a:off x="7308850" y="2852738"/>
            <a:ext cx="0" cy="1008062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5638" name="Text Box 94"/>
          <p:cNvSpPr txBox="1">
            <a:spLocks noChangeArrowheads="1"/>
          </p:cNvSpPr>
          <p:nvPr/>
        </p:nvSpPr>
        <p:spPr bwMode="auto">
          <a:xfrm>
            <a:off x="2051050" y="4365625"/>
            <a:ext cx="2447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zh-CN" sz="2800" b="1">
                <a:solidFill>
                  <a:srgbClr val="000000"/>
                </a:solidFill>
                <a:ea typeface="楷体_GB2312" pitchFamily="49" charset="-122"/>
              </a:rPr>
              <a:t>×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( 1+5%     )</a:t>
            </a:r>
          </a:p>
        </p:txBody>
      </p:sp>
      <p:sp>
        <p:nvSpPr>
          <p:cNvPr id="28720" name="Text Box 94"/>
          <p:cNvSpPr txBox="1">
            <a:spLocks noChangeArrowheads="1"/>
          </p:cNvSpPr>
          <p:nvPr/>
        </p:nvSpPr>
        <p:spPr bwMode="auto">
          <a:xfrm>
            <a:off x="1763713" y="5430838"/>
            <a:ext cx="2447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＝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4.2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（万元）</a:t>
            </a:r>
          </a:p>
        </p:txBody>
      </p:sp>
      <p:sp>
        <p:nvSpPr>
          <p:cNvPr id="28736" name="Text Box 94"/>
          <p:cNvSpPr txBox="1">
            <a:spLocks noChangeArrowheads="1"/>
          </p:cNvSpPr>
          <p:nvPr/>
        </p:nvSpPr>
        <p:spPr bwMode="auto">
          <a:xfrm>
            <a:off x="1763713" y="5876925"/>
            <a:ext cx="547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答：梨园今年收入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4.2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万元。</a:t>
            </a:r>
          </a:p>
        </p:txBody>
      </p:sp>
      <p:sp>
        <p:nvSpPr>
          <p:cNvPr id="179241" name="Text Box 94"/>
          <p:cNvSpPr txBox="1">
            <a:spLocks noChangeArrowheads="1"/>
          </p:cNvSpPr>
          <p:nvPr/>
        </p:nvSpPr>
        <p:spPr bwMode="auto">
          <a:xfrm>
            <a:off x="1763713" y="4941888"/>
            <a:ext cx="2016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＝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zh-CN" sz="2800" b="1">
                <a:solidFill>
                  <a:srgbClr val="000000"/>
                </a:solidFill>
                <a:ea typeface="楷体_GB2312" pitchFamily="49" charset="-122"/>
              </a:rPr>
              <a:t>×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105%</a:t>
            </a:r>
            <a:endParaRPr lang="en-US" altLang="zh-CN" sz="20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3" name="Group 11"/>
          <p:cNvGrpSpPr/>
          <p:nvPr/>
        </p:nvGrpSpPr>
        <p:grpSpPr bwMode="auto">
          <a:xfrm>
            <a:off x="3276600" y="3789363"/>
            <a:ext cx="4548188" cy="144462"/>
            <a:chOff x="1965" y="2886"/>
            <a:chExt cx="2865" cy="91"/>
          </a:xfrm>
        </p:grpSpPr>
        <p:sp>
          <p:nvSpPr>
            <p:cNvPr id="179247" name="Line 12"/>
            <p:cNvSpPr>
              <a:spLocks noChangeShapeType="1"/>
            </p:cNvSpPr>
            <p:nvPr/>
          </p:nvSpPr>
          <p:spPr bwMode="auto">
            <a:xfrm>
              <a:off x="1965" y="2977"/>
              <a:ext cx="2865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9248" name="Line 13"/>
            <p:cNvSpPr>
              <a:spLocks noChangeShapeType="1"/>
            </p:cNvSpPr>
            <p:nvPr/>
          </p:nvSpPr>
          <p:spPr bwMode="auto">
            <a:xfrm>
              <a:off x="1965" y="2886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9249" name="Line 14"/>
            <p:cNvSpPr>
              <a:spLocks noChangeShapeType="1"/>
            </p:cNvSpPr>
            <p:nvPr/>
          </p:nvSpPr>
          <p:spPr bwMode="auto">
            <a:xfrm>
              <a:off x="4823" y="2886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61"/>
          <p:cNvGrpSpPr/>
          <p:nvPr/>
        </p:nvGrpSpPr>
        <p:grpSpPr bwMode="auto">
          <a:xfrm>
            <a:off x="3254375" y="2722563"/>
            <a:ext cx="4056063" cy="144462"/>
            <a:chOff x="2050" y="1715"/>
            <a:chExt cx="2555" cy="91"/>
          </a:xfrm>
        </p:grpSpPr>
        <p:sp>
          <p:nvSpPr>
            <p:cNvPr id="179251" name="Line 12"/>
            <p:cNvSpPr>
              <a:spLocks noChangeShapeType="1"/>
            </p:cNvSpPr>
            <p:nvPr/>
          </p:nvSpPr>
          <p:spPr bwMode="auto">
            <a:xfrm>
              <a:off x="2050" y="1806"/>
              <a:ext cx="2555" cy="0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9252" name="Line 13"/>
            <p:cNvSpPr>
              <a:spLocks noChangeShapeType="1"/>
            </p:cNvSpPr>
            <p:nvPr/>
          </p:nvSpPr>
          <p:spPr bwMode="auto">
            <a:xfrm>
              <a:off x="2056" y="1715"/>
              <a:ext cx="0" cy="86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9253" name="Line 14"/>
            <p:cNvSpPr>
              <a:spLocks noChangeShapeType="1"/>
            </p:cNvSpPr>
            <p:nvPr/>
          </p:nvSpPr>
          <p:spPr bwMode="auto">
            <a:xfrm>
              <a:off x="4598" y="1715"/>
              <a:ext cx="0" cy="86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11"/>
          <p:cNvGrpSpPr/>
          <p:nvPr/>
        </p:nvGrpSpPr>
        <p:grpSpPr bwMode="auto">
          <a:xfrm>
            <a:off x="7292975" y="3790950"/>
            <a:ext cx="514350" cy="142875"/>
            <a:chOff x="1965" y="2886"/>
            <a:chExt cx="2865" cy="91"/>
          </a:xfrm>
        </p:grpSpPr>
        <p:sp>
          <p:nvSpPr>
            <p:cNvPr id="179255" name="Line 12"/>
            <p:cNvSpPr>
              <a:spLocks noChangeShapeType="1"/>
            </p:cNvSpPr>
            <p:nvPr/>
          </p:nvSpPr>
          <p:spPr bwMode="auto">
            <a:xfrm>
              <a:off x="1965" y="2977"/>
              <a:ext cx="2865" cy="0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9256" name="Line 13"/>
            <p:cNvSpPr>
              <a:spLocks noChangeShapeType="1"/>
            </p:cNvSpPr>
            <p:nvPr/>
          </p:nvSpPr>
          <p:spPr bwMode="auto">
            <a:xfrm>
              <a:off x="1965" y="2886"/>
              <a:ext cx="0" cy="91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9257" name="Line 14"/>
            <p:cNvSpPr>
              <a:spLocks noChangeShapeType="1"/>
            </p:cNvSpPr>
            <p:nvPr/>
          </p:nvSpPr>
          <p:spPr bwMode="auto">
            <a:xfrm>
              <a:off x="4823" y="2886"/>
              <a:ext cx="0" cy="91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179258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77"/>
          <p:cNvGrpSpPr/>
          <p:nvPr/>
        </p:nvGrpSpPr>
        <p:grpSpPr bwMode="auto">
          <a:xfrm>
            <a:off x="3263900" y="3933825"/>
            <a:ext cx="4535488" cy="795338"/>
            <a:chOff x="2056" y="2478"/>
            <a:chExt cx="2857" cy="501"/>
          </a:xfrm>
        </p:grpSpPr>
        <p:sp>
          <p:nvSpPr>
            <p:cNvPr id="179260" name="AutoShape 75"/>
            <p:cNvSpPr/>
            <p:nvPr/>
          </p:nvSpPr>
          <p:spPr bwMode="auto">
            <a:xfrm rot="-5400000">
              <a:off x="3349" y="1185"/>
              <a:ext cx="272" cy="2857"/>
            </a:xfrm>
            <a:prstGeom prst="leftBrace">
              <a:avLst>
                <a:gd name="adj1" fmla="val 87531"/>
                <a:gd name="adj2" fmla="val 50296"/>
              </a:avLst>
            </a:prstGeom>
            <a:noFill/>
            <a:ln w="222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79261" name="Text Box 76"/>
            <p:cNvSpPr txBox="1">
              <a:spLocks noChangeArrowheads="1"/>
            </p:cNvSpPr>
            <p:nvPr/>
          </p:nvSpPr>
          <p:spPr bwMode="auto">
            <a:xfrm>
              <a:off x="3436" y="2688"/>
              <a:ext cx="1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4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17" name="Group 41"/>
          <p:cNvGrpSpPr/>
          <p:nvPr/>
        </p:nvGrpSpPr>
        <p:grpSpPr bwMode="auto">
          <a:xfrm>
            <a:off x="406400" y="6065838"/>
            <a:ext cx="492125" cy="661987"/>
            <a:chOff x="256" y="3821"/>
            <a:chExt cx="310" cy="417"/>
          </a:xfrm>
        </p:grpSpPr>
        <p:pic>
          <p:nvPicPr>
            <p:cNvPr id="179263" name="Picture 36" descr="蓝色按钮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83" y="3967"/>
              <a:ext cx="27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9264" name="Text Box 37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56" y="3821"/>
              <a:ext cx="31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00"/>
                  </a:solidFill>
                  <a:ea typeface="楷体_GB2312" pitchFamily="49" charset="-122"/>
                </a:rPr>
                <a:t>返回</a:t>
              </a:r>
            </a:p>
          </p:txBody>
        </p:sp>
      </p:grp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4427538" y="4292600"/>
            <a:ext cx="19446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FF"/>
                </a:solidFill>
                <a:ea typeface="楷体_GB2312" pitchFamily="49" charset="-122"/>
              </a:rPr>
              <a:t>先求今年收入是去年的百分之几。</a:t>
            </a:r>
          </a:p>
        </p:txBody>
      </p:sp>
      <p:pic>
        <p:nvPicPr>
          <p:cNvPr id="179266" name="Picture 6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63938" y="2636838"/>
            <a:ext cx="33845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00278 L -4.16667E-6 0.1527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-0.04445 -0.14699 " pathEditMode="relative" rAng="0" ptsTypes="AA">
                                      <p:cBhvr>
                                        <p:cTn id="24" dur="2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" y="-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2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8" grpId="0"/>
      <p:bldP spid="28720" grpId="0"/>
      <p:bldP spid="28736" grpId="0"/>
      <p:bldP spid="179241" grpId="0"/>
      <p:bldP spid="71" grpId="0"/>
      <p:bldP spid="7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0" y="539750"/>
            <a:ext cx="2698750" cy="576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二、合作探索</a:t>
            </a:r>
            <a:endParaRPr lang="en-US" altLang="zh-CN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80227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041400" y="5084763"/>
            <a:ext cx="692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ea typeface="楷体_GB2312" pitchFamily="49" charset="-122"/>
              </a:rPr>
              <a:t>对比一下，两种方法有什么相同之处和不同之处？</a:t>
            </a:r>
          </a:p>
        </p:txBody>
      </p:sp>
      <p:pic>
        <p:nvPicPr>
          <p:cNvPr id="1802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1628775"/>
            <a:ext cx="7272338" cy="28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178175" cy="704850"/>
          </a:xfrm>
        </p:spPr>
        <p:txBody>
          <a:bodyPr/>
          <a:lstStyle/>
          <a:p>
            <a:r>
              <a:rPr lang="zh-CN" altLang="en-US" sz="4000"/>
              <a:t>我会做吗？</a:t>
            </a:r>
          </a:p>
        </p:txBody>
      </p:sp>
      <p:sp>
        <p:nvSpPr>
          <p:cNvPr id="199730" name="Text Box 50"/>
          <p:cNvSpPr txBox="1">
            <a:spLocks noChangeArrowheads="1"/>
          </p:cNvSpPr>
          <p:nvPr/>
        </p:nvSpPr>
        <p:spPr bwMode="auto">
          <a:xfrm>
            <a:off x="827088" y="1412875"/>
            <a:ext cx="77771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</a:rPr>
              <a:t>、裕兴饲养场养鸡</a:t>
            </a:r>
            <a:r>
              <a:rPr lang="en-US" altLang="zh-CN" sz="3600" b="1" dirty="0">
                <a:solidFill>
                  <a:srgbClr val="000000"/>
                </a:solidFill>
              </a:rPr>
              <a:t>2000</a:t>
            </a:r>
            <a:r>
              <a:rPr lang="zh-CN" altLang="en-US" sz="3600" b="1" dirty="0">
                <a:solidFill>
                  <a:srgbClr val="000000"/>
                </a:solidFill>
              </a:rPr>
              <a:t>只，养鸭比鸡少</a:t>
            </a:r>
            <a:r>
              <a:rPr lang="en-US" altLang="zh-CN" sz="3600" b="1" dirty="0">
                <a:solidFill>
                  <a:srgbClr val="000000"/>
                </a:solidFill>
              </a:rPr>
              <a:t>15%</a:t>
            </a:r>
            <a:r>
              <a:rPr lang="zh-CN" altLang="en-US" sz="3600" b="1" dirty="0">
                <a:solidFill>
                  <a:srgbClr val="000000"/>
                </a:solidFill>
              </a:rPr>
              <a:t>，饲养场里养了多少只鸭？</a:t>
            </a:r>
          </a:p>
        </p:txBody>
      </p:sp>
      <p:sp>
        <p:nvSpPr>
          <p:cNvPr id="199731" name="Text Box 51"/>
          <p:cNvSpPr txBox="1">
            <a:spLocks noChangeArrowheads="1"/>
          </p:cNvSpPr>
          <p:nvPr/>
        </p:nvSpPr>
        <p:spPr bwMode="auto">
          <a:xfrm>
            <a:off x="684213" y="2852738"/>
            <a:ext cx="8291512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2000 </a:t>
            </a:r>
            <a:r>
              <a:rPr lang="zh-CN" altLang="en-US" sz="2800" b="1">
                <a:solidFill>
                  <a:srgbClr val="000000"/>
                </a:solidFill>
              </a:rPr>
              <a:t>－ </a:t>
            </a:r>
            <a:r>
              <a:rPr lang="en-US" altLang="zh-CN" sz="2800" b="1">
                <a:solidFill>
                  <a:srgbClr val="000000"/>
                </a:solidFill>
              </a:rPr>
              <a:t>2000 × 15%                2000×</a:t>
            </a:r>
            <a:r>
              <a:rPr lang="zh-CN" altLang="en-US" sz="2800" b="1">
                <a:solidFill>
                  <a:srgbClr val="000000"/>
                </a:solidFill>
              </a:rPr>
              <a:t>（</a:t>
            </a:r>
            <a:r>
              <a:rPr lang="en-US" altLang="zh-CN" sz="2800" b="1">
                <a:solidFill>
                  <a:srgbClr val="000000"/>
                </a:solidFill>
              </a:rPr>
              <a:t>1</a:t>
            </a:r>
            <a:r>
              <a:rPr lang="zh-CN" altLang="en-US" sz="2800" b="1">
                <a:solidFill>
                  <a:srgbClr val="000000"/>
                </a:solidFill>
              </a:rPr>
              <a:t>－</a:t>
            </a:r>
            <a:r>
              <a:rPr lang="en-US" altLang="zh-CN" sz="2800" b="1">
                <a:solidFill>
                  <a:srgbClr val="000000"/>
                </a:solidFill>
              </a:rPr>
              <a:t>15%</a:t>
            </a:r>
            <a:r>
              <a:rPr lang="zh-CN" altLang="en-US" sz="2800" b="1">
                <a:solidFill>
                  <a:srgbClr val="000000"/>
                </a:solidFill>
              </a:rPr>
              <a:t>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=2000 </a:t>
            </a:r>
            <a:r>
              <a:rPr lang="zh-CN" altLang="en-US" sz="2800" b="1">
                <a:solidFill>
                  <a:srgbClr val="000000"/>
                </a:solidFill>
              </a:rPr>
              <a:t>－ </a:t>
            </a:r>
            <a:r>
              <a:rPr lang="en-US" altLang="zh-CN" sz="2800" b="1">
                <a:solidFill>
                  <a:srgbClr val="000000"/>
                </a:solidFill>
              </a:rPr>
              <a:t>300                            =2000×85%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=1700</a:t>
            </a:r>
            <a:r>
              <a:rPr lang="zh-CN" altLang="en-US" sz="2800" b="1">
                <a:solidFill>
                  <a:srgbClr val="000000"/>
                </a:solidFill>
              </a:rPr>
              <a:t>（只）                             </a:t>
            </a:r>
            <a:r>
              <a:rPr lang="en-US" altLang="zh-CN" sz="2800" b="1">
                <a:solidFill>
                  <a:srgbClr val="000000"/>
                </a:solidFill>
              </a:rPr>
              <a:t>=1700</a:t>
            </a:r>
            <a:r>
              <a:rPr lang="zh-CN" altLang="en-US" sz="2800" b="1">
                <a:solidFill>
                  <a:srgbClr val="000000"/>
                </a:solidFill>
              </a:rPr>
              <a:t>（只）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答：饲养场里养了</a:t>
            </a:r>
            <a:r>
              <a:rPr lang="en-US" altLang="zh-CN" sz="2800" b="1">
                <a:solidFill>
                  <a:srgbClr val="000000"/>
                </a:solidFill>
              </a:rPr>
              <a:t>1700</a:t>
            </a:r>
            <a:r>
              <a:rPr lang="zh-CN" altLang="en-US" sz="2800" b="1">
                <a:solidFill>
                  <a:srgbClr val="000000"/>
                </a:solidFill>
              </a:rPr>
              <a:t>只鸭。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WordArt 2"/>
          <p:cNvSpPr>
            <a:spLocks noChangeArrowheads="1" noChangeShapeType="1" noTextEdit="1"/>
          </p:cNvSpPr>
          <p:nvPr/>
        </p:nvSpPr>
        <p:spPr bwMode="auto">
          <a:xfrm rot="1860482">
            <a:off x="7164388" y="404813"/>
            <a:ext cx="762000" cy="915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325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9739518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</a:rPr>
              <a:t>？</a:t>
            </a:r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827088" y="3429000"/>
            <a:ext cx="6697662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66"/>
                </a:solidFill>
              </a:rPr>
              <a:t>（</a:t>
            </a:r>
            <a:r>
              <a:rPr lang="en-US" altLang="zh-CN" sz="2800" b="1">
                <a:solidFill>
                  <a:srgbClr val="FF0066"/>
                </a:solidFill>
              </a:rPr>
              <a:t>1</a:t>
            </a:r>
            <a:r>
              <a:rPr lang="zh-CN" altLang="en-US" sz="2800" b="1">
                <a:solidFill>
                  <a:srgbClr val="FF0066"/>
                </a:solidFill>
              </a:rPr>
              <a:t>）先算多的部分，再求这个数，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66"/>
                </a:solidFill>
              </a:rPr>
              <a:t>（</a:t>
            </a:r>
            <a:r>
              <a:rPr lang="en-US" altLang="zh-CN" sz="2800" b="1">
                <a:solidFill>
                  <a:srgbClr val="FF0066"/>
                </a:solidFill>
              </a:rPr>
              <a:t>2</a:t>
            </a:r>
            <a:r>
              <a:rPr lang="zh-CN" altLang="en-US" sz="2800" b="1">
                <a:solidFill>
                  <a:srgbClr val="FF0066"/>
                </a:solidFill>
              </a:rPr>
              <a:t>）先算所占百分比，再求这个数。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827088" y="1844675"/>
            <a:ext cx="7273925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求比一个数多（少）百分之几的数是多少的应用题的解题方法归纳：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28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  <p:bldP spid="18125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900113" y="620713"/>
            <a:ext cx="7543800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 </a:t>
            </a:r>
            <a:r>
              <a:rPr lang="en-US" altLang="zh-CN" sz="2400" b="1">
                <a:solidFill>
                  <a:srgbClr val="000000"/>
                </a:solidFill>
              </a:rPr>
              <a:t>1</a:t>
            </a:r>
            <a:r>
              <a:rPr lang="zh-CN" altLang="en-US" sz="2400" b="1">
                <a:solidFill>
                  <a:srgbClr val="000000"/>
                </a:solidFill>
              </a:rPr>
              <a:t>、王文收集了</a:t>
            </a:r>
            <a:r>
              <a:rPr lang="en-US" altLang="zh-CN" sz="2400" b="1">
                <a:solidFill>
                  <a:srgbClr val="000000"/>
                </a:solidFill>
              </a:rPr>
              <a:t>200</a:t>
            </a:r>
            <a:r>
              <a:rPr lang="zh-CN" altLang="en-US" sz="2400" b="1">
                <a:solidFill>
                  <a:srgbClr val="000000"/>
                </a:solidFill>
              </a:rPr>
              <a:t>张人物邮票，收集的风景邮票比人物邮票多</a:t>
            </a:r>
            <a:r>
              <a:rPr lang="en-US" altLang="zh-CN" sz="2400" b="1">
                <a:solidFill>
                  <a:srgbClr val="000000"/>
                </a:solidFill>
              </a:rPr>
              <a:t>20%</a:t>
            </a:r>
            <a:r>
              <a:rPr lang="zh-CN" altLang="en-US" sz="2400" b="1">
                <a:solidFill>
                  <a:srgbClr val="000000"/>
                </a:solidFill>
              </a:rPr>
              <a:t>。他收集了多少张风景邮票？  </a:t>
            </a:r>
            <a:r>
              <a:rPr lang="zh-CN" altLang="en-US" sz="2800" b="1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971550" y="2349500"/>
            <a:ext cx="7129463" cy="167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 </a:t>
            </a:r>
            <a:r>
              <a:rPr lang="en-US" altLang="zh-CN" sz="2400" b="1">
                <a:solidFill>
                  <a:srgbClr val="000000"/>
                </a:solidFill>
              </a:rPr>
              <a:t>200+200 ×20%                           200 ×</a:t>
            </a:r>
            <a:r>
              <a:rPr lang="zh-CN" altLang="en-US" sz="2400" b="1">
                <a:solidFill>
                  <a:srgbClr val="000000"/>
                </a:solidFill>
              </a:rPr>
              <a:t>（</a:t>
            </a:r>
            <a:r>
              <a:rPr lang="en-US" altLang="zh-CN" sz="2400" b="1">
                <a:solidFill>
                  <a:srgbClr val="000000"/>
                </a:solidFill>
              </a:rPr>
              <a:t>1+20%</a:t>
            </a:r>
            <a:r>
              <a:rPr lang="zh-CN" altLang="en-US" sz="2400" b="1">
                <a:solidFill>
                  <a:srgbClr val="000000"/>
                </a:solidFill>
              </a:rPr>
              <a:t>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=200+40                                      =200 ×120%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=240</a:t>
            </a:r>
            <a:r>
              <a:rPr lang="zh-CN" altLang="en-US" sz="2400" b="1">
                <a:solidFill>
                  <a:srgbClr val="000000"/>
                </a:solidFill>
              </a:rPr>
              <a:t>（张）                                 </a:t>
            </a:r>
            <a:r>
              <a:rPr lang="en-US" altLang="zh-CN" sz="2400" b="1">
                <a:solidFill>
                  <a:srgbClr val="000000"/>
                </a:solidFill>
              </a:rPr>
              <a:t>=240</a:t>
            </a:r>
            <a:r>
              <a:rPr lang="zh-CN" altLang="en-US" sz="2400" b="1">
                <a:solidFill>
                  <a:srgbClr val="000000"/>
                </a:solidFill>
              </a:rPr>
              <a:t>（张）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</a:rPr>
              <a:t>答：他收集了</a:t>
            </a:r>
            <a:r>
              <a:rPr lang="en-US" altLang="zh-CN" sz="2400" b="1">
                <a:solidFill>
                  <a:srgbClr val="000000"/>
                </a:solidFill>
              </a:rPr>
              <a:t>240</a:t>
            </a:r>
            <a:r>
              <a:rPr lang="zh-CN" altLang="en-US" sz="2400" b="1">
                <a:solidFill>
                  <a:srgbClr val="000000"/>
                </a:solidFill>
              </a:rPr>
              <a:t>张风景邮票。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0" name="Picture 1030" descr="0031_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65850"/>
            <a:ext cx="90011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611" name="Picture 31" descr="0032_GIF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6135688"/>
            <a:ext cx="9001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539750" y="1125538"/>
            <a:ext cx="799147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）六年级一班有学生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45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人，上学期期末跳远测验有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80%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的同学及格，及格的同学有多少人？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32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323850" y="3213100"/>
            <a:ext cx="8351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395288" y="260350"/>
            <a:ext cx="2305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dirty="0">
                <a:solidFill>
                  <a:srgbClr val="99CC00"/>
                </a:solidFill>
                <a:ea typeface="楷体_GB2312" pitchFamily="49" charset="-122"/>
              </a:rPr>
              <a:t>练一练：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539750" y="1125538"/>
            <a:ext cx="799147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32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）油菜子的出油率是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42%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2100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千克油菜子可以榨油多少千克？</a:t>
            </a: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2305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99CC00"/>
                </a:solidFill>
                <a:ea typeface="楷体_GB2312" pitchFamily="49" charset="-122"/>
              </a:rPr>
              <a:t>练一练：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611188" y="1700213"/>
            <a:ext cx="777716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6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）工人叔叔要加工</a:t>
            </a:r>
            <a:r>
              <a:rPr lang="en-US" altLang="zh-CN" sz="36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1500</a:t>
            </a:r>
            <a:r>
              <a:rPr lang="zh-CN" altLang="en-US" sz="36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个零件，还剩下</a:t>
            </a:r>
            <a:r>
              <a:rPr lang="en-US" altLang="zh-CN" sz="36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10%</a:t>
            </a:r>
            <a:r>
              <a:rPr lang="zh-CN" altLang="en-US" sz="36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没有加工完，还剩下多少个没有加工完？</a:t>
            </a:r>
          </a:p>
        </p:txBody>
      </p:sp>
      <p:pic>
        <p:nvPicPr>
          <p:cNvPr id="195587" name="Picture 1030" descr="0031_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65850"/>
            <a:ext cx="90011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588" name="Picture 31" descr="0032_GIF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6135688"/>
            <a:ext cx="9001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589" name="Picture 5" descr="问号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67625" y="260350"/>
            <a:ext cx="1081088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684213" y="4176713"/>
            <a:ext cx="7127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3200" b="1">
              <a:solidFill>
                <a:srgbClr val="FF0066"/>
              </a:solidFill>
            </a:endParaRPr>
          </a:p>
        </p:txBody>
      </p:sp>
      <p:sp>
        <p:nvSpPr>
          <p:cNvPr id="195591" name="Text Box 7"/>
          <p:cNvSpPr txBox="1">
            <a:spLocks noChangeArrowheads="1"/>
          </p:cNvSpPr>
          <p:nvPr/>
        </p:nvSpPr>
        <p:spPr bwMode="auto">
          <a:xfrm>
            <a:off x="395288" y="260350"/>
            <a:ext cx="2305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99CC00"/>
                </a:solidFill>
                <a:ea typeface="楷体_GB2312" pitchFamily="49" charset="-122"/>
              </a:rPr>
              <a:t>练一练：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19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/>
      <p:bldP spid="1955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1030" descr="0031_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65850"/>
            <a:ext cx="90011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8659" name="Picture 31" descr="0032_GIF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6135688"/>
            <a:ext cx="9001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684213" y="1484313"/>
            <a:ext cx="7488237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69925" indent="-3257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22350" indent="-3511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39850" indent="-3162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81480" indent="-339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38680" indent="-339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95880" indent="-339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53080" indent="-339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10280" indent="-339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99"/>
                </a:solidFill>
              </a:rPr>
              <a:t>     </a:t>
            </a:r>
            <a:r>
              <a:rPr lang="zh-CN" altLang="en-US" sz="3600" b="1" dirty="0">
                <a:solidFill>
                  <a:srgbClr val="000099"/>
                </a:solidFill>
              </a:rPr>
              <a:t>修一条</a:t>
            </a:r>
            <a:r>
              <a:rPr lang="en-US" altLang="zh-CN" sz="3600" b="1" dirty="0">
                <a:solidFill>
                  <a:srgbClr val="000099"/>
                </a:solidFill>
              </a:rPr>
              <a:t>300</a:t>
            </a:r>
            <a:r>
              <a:rPr lang="zh-CN" altLang="en-US" sz="3600" b="1" dirty="0">
                <a:solidFill>
                  <a:srgbClr val="000099"/>
                </a:solidFill>
              </a:rPr>
              <a:t>米长的路，第一期完成</a:t>
            </a:r>
            <a:r>
              <a:rPr lang="en-US" altLang="zh-CN" sz="3600" b="1" dirty="0">
                <a:solidFill>
                  <a:srgbClr val="000099"/>
                </a:solidFill>
              </a:rPr>
              <a:t>40</a:t>
            </a:r>
            <a:r>
              <a:rPr lang="zh-CN" altLang="en-US" sz="3600" b="1" dirty="0">
                <a:solidFill>
                  <a:srgbClr val="000099"/>
                </a:solidFill>
              </a:rPr>
              <a:t>％，第二期完成</a:t>
            </a:r>
            <a:r>
              <a:rPr lang="en-US" altLang="zh-CN" sz="3600" b="1" dirty="0">
                <a:solidFill>
                  <a:srgbClr val="000099"/>
                </a:solidFill>
              </a:rPr>
              <a:t>30</a:t>
            </a:r>
            <a:r>
              <a:rPr lang="zh-CN" altLang="en-US" sz="3600" b="1" dirty="0">
                <a:solidFill>
                  <a:srgbClr val="000099"/>
                </a:solidFill>
              </a:rPr>
              <a:t>％，第一期比第二期多修了多少米？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1121498" y="3861048"/>
            <a:ext cx="7343775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69925" indent="-3257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22350" indent="-3511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39850" indent="-3162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81480" indent="-339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38680" indent="-339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95880" indent="-339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53080" indent="-339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10280" indent="-339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BBE0E3"/>
              </a:buClr>
              <a:buSzPct val="65000"/>
              <a:buFont typeface="Wingdings" panose="05000000000000000000" pitchFamily="2" charset="2"/>
              <a:buNone/>
            </a:pPr>
            <a:endParaRPr lang="zh-CN" altLang="en-US" sz="3200" b="1">
              <a:solidFill>
                <a:srgbClr val="BBE0E3">
                  <a:lumMod val="25000"/>
                </a:srgbClr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/>
      <p:bldP spid="1986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复习旧知：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、一篇稿件</a:t>
            </a:r>
            <a:r>
              <a:rPr lang="en-US" altLang="zh-CN" dirty="0"/>
              <a:t>8000</a:t>
            </a:r>
            <a:r>
              <a:rPr lang="zh-CN" altLang="en-US" dirty="0"/>
              <a:t>字，小明打了</a:t>
            </a:r>
            <a:r>
              <a:rPr lang="en-US" altLang="zh-CN" dirty="0"/>
              <a:t>4/5,</a:t>
            </a:r>
            <a:r>
              <a:rPr lang="zh-CN" altLang="en-US" dirty="0"/>
              <a:t>打了多少字？</a:t>
            </a:r>
          </a:p>
          <a:p>
            <a:r>
              <a:rPr lang="en-US" altLang="zh-CN" dirty="0"/>
              <a:t>2</a:t>
            </a:r>
            <a:r>
              <a:rPr lang="zh-CN" altLang="en-US" dirty="0"/>
              <a:t>、爸爸今年</a:t>
            </a:r>
            <a:r>
              <a:rPr lang="en-US" altLang="zh-CN" dirty="0"/>
              <a:t>40</a:t>
            </a:r>
            <a:r>
              <a:rPr lang="zh-CN" altLang="en-US" dirty="0"/>
              <a:t>岁，小强的年龄比爸爸小</a:t>
            </a:r>
            <a:r>
              <a:rPr lang="en-US" altLang="zh-CN" dirty="0"/>
              <a:t>3/4</a:t>
            </a:r>
            <a:r>
              <a:rPr lang="zh-CN" altLang="en-US" dirty="0"/>
              <a:t>，小强今年多少岁？</a:t>
            </a:r>
          </a:p>
          <a:p>
            <a:r>
              <a:rPr lang="en-US" altLang="zh-CN" dirty="0"/>
              <a:t>3</a:t>
            </a:r>
            <a:r>
              <a:rPr lang="zh-CN" altLang="en-US" dirty="0"/>
              <a:t>、小红有</a:t>
            </a:r>
            <a:r>
              <a:rPr lang="en-US" altLang="zh-CN" dirty="0"/>
              <a:t>50</a:t>
            </a:r>
            <a:r>
              <a:rPr lang="zh-CN" altLang="en-US" dirty="0"/>
              <a:t>张邮票，小华的邮票数比小红的多</a:t>
            </a:r>
            <a:r>
              <a:rPr lang="en-US" altLang="zh-CN" dirty="0"/>
              <a:t>1/5</a:t>
            </a:r>
            <a:r>
              <a:rPr lang="zh-CN" altLang="en-US" dirty="0"/>
              <a:t>，小华有多少张邮票？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323850" y="2997200"/>
            <a:ext cx="849662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6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黄河流域人口约</a:t>
            </a:r>
            <a:r>
              <a:rPr lang="en-US" altLang="zh-CN" sz="36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1.07</a:t>
            </a:r>
            <a:r>
              <a:rPr lang="zh-CN" altLang="en-US" sz="36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亿，其中少数民族人口约占</a:t>
            </a:r>
            <a:r>
              <a:rPr lang="en-US" altLang="zh-CN" sz="36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10%</a:t>
            </a:r>
            <a:r>
              <a:rPr lang="zh-CN" altLang="en-US" sz="3600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，黄河流域的少数民族人口约有多少亿？ </a:t>
            </a:r>
          </a:p>
        </p:txBody>
      </p:sp>
      <p:pic>
        <p:nvPicPr>
          <p:cNvPr id="1976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125538"/>
            <a:ext cx="3816350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2" name="Picture 2" descr="问号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260350"/>
            <a:ext cx="1081088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765175"/>
            <a:ext cx="7056437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3644900"/>
            <a:ext cx="7056437" cy="150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60350"/>
            <a:ext cx="8280400" cy="43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611559" y="620713"/>
            <a:ext cx="82089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读下面的信息，你能提出什么数学问题？</a:t>
            </a:r>
            <a:endParaRPr lang="zh-CN" altLang="en-US" sz="40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5392" name="Rectangle 96"/>
          <p:cNvSpPr>
            <a:spLocks noChangeArrowheads="1"/>
          </p:cNvSpPr>
          <p:nvPr/>
        </p:nvSpPr>
        <p:spPr bwMode="auto">
          <a:xfrm>
            <a:off x="442146" y="1848044"/>
            <a:ext cx="8424862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       </a:t>
            </a:r>
            <a:r>
              <a:rPr lang="zh-CN" altLang="en-US" sz="3600" b="1" dirty="0">
                <a:solidFill>
                  <a:srgbClr val="000000"/>
                </a:solidFill>
                <a:latin typeface="Garamond" panose="02020404030301010803" pitchFamily="18" charset="0"/>
              </a:rPr>
              <a:t>采摘节期间，凤凰岭村共接待游客</a:t>
            </a:r>
            <a:r>
              <a:rPr lang="en-US" altLang="zh-CN" sz="3600" b="1" dirty="0">
                <a:solidFill>
                  <a:srgbClr val="000000"/>
                </a:solidFill>
                <a:latin typeface="Garamond" panose="02020404030301010803" pitchFamily="18" charset="0"/>
              </a:rPr>
              <a:t>980</a:t>
            </a:r>
            <a:r>
              <a:rPr lang="zh-CN" altLang="en-US" sz="3600" b="1" dirty="0">
                <a:solidFill>
                  <a:srgbClr val="000000"/>
                </a:solidFill>
                <a:latin typeface="Garamond" panose="02020404030301010803" pitchFamily="18" charset="0"/>
              </a:rPr>
              <a:t>人，其中到苹果园采摘的占</a:t>
            </a:r>
            <a:r>
              <a:rPr lang="en-US" altLang="zh-CN" sz="3600" b="1" dirty="0">
                <a:solidFill>
                  <a:srgbClr val="000000"/>
                </a:solidFill>
                <a:latin typeface="Garamond" panose="02020404030301010803" pitchFamily="18" charset="0"/>
              </a:rPr>
              <a:t>75%</a:t>
            </a:r>
          </a:p>
        </p:txBody>
      </p:sp>
      <p:sp>
        <p:nvSpPr>
          <p:cNvPr id="55394" name="Rectangle 98"/>
          <p:cNvSpPr>
            <a:spLocks noChangeArrowheads="1"/>
          </p:cNvSpPr>
          <p:nvPr/>
        </p:nvSpPr>
        <p:spPr bwMode="auto">
          <a:xfrm>
            <a:off x="611560" y="3429000"/>
            <a:ext cx="7559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到苹果园采摘的有多少人？</a:t>
            </a:r>
            <a:r>
              <a:rPr lang="zh-CN" altLang="en-US" sz="3600" b="1" dirty="0">
                <a:solidFill>
                  <a:srgbClr val="FF0066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2" grpId="0"/>
      <p:bldP spid="553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539750" y="1125538"/>
            <a:ext cx="76327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4" rIns="91430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Arial Black" panose="020B0A04020102020204" pitchFamily="34" charset="0"/>
              </a:rPr>
              <a:t>　　</a:t>
            </a:r>
          </a:p>
        </p:txBody>
      </p:sp>
      <p:sp>
        <p:nvSpPr>
          <p:cNvPr id="60473" name="Text Box 57"/>
          <p:cNvSpPr txBox="1">
            <a:spLocks noChangeArrowheads="1"/>
          </p:cNvSpPr>
          <p:nvPr/>
        </p:nvSpPr>
        <p:spPr bwMode="auto">
          <a:xfrm>
            <a:off x="755650" y="3502025"/>
            <a:ext cx="76327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4" rIns="91430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Arial Black" panose="020B0A04020102020204" pitchFamily="34" charset="0"/>
              </a:rPr>
              <a:t>　　</a:t>
            </a:r>
          </a:p>
        </p:txBody>
      </p:sp>
      <p:sp>
        <p:nvSpPr>
          <p:cNvPr id="60475" name="Rectangle 59"/>
          <p:cNvSpPr>
            <a:spLocks noChangeArrowheads="1"/>
          </p:cNvSpPr>
          <p:nvPr/>
        </p:nvSpPr>
        <p:spPr bwMode="auto">
          <a:xfrm>
            <a:off x="468313" y="2205038"/>
            <a:ext cx="7559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99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980× 75% </a:t>
            </a:r>
            <a:r>
              <a:rPr lang="zh-CN" altLang="en-US" sz="3200" b="1" dirty="0">
                <a:solidFill>
                  <a:srgbClr val="000099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200" b="1" dirty="0">
                <a:solidFill>
                  <a:srgbClr val="000099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980×0.75=735</a:t>
            </a:r>
            <a:r>
              <a:rPr lang="zh-CN" altLang="en-US" sz="3200" b="1" dirty="0">
                <a:solidFill>
                  <a:srgbClr val="000099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（人） </a:t>
            </a:r>
          </a:p>
        </p:txBody>
      </p:sp>
      <p:sp>
        <p:nvSpPr>
          <p:cNvPr id="60477" name="Rectangle 61"/>
          <p:cNvSpPr>
            <a:spLocks noChangeArrowheads="1"/>
          </p:cNvSpPr>
          <p:nvPr/>
        </p:nvSpPr>
        <p:spPr bwMode="auto">
          <a:xfrm>
            <a:off x="755650" y="2924175"/>
            <a:ext cx="7156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思考：在列式时为什么要用乘法计算？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0478" name="Rectangle 62"/>
          <p:cNvSpPr>
            <a:spLocks noChangeArrowheads="1"/>
          </p:cNvSpPr>
          <p:nvPr/>
        </p:nvSpPr>
        <p:spPr bwMode="auto">
          <a:xfrm>
            <a:off x="755650" y="3644900"/>
            <a:ext cx="72723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要求到苹果园采摘的人数，就是求</a:t>
            </a:r>
            <a:r>
              <a:rPr lang="en-US" altLang="zh-CN" sz="2800" b="1" dirty="0">
                <a:solidFill>
                  <a:srgbClr val="000000"/>
                </a:solidFill>
              </a:rPr>
              <a:t>980</a:t>
            </a:r>
            <a:r>
              <a:rPr lang="zh-CN" altLang="en-US" sz="2800" b="1" dirty="0">
                <a:solidFill>
                  <a:srgbClr val="000000"/>
                </a:solidFill>
              </a:rPr>
              <a:t>人的</a:t>
            </a:r>
            <a:r>
              <a:rPr lang="en-US" altLang="zh-CN" sz="2800" b="1" dirty="0">
                <a:solidFill>
                  <a:srgbClr val="000000"/>
                </a:solidFill>
              </a:rPr>
              <a:t>75%</a:t>
            </a:r>
            <a:r>
              <a:rPr lang="zh-CN" altLang="en-US" sz="2800" b="1" dirty="0">
                <a:solidFill>
                  <a:srgbClr val="000000"/>
                </a:solidFill>
              </a:rPr>
              <a:t>是多少，所以用乘法计算。</a:t>
            </a:r>
          </a:p>
        </p:txBody>
      </p:sp>
      <p:sp>
        <p:nvSpPr>
          <p:cNvPr id="60479" name="Rectangle 63"/>
          <p:cNvSpPr>
            <a:spLocks noChangeArrowheads="1"/>
          </p:cNvSpPr>
          <p:nvPr/>
        </p:nvSpPr>
        <p:spPr bwMode="auto">
          <a:xfrm>
            <a:off x="0" y="4724400"/>
            <a:ext cx="8893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66"/>
                </a:solidFill>
              </a:rPr>
              <a:t>总结：求一个数的百分之几是多少，用乘法去算。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  <p:sp>
        <p:nvSpPr>
          <p:cNvPr id="60480" name="Rectangle 64"/>
          <p:cNvSpPr>
            <a:spLocks noChangeArrowheads="1"/>
          </p:cNvSpPr>
          <p:nvPr/>
        </p:nvSpPr>
        <p:spPr bwMode="auto">
          <a:xfrm>
            <a:off x="107504" y="5445125"/>
            <a:ext cx="962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如果求到其他果园的有多少人？该怎样列式呢？</a:t>
            </a:r>
            <a:r>
              <a:rPr lang="zh-CN" altLang="en-US" sz="24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0482" name="Rectangle 66"/>
          <p:cNvSpPr>
            <a:spLocks noChangeArrowheads="1"/>
          </p:cNvSpPr>
          <p:nvPr/>
        </p:nvSpPr>
        <p:spPr bwMode="auto">
          <a:xfrm>
            <a:off x="395288" y="620713"/>
            <a:ext cx="8424862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Garamond" panose="02020404030301010803" pitchFamily="18" charset="0"/>
              </a:rPr>
              <a:t>       </a:t>
            </a:r>
            <a:r>
              <a:rPr lang="zh-CN" altLang="en-US" sz="3200" b="1" dirty="0">
                <a:solidFill>
                  <a:srgbClr val="000000"/>
                </a:solidFill>
                <a:latin typeface="Garamond" panose="02020404030301010803" pitchFamily="18" charset="0"/>
              </a:rPr>
              <a:t>采摘节期间，凤凰岭村共接待游客</a:t>
            </a:r>
            <a:r>
              <a:rPr lang="en-US" altLang="zh-CN" sz="3200" b="1" dirty="0">
                <a:solidFill>
                  <a:srgbClr val="000000"/>
                </a:solidFill>
                <a:latin typeface="Garamond" panose="02020404030301010803" pitchFamily="18" charset="0"/>
              </a:rPr>
              <a:t>980</a:t>
            </a:r>
            <a:r>
              <a:rPr lang="zh-CN" altLang="en-US" sz="3200" b="1" dirty="0">
                <a:solidFill>
                  <a:srgbClr val="000000"/>
                </a:solidFill>
                <a:latin typeface="Garamond" panose="02020404030301010803" pitchFamily="18" charset="0"/>
              </a:rPr>
              <a:t>人，其中到苹果园采摘的占</a:t>
            </a:r>
            <a:r>
              <a:rPr lang="en-US" altLang="zh-CN" sz="3200" b="1" dirty="0">
                <a:solidFill>
                  <a:srgbClr val="000000"/>
                </a:solidFill>
                <a:latin typeface="Garamond" panose="02020404030301010803" pitchFamily="18" charset="0"/>
              </a:rPr>
              <a:t>75% </a:t>
            </a:r>
            <a:r>
              <a:rPr lang="zh-CN" altLang="en-US" sz="3200" b="1" dirty="0">
                <a:solidFill>
                  <a:srgbClr val="000000"/>
                </a:solidFill>
                <a:latin typeface="Garamond" panose="02020404030301010803" pitchFamily="18" charset="0"/>
              </a:rPr>
              <a:t>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Garamond" panose="02020404030301010803" pitchFamily="18" charset="0"/>
              </a:rPr>
              <a:t>    </a:t>
            </a:r>
            <a:r>
              <a:rPr lang="zh-CN" altLang="en-US" sz="3200" b="1" dirty="0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到苹果园采摘的有多少人？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0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0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75" grpId="0"/>
      <p:bldP spid="60477" grpId="0"/>
      <p:bldP spid="60478" grpId="0"/>
      <p:bldP spid="60479" grpId="0"/>
      <p:bldP spid="604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611188" y="2349500"/>
            <a:ext cx="7777162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育才小学有</a:t>
            </a:r>
            <a:r>
              <a:rPr lang="en-US" altLang="zh-CN" sz="32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360</a:t>
            </a:r>
            <a:r>
              <a:rPr lang="zh-CN" altLang="en-US" sz="32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名学生，其中有</a:t>
            </a:r>
            <a:r>
              <a:rPr lang="en-US" altLang="zh-CN" sz="32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5%</a:t>
            </a:r>
            <a:r>
              <a:rPr lang="zh-CN" altLang="en-US" sz="32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的学生参加兴趣活动小组，参加兴趣活动小组的有多少人？</a:t>
            </a:r>
          </a:p>
        </p:txBody>
      </p:sp>
      <p:pic>
        <p:nvPicPr>
          <p:cNvPr id="159747" name="Picture 1030" descr="0031_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65850"/>
            <a:ext cx="90011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748" name="Picture 31" descr="0032_GIF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6135688"/>
            <a:ext cx="9001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750" name="Picture 6" descr="问号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67625" y="260350"/>
            <a:ext cx="1081088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1042988" y="4975225"/>
            <a:ext cx="7127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59753" name="WordArt 9"/>
          <p:cNvSpPr>
            <a:spLocks noChangeArrowheads="1" noChangeShapeType="1" noTextEdit="1"/>
          </p:cNvSpPr>
          <p:nvPr/>
        </p:nvSpPr>
        <p:spPr bwMode="auto">
          <a:xfrm>
            <a:off x="827088" y="1125538"/>
            <a:ext cx="2270125" cy="66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</a:rPr>
              <a:t>练一练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971550" y="1268413"/>
            <a:ext cx="7561263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2800">
              <a:solidFill>
                <a:srgbClr val="000099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2800">
              <a:solidFill>
                <a:srgbClr val="000099"/>
              </a:solidFill>
            </a:endParaRPr>
          </a:p>
        </p:txBody>
      </p:sp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827088" y="2420938"/>
            <a:ext cx="7921625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69925" indent="-3257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22350" indent="-3511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39850" indent="-3162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81480" indent="-339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138680" indent="-339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95880" indent="-339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053080" indent="-339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510280" indent="-339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BBE0E3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4000" b="1" dirty="0">
                <a:solidFill>
                  <a:srgbClr val="000099"/>
                </a:solidFill>
                <a:latin typeface="Arial" panose="020B0604020202020204"/>
                <a:ea typeface="楷体_GB2312" pitchFamily="49" charset="-122"/>
              </a:rPr>
              <a:t>“</a:t>
            </a:r>
            <a:r>
              <a:rPr lang="zh-CN" altLang="en-US" sz="40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求一个数的百分之几是多少</a:t>
            </a:r>
            <a:r>
              <a:rPr lang="zh-CN" altLang="en-US" sz="4000" b="1" dirty="0">
                <a:solidFill>
                  <a:srgbClr val="000099"/>
                </a:solidFill>
                <a:latin typeface="Arial" panose="020B0604020202020204"/>
                <a:ea typeface="楷体_GB2312" pitchFamily="49" charset="-122"/>
              </a:rPr>
              <a:t>”</a:t>
            </a:r>
            <a:r>
              <a:rPr lang="zh-CN" altLang="en-US" sz="40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与</a:t>
            </a:r>
            <a:r>
              <a:rPr lang="zh-CN" altLang="en-US" sz="4000" b="1" dirty="0">
                <a:solidFill>
                  <a:srgbClr val="000099"/>
                </a:solidFill>
                <a:latin typeface="Arial" panose="020B0604020202020204"/>
                <a:ea typeface="楷体_GB2312" pitchFamily="49" charset="-122"/>
              </a:rPr>
              <a:t>“</a:t>
            </a:r>
            <a:r>
              <a:rPr lang="zh-CN" altLang="en-US" sz="40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求一个数的几分之几是多少</a:t>
            </a:r>
            <a:r>
              <a:rPr lang="zh-CN" altLang="en-US" sz="4000" b="1" dirty="0">
                <a:solidFill>
                  <a:srgbClr val="000099"/>
                </a:solidFill>
                <a:latin typeface="Arial" panose="020B0604020202020204"/>
                <a:ea typeface="楷体_GB2312" pitchFamily="49" charset="-122"/>
              </a:rPr>
              <a:t>”</a:t>
            </a:r>
            <a:r>
              <a:rPr lang="zh-CN" altLang="en-US" sz="40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的方法</a:t>
            </a:r>
            <a:r>
              <a:rPr lang="zh-CN" altLang="en-US" sz="4000" b="1" u="sng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         </a:t>
            </a:r>
            <a:r>
              <a:rPr lang="zh-CN" altLang="en-US" sz="40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，都是用</a:t>
            </a:r>
            <a:r>
              <a:rPr lang="zh-CN" altLang="en-US" sz="4000" b="1" u="sng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    </a:t>
            </a:r>
            <a:r>
              <a:rPr lang="zh-CN" altLang="en-US" sz="40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法计算。 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827088" y="836613"/>
            <a:ext cx="34337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99"/>
                </a:solidFill>
                <a:ea typeface="楷体_GB2312" pitchFamily="49" charset="-122"/>
              </a:rPr>
              <a:t>小结：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 build="p"/>
      <p:bldP spid="1751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60350"/>
            <a:ext cx="8280400" cy="43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84213" y="4652963"/>
            <a:ext cx="77041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梨园去年收入</a:t>
            </a:r>
            <a:r>
              <a:rPr lang="en-US" altLang="zh-CN" sz="3600" b="1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3600" b="1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万元，今年收入 比去年增长</a:t>
            </a:r>
            <a:r>
              <a:rPr lang="en-US" altLang="zh-CN" sz="3600" b="1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3600" b="1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％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395288" y="5502275"/>
            <a:ext cx="828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>
              <a:solidFill>
                <a:srgbClr val="FF0066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0066"/>
                </a:solidFill>
                <a:ea typeface="楷体_GB2312" pitchFamily="49" charset="-122"/>
              </a:rPr>
              <a:t>根据上面的信息，你能提出什么数学问题？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/>
      <p:bldP spid="1761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539750" y="2276475"/>
            <a:ext cx="5830888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梨园今年收入多少万元？</a:t>
            </a:r>
          </a:p>
        </p:txBody>
      </p:sp>
      <p:sp>
        <p:nvSpPr>
          <p:cNvPr id="8223" name="Text Box 94"/>
          <p:cNvSpPr txBox="1">
            <a:spLocks noChangeArrowheads="1"/>
          </p:cNvSpPr>
          <p:nvPr/>
        </p:nvSpPr>
        <p:spPr bwMode="auto">
          <a:xfrm>
            <a:off x="827088" y="3643313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ea typeface="楷体_GB2312" pitchFamily="49" charset="-122"/>
              </a:rPr>
              <a:t>去年</a:t>
            </a: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：</a:t>
            </a:r>
          </a:p>
        </p:txBody>
      </p:sp>
      <p:grpSp>
        <p:nvGrpSpPr>
          <p:cNvPr id="2" name="Group 45"/>
          <p:cNvGrpSpPr/>
          <p:nvPr/>
        </p:nvGrpSpPr>
        <p:grpSpPr bwMode="auto">
          <a:xfrm>
            <a:off x="1692275" y="3860800"/>
            <a:ext cx="4044950" cy="82550"/>
            <a:chOff x="1965" y="2189"/>
            <a:chExt cx="2548" cy="91"/>
          </a:xfrm>
        </p:grpSpPr>
        <p:sp>
          <p:nvSpPr>
            <p:cNvPr id="177157" name="Line 15"/>
            <p:cNvSpPr>
              <a:spLocks noChangeShapeType="1"/>
            </p:cNvSpPr>
            <p:nvPr/>
          </p:nvSpPr>
          <p:spPr bwMode="auto">
            <a:xfrm>
              <a:off x="1965" y="2280"/>
              <a:ext cx="254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7158" name="Line 16"/>
            <p:cNvSpPr>
              <a:spLocks noChangeShapeType="1"/>
            </p:cNvSpPr>
            <p:nvPr/>
          </p:nvSpPr>
          <p:spPr bwMode="auto">
            <a:xfrm>
              <a:off x="1965" y="2189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7159" name="Line 26"/>
            <p:cNvSpPr>
              <a:spLocks noChangeShapeType="1"/>
            </p:cNvSpPr>
            <p:nvPr/>
          </p:nvSpPr>
          <p:spPr bwMode="auto">
            <a:xfrm>
              <a:off x="4506" y="2189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46"/>
          <p:cNvGrpSpPr/>
          <p:nvPr/>
        </p:nvGrpSpPr>
        <p:grpSpPr bwMode="auto">
          <a:xfrm>
            <a:off x="1692275" y="3068638"/>
            <a:ext cx="4032250" cy="660400"/>
            <a:chOff x="1965" y="1703"/>
            <a:chExt cx="2540" cy="416"/>
          </a:xfrm>
        </p:grpSpPr>
        <p:sp>
          <p:nvSpPr>
            <p:cNvPr id="177161" name="AutoShape 33"/>
            <p:cNvSpPr/>
            <p:nvPr/>
          </p:nvSpPr>
          <p:spPr bwMode="auto">
            <a:xfrm rot="-5400000">
              <a:off x="3134" y="748"/>
              <a:ext cx="202" cy="2540"/>
            </a:xfrm>
            <a:prstGeom prst="rightBrace">
              <a:avLst>
                <a:gd name="adj1" fmla="val 104785"/>
                <a:gd name="adj2" fmla="val 50472"/>
              </a:avLst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77162" name="Text Box 94"/>
            <p:cNvSpPr txBox="1">
              <a:spLocks noChangeArrowheads="1"/>
            </p:cNvSpPr>
            <p:nvPr/>
          </p:nvSpPr>
          <p:spPr bwMode="auto">
            <a:xfrm>
              <a:off x="2879" y="1703"/>
              <a:ext cx="8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4</a:t>
              </a:r>
              <a:r>
                <a:rPr lang="zh-CN" altLang="en-US" sz="20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万元</a:t>
              </a:r>
            </a:p>
          </p:txBody>
        </p:sp>
      </p:grpSp>
      <p:sp>
        <p:nvSpPr>
          <p:cNvPr id="8224" name="Text Box 94"/>
          <p:cNvSpPr txBox="1">
            <a:spLocks noChangeArrowheads="1"/>
          </p:cNvSpPr>
          <p:nvPr/>
        </p:nvSpPr>
        <p:spPr bwMode="auto">
          <a:xfrm>
            <a:off x="827088" y="4614863"/>
            <a:ext cx="828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今年：</a:t>
            </a:r>
          </a:p>
        </p:txBody>
      </p:sp>
      <p:grpSp>
        <p:nvGrpSpPr>
          <p:cNvPr id="11" name="Group 87"/>
          <p:cNvGrpSpPr/>
          <p:nvPr/>
        </p:nvGrpSpPr>
        <p:grpSpPr bwMode="auto">
          <a:xfrm>
            <a:off x="1692275" y="4864100"/>
            <a:ext cx="4032250" cy="147638"/>
            <a:chOff x="2054" y="2955"/>
            <a:chExt cx="2540" cy="93"/>
          </a:xfrm>
        </p:grpSpPr>
        <p:sp>
          <p:nvSpPr>
            <p:cNvPr id="177165" name="Line 30"/>
            <p:cNvSpPr>
              <a:spLocks noChangeShapeType="1"/>
            </p:cNvSpPr>
            <p:nvPr/>
          </p:nvSpPr>
          <p:spPr bwMode="auto">
            <a:xfrm>
              <a:off x="4594" y="2957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7166" name="Line 18"/>
            <p:cNvSpPr>
              <a:spLocks noChangeShapeType="1"/>
            </p:cNvSpPr>
            <p:nvPr/>
          </p:nvSpPr>
          <p:spPr bwMode="auto">
            <a:xfrm>
              <a:off x="2054" y="3042"/>
              <a:ext cx="253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7167" name="Line 19"/>
            <p:cNvSpPr>
              <a:spLocks noChangeShapeType="1"/>
            </p:cNvSpPr>
            <p:nvPr/>
          </p:nvSpPr>
          <p:spPr bwMode="auto">
            <a:xfrm>
              <a:off x="2056" y="2955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cxnSp>
        <p:nvCxnSpPr>
          <p:cNvPr id="60" name="直接连接符 59"/>
          <p:cNvCxnSpPr/>
          <p:nvPr/>
        </p:nvCxnSpPr>
        <p:spPr>
          <a:xfrm>
            <a:off x="5724525" y="5011738"/>
            <a:ext cx="50323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170" name="Text Box 94"/>
          <p:cNvSpPr txBox="1">
            <a:spLocks noChangeArrowheads="1"/>
          </p:cNvSpPr>
          <p:nvPr/>
        </p:nvSpPr>
        <p:spPr bwMode="auto">
          <a:xfrm>
            <a:off x="5219700" y="5229225"/>
            <a:ext cx="172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比</a:t>
            </a:r>
            <a:r>
              <a:rPr lang="zh-CN" altLang="en-US" b="1">
                <a:solidFill>
                  <a:srgbClr val="000000"/>
                </a:solidFill>
                <a:ea typeface="楷体_GB2312" pitchFamily="49" charset="-122"/>
              </a:rPr>
              <a:t>去年增长</a:t>
            </a:r>
            <a:r>
              <a:rPr lang="en-US" altLang="zh-CN" b="1">
                <a:solidFill>
                  <a:srgbClr val="000000"/>
                </a:solidFill>
                <a:ea typeface="楷体_GB2312" pitchFamily="49" charset="-122"/>
              </a:rPr>
              <a:t>5%</a:t>
            </a:r>
            <a:endParaRPr lang="en-US" altLang="zh-CN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5" name="Group 77"/>
          <p:cNvGrpSpPr/>
          <p:nvPr/>
        </p:nvGrpSpPr>
        <p:grpSpPr bwMode="auto">
          <a:xfrm>
            <a:off x="1692275" y="4222750"/>
            <a:ext cx="4535488" cy="646113"/>
            <a:chOff x="2056" y="2342"/>
            <a:chExt cx="2857" cy="407"/>
          </a:xfrm>
        </p:grpSpPr>
        <p:sp>
          <p:nvSpPr>
            <p:cNvPr id="177176" name="AutoShape 34"/>
            <p:cNvSpPr/>
            <p:nvPr/>
          </p:nvSpPr>
          <p:spPr bwMode="auto">
            <a:xfrm rot="-5400000">
              <a:off x="3384" y="1219"/>
              <a:ext cx="202" cy="2857"/>
            </a:xfrm>
            <a:prstGeom prst="rightBrace">
              <a:avLst>
                <a:gd name="adj1" fmla="val 117863"/>
                <a:gd name="adj2" fmla="val 50472"/>
              </a:avLst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177177" name="Text Box 94"/>
            <p:cNvSpPr txBox="1">
              <a:spLocks noChangeArrowheads="1"/>
            </p:cNvSpPr>
            <p:nvPr/>
          </p:nvSpPr>
          <p:spPr bwMode="auto">
            <a:xfrm>
              <a:off x="3288" y="2342"/>
              <a:ext cx="8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？万元</a:t>
              </a:r>
            </a:p>
          </p:txBody>
        </p:sp>
      </p:grpSp>
      <p:grpSp>
        <p:nvGrpSpPr>
          <p:cNvPr id="10" name="Group 75"/>
          <p:cNvGrpSpPr/>
          <p:nvPr/>
        </p:nvGrpSpPr>
        <p:grpSpPr bwMode="auto">
          <a:xfrm>
            <a:off x="5724525" y="3787775"/>
            <a:ext cx="1588" cy="1152525"/>
            <a:chOff x="4596" y="2184"/>
            <a:chExt cx="1" cy="726"/>
          </a:xfrm>
        </p:grpSpPr>
        <p:sp>
          <p:nvSpPr>
            <p:cNvPr id="177179" name="Line 27"/>
            <p:cNvSpPr>
              <a:spLocks noChangeShapeType="1"/>
            </p:cNvSpPr>
            <p:nvPr/>
          </p:nvSpPr>
          <p:spPr bwMode="auto">
            <a:xfrm>
              <a:off x="4597" y="2819"/>
              <a:ext cx="0" cy="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7180" name="Line 48"/>
            <p:cNvSpPr>
              <a:spLocks noChangeShapeType="1"/>
            </p:cNvSpPr>
            <p:nvPr/>
          </p:nvSpPr>
          <p:spPr bwMode="auto">
            <a:xfrm>
              <a:off x="4596" y="2184"/>
              <a:ext cx="0" cy="63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4185" name="Picture 34" descr="蓝色按钮">
            <a:hlinkClick r:id="rId3" action="ppaction://hlinksldjump"/>
          </p:cNvPr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9263" y="629761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182" name="Line 30"/>
          <p:cNvSpPr>
            <a:spLocks noChangeShapeType="1"/>
          </p:cNvSpPr>
          <p:nvPr/>
        </p:nvSpPr>
        <p:spPr bwMode="auto">
          <a:xfrm>
            <a:off x="6227763" y="4868863"/>
            <a:ext cx="0" cy="142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7183" name="Rectangle 31"/>
          <p:cNvSpPr>
            <a:spLocks noChangeArrowheads="1"/>
          </p:cNvSpPr>
          <p:nvPr/>
        </p:nvSpPr>
        <p:spPr bwMode="auto">
          <a:xfrm>
            <a:off x="755650" y="1484313"/>
            <a:ext cx="77041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梨园去年收入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万元，今年收入比去年增长</a:t>
            </a:r>
            <a:r>
              <a:rPr lang="en-US" altLang="zh-CN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36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％。</a:t>
            </a:r>
          </a:p>
        </p:txBody>
      </p:sp>
      <p:sp>
        <p:nvSpPr>
          <p:cNvPr id="177184" name="Rectangle 32"/>
          <p:cNvSpPr>
            <a:spLocks noChangeArrowheads="1"/>
          </p:cNvSpPr>
          <p:nvPr/>
        </p:nvSpPr>
        <p:spPr bwMode="auto">
          <a:xfrm>
            <a:off x="611188" y="692150"/>
            <a:ext cx="828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根据下面的信息，你能提出什么数学问题？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17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  <p:bldP spid="8223" grpId="0"/>
      <p:bldP spid="8223" grpId="1"/>
      <p:bldP spid="8224" grpId="0"/>
      <p:bldP spid="177170" grpId="0"/>
      <p:bldP spid="177182" grpId="0" animBg="1"/>
      <p:bldP spid="177183" grpId="0"/>
      <p:bldP spid="177184" grpId="0"/>
    </p:bldLst>
  </p:timing>
</p:sld>
</file>

<file path=ppt/theme/theme1.xml><?xml version="1.0" encoding="utf-8"?>
<a:theme xmlns:a="http://schemas.openxmlformats.org/drawingml/2006/main" name="WWW.2PPT.COM&#10;">
  <a:themeElements>
    <a:clrScheme name="cai.7cxk.net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i.7cxk.net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cai.7cxk.ne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i.7cxk.ne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i.7cxk.ne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i.7cxk.ne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i.7cxk.ne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i.7cxk.ne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i.7cxk.ne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i.7cxk.ne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i.7cxk.ne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i.7cxk.ne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i.7cxk.ne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i.7cxk.ne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795</Words>
  <Application>Microsoft Office PowerPoint</Application>
  <PresentationFormat>全屏显示(4:3)</PresentationFormat>
  <Paragraphs>93</Paragraphs>
  <Slides>21</Slides>
  <Notes>1</Notes>
  <HiddenSlides>2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汉仪大宋简</vt:lpstr>
      <vt:lpstr>华康海报体W12(P)</vt:lpstr>
      <vt:lpstr>华文行楷</vt:lpstr>
      <vt:lpstr>楷体_GB2312</vt:lpstr>
      <vt:lpstr>宋体</vt:lpstr>
      <vt:lpstr>微软雅黑</vt:lpstr>
      <vt:lpstr>Arial</vt:lpstr>
      <vt:lpstr>Arial Black</vt:lpstr>
      <vt:lpstr>Calibri</vt:lpstr>
      <vt:lpstr>Garamond</vt:lpstr>
      <vt:lpstr>Times New Roman</vt:lpstr>
      <vt:lpstr>Wingdings</vt:lpstr>
      <vt:lpstr>WWW.2PPT.COM
</vt:lpstr>
      <vt:lpstr>PowerPoint 演示文稿</vt:lpstr>
      <vt:lpstr>复习旧知：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我会做吗？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2017-08-13T03:28:00Z</dcterms:created>
  <dcterms:modified xsi:type="dcterms:W3CDTF">2023-01-16T18:17:13Z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19EF0C15D4694060B0C872A7258B8D93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