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1700" y="4832350"/>
            <a:ext cx="5461000" cy="131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defRPr sz="28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3" y="6159500"/>
            <a:ext cx="6400800" cy="45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100000"/>
        <a:buFont typeface="Wingdings" panose="05000000000000000000" pitchFamily="2" charset="2"/>
        <a:buChar char="p"/>
        <a:defRPr>
          <a:solidFill>
            <a:schemeClr val="accent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9525" y="1295400"/>
            <a:ext cx="9144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8 Celebrating Me</a:t>
            </a:r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It!</a:t>
            </a:r>
            <a:endParaRPr lang="zh-CN" altLang="zh-CN" sz="8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21596" y="5181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76600" y="8890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1498600"/>
            <a:ext cx="5867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		</a:t>
            </a:r>
            <a:r>
              <a:rPr lang="zh-CN" altLang="zh-CN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彼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得（人名）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loser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输者；败者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  			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&amp;v.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不及格；失败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Krista 		</a:t>
            </a:r>
            <a:r>
              <a:rPr lang="zh-CN" altLang="zh-CN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克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里斯塔（人名）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Mexico 		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墨西哥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misspelled 		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拼错的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接受；承认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400" kern="100" dirty="0">
                <a:latin typeface="Times New Roman" panose="02020603050405020304" pitchFamily="18" charset="0"/>
              </a:rPr>
              <a:t>    award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奖状；奖品</a:t>
            </a:r>
            <a:endParaRPr lang="zh-CN" altLang="en-US" sz="2400" dirty="0"/>
          </a:p>
        </p:txBody>
      </p:sp>
      <p:pic>
        <p:nvPicPr>
          <p:cNvPr id="4" name="Pe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667000" y="1498600"/>
            <a:ext cx="609600" cy="812800"/>
          </a:xfrm>
          <a:prstGeom prst="rect">
            <a:avLst/>
          </a:prstGeom>
        </p:spPr>
      </p:pic>
      <p:pic>
        <p:nvPicPr>
          <p:cNvPr id="5" name="los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590800" y="2006600"/>
            <a:ext cx="609600" cy="812800"/>
          </a:xfrm>
          <a:prstGeom prst="rect">
            <a:avLst/>
          </a:prstGeom>
        </p:spPr>
      </p:pic>
      <p:pic>
        <p:nvPicPr>
          <p:cNvPr id="6" name="fai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38400" y="2616200"/>
            <a:ext cx="609600" cy="812800"/>
          </a:xfrm>
          <a:prstGeom prst="rect">
            <a:avLst/>
          </a:prstGeom>
        </p:spPr>
      </p:pic>
      <p:pic>
        <p:nvPicPr>
          <p:cNvPr id="7" name="Krist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743200" y="3225800"/>
            <a:ext cx="609600" cy="812800"/>
          </a:xfrm>
          <a:prstGeom prst="rect">
            <a:avLst/>
          </a:prstGeom>
        </p:spPr>
      </p:pic>
      <p:pic>
        <p:nvPicPr>
          <p:cNvPr id="8" name="Mexic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19400" y="3733800"/>
            <a:ext cx="609600" cy="812800"/>
          </a:xfrm>
          <a:prstGeom prst="rect">
            <a:avLst/>
          </a:prstGeom>
        </p:spPr>
      </p:pic>
      <p:pic>
        <p:nvPicPr>
          <p:cNvPr id="9" name="misspelle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24200" y="4241800"/>
            <a:ext cx="609600" cy="812800"/>
          </a:xfrm>
          <a:prstGeom prst="rect">
            <a:avLst/>
          </a:prstGeom>
        </p:spPr>
      </p:pic>
      <p:pic>
        <p:nvPicPr>
          <p:cNvPr id="10" name="accept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667000" y="4749800"/>
            <a:ext cx="609600" cy="812800"/>
          </a:xfrm>
          <a:prstGeom prst="rect">
            <a:avLst/>
          </a:prstGeom>
        </p:spPr>
      </p:pic>
      <p:pic>
        <p:nvPicPr>
          <p:cNvPr id="11" name="awar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667000" y="5257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62600" y="9906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1" y="482600"/>
            <a:ext cx="4166958" cy="5930515"/>
          </a:xfrm>
          <a:prstGeom prst="rect">
            <a:avLst/>
          </a:prstGeom>
        </p:spPr>
      </p:pic>
      <p:pic>
        <p:nvPicPr>
          <p:cNvPr id="3" name="八年级上册Unit 8-Lesson 47课文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16002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1600" y="3940817"/>
            <a:ext cx="7162800" cy="45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Did you notice his hand shaking?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你有没有注意到他的手在抖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9201" y="1758289"/>
            <a:ext cx="41216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1.notice sb.do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注意到某人做某事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371600" y="2367889"/>
            <a:ext cx="44454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doing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注意到某人正在做某事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371600" y="3225969"/>
            <a:ext cx="6248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notice Jack come in?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你注意到杰克进来了吗？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4238031"/>
            <a:ext cx="7162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cake we made was a fail. </a:t>
            </a: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（作名词）我们做的蛋糕不成功。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6800" y="1701801"/>
            <a:ext cx="33586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2.fail 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v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．失败；不及格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143000" y="2311401"/>
            <a:ext cx="64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常用结构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to do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．意为“没有做成某事”。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43000" y="287922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failed to get into art college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6700" eaLnBrk="0" hangingPunct="0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（作动词）他未能进入艺术学院。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9200" y="3526831"/>
            <a:ext cx="7162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Tom isn't good at </a:t>
            </a:r>
            <a:r>
              <a:rPr kumimoji="0" lang="en-US" altLang="zh-C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maths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but he won't give it up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汤姆数学不太好，但他不会放弃。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3001" y="1610691"/>
            <a:ext cx="180369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3.give up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放弃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295400" y="2220292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up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为动副短语，后接名词、代词或动名词作宾语；当宾语为代词时，代词要放在短语中间。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0600" y="4158291"/>
            <a:ext cx="7162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昨天我接到一份参加晚会的邀请，但我拒绝了。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0600" y="1600201"/>
            <a:ext cx="28735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辨析：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endParaRPr lang="en-US" altLang="zh-CN" b="1" dirty="0"/>
          </a:p>
        </p:txBody>
      </p:sp>
      <p:sp>
        <p:nvSpPr>
          <p:cNvPr id="5" name="矩形 4"/>
          <p:cNvSpPr/>
          <p:nvPr/>
        </p:nvSpPr>
        <p:spPr>
          <a:xfrm>
            <a:off x="1143000" y="2209801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仅表示“收到”，接不接受是另一回事；而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则表示确切地“接受”。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95400" y="3429001"/>
            <a:ext cx="701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received an invitation to the party yesterday, but I refused to accept it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 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800" y="4214779"/>
            <a:ext cx="7162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因为下雨，上周末我们没去野餐。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0600" y="1193801"/>
            <a:ext cx="334578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辨析：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</a:t>
            </a:r>
            <a:endParaRPr lang="en-US" altLang="zh-CN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95401" y="1803400"/>
          <a:ext cx="5943601" cy="2289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词条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含义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用法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because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因为，</a:t>
                      </a:r>
                    </a:p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由于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后接原因</a:t>
                      </a: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状语从句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07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because of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后接名词、代词、动名词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066800" y="4749801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rain, we didn't go for a picnic last weekend. </a:t>
            </a:r>
          </a:p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Because it rained, we didn't go for a picnic last weekend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11938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285875" y="2095500"/>
            <a:ext cx="6643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学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习以上内容，认真完成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、预习案上的习题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、老师布置的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讨论作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业 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good at spelling? What words do you think are hard to spell?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23787"/>
      </a:accent1>
      <a:accent2>
        <a:srgbClr val="4BD7F6"/>
      </a:accent2>
      <a:accent3>
        <a:srgbClr val="FFFFFF"/>
      </a:accent3>
      <a:accent4>
        <a:srgbClr val="000000"/>
      </a:accent4>
      <a:accent5>
        <a:srgbClr val="AAAEC3"/>
      </a:accent5>
      <a:accent6>
        <a:srgbClr val="43C3DF"/>
      </a:accent6>
      <a:hlink>
        <a:srgbClr val="0000FF"/>
      </a:hlink>
      <a:folHlink>
        <a:srgbClr val="800080"/>
      </a:folHlink>
    </a:clrScheme>
    <a:fontScheme name="旋转的风车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361</Words>
  <Application>Microsoft Office PowerPoint</Application>
  <PresentationFormat>全屏显示(4:3)</PresentationFormat>
  <Paragraphs>59</Paragraphs>
  <Slides>10</Slides>
  <Notes>2</Notes>
  <HiddenSlides>0</HiddenSlides>
  <MMClips>9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 Unicode MS</vt:lpstr>
      <vt:lpstr>等线</vt:lpstr>
      <vt:lpstr>华文行楷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2018-01-26T07:36:00Z</dcterms:created>
  <dcterms:modified xsi:type="dcterms:W3CDTF">2023-01-16T18:17:18Z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F7A024C8B88541E0847A0480C6EF1A25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