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323" r:id="rId2"/>
    <p:sldId id="324" r:id="rId3"/>
    <p:sldId id="258" r:id="rId4"/>
    <p:sldId id="260" r:id="rId5"/>
    <p:sldId id="326" r:id="rId6"/>
    <p:sldId id="327" r:id="rId7"/>
    <p:sldId id="328" r:id="rId8"/>
    <p:sldId id="329" r:id="rId9"/>
    <p:sldId id="330" r:id="rId10"/>
    <p:sldId id="272" r:id="rId11"/>
    <p:sldId id="283" r:id="rId12"/>
    <p:sldId id="314" r:id="rId13"/>
    <p:sldId id="315" r:id="rId14"/>
    <p:sldId id="284" r:id="rId15"/>
    <p:sldId id="331" r:id="rId16"/>
    <p:sldId id="276" r:id="rId17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28" y="-77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FD810-9464-4853-98A0-15B923160AA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D0FB-4409-4989-807B-1866572E7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D0FB-4409-4989-807B-1866572E713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8D30-D01B-4DD9-9699-AFE3F5BA6F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7196-C6A2-4C27-A58A-58D1E2C98A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B5D9-15F0-4F95-A169-EBB80C7AB2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F764-EE71-4B17-BD79-DBF9684C45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5659-A1AA-4FAC-88BC-132A4B4689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FEF7-3095-4107-8E78-8728555AFA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2BE0-88FC-4CFD-AC67-1F1387B214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7166-E9E7-4ADB-BBF2-F7BB5556D9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8D30-D01B-4DD9-9699-AFE3F5BA6F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7196-C6A2-4C27-A58A-58D1E2C98A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7EC6-7016-49B4-A1EC-245C07BCFE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78F1-8174-40B3-9792-719324274E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DD5A-8BF2-4172-AB72-AF09A9269A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82A9-4C42-4373-9C4A-DC93F72CD7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C804-FBA5-40A1-85C0-6F9E71863E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B820-D73B-4928-A676-E2111E936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5AD2-3C4C-4A49-8577-DEEBAF79CD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77A8-767E-4305-8C3D-2DF34615BC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E5F6-A461-4A03-A630-11AD347C18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BB9E-3C72-4BED-A483-1447E937C4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BC36-FFDE-4035-8053-E86781FAEF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C0C2-35F9-4A46-BBDF-D84447F4E6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17DB-C811-4A26-994A-39F62D9601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FCB8-2BBE-4FC3-911C-B5F4B049CE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1818D7-5CF0-441B-9789-C8CD811DB1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52C6AC-3557-405E-B297-300D7413C3E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4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19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0" y="84296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第四章</a:t>
            </a:r>
            <a:r>
              <a:rPr kumimoji="1"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  <a:r>
              <a:rPr kumimoji="1"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图形的相似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798516" y="2017752"/>
            <a:ext cx="531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探索三角形相似的条件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05008" y="2990851"/>
            <a:ext cx="17812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32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32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3</a:t>
            </a:r>
            <a:r>
              <a:rPr kumimoji="1" lang="zh-CN" altLang="en-US" sz="32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</a:t>
            </a:r>
            <a:endParaRPr kumimoji="1" lang="zh-CN" altLang="en-US" sz="32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494793"/>
            <a:ext cx="913924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46545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8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1270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1271" name="文本框 40"/>
          <p:cNvSpPr txBox="1">
            <a:spLocks noChangeArrowheads="1"/>
          </p:cNvSpPr>
          <p:nvPr/>
        </p:nvSpPr>
        <p:spPr bwMode="auto">
          <a:xfrm>
            <a:off x="3009900" y="994173"/>
            <a:ext cx="3587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网格上</a:t>
            </a:r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相似三角形的判定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6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7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26"/>
          <p:cNvSpPr txBox="1">
            <a:spLocks noChangeArrowheads="1"/>
          </p:cNvSpPr>
          <p:nvPr/>
        </p:nvSpPr>
        <p:spPr bwMode="auto">
          <a:xfrm>
            <a:off x="1168403" y="1564481"/>
            <a:ext cx="71421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议一议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如图，△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宋体" panose="02010600030101010101" pitchFamily="2" charset="-122"/>
              </a:rPr>
              <a:t>与△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宋体" panose="02010600030101010101" pitchFamily="2" charset="-122"/>
              </a:rPr>
              <a:t>′</a:t>
            </a:r>
            <a:r>
              <a:rPr lang="zh-CN" altLang="en-US" sz="2400" b="1" dirty="0">
                <a:latin typeface="宋体" panose="02010600030101010101" pitchFamily="2" charset="-122"/>
              </a:rPr>
              <a:t>相似吗？你有哪些判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断方法？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pic>
        <p:nvPicPr>
          <p:cNvPr id="11281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0813" y="3083720"/>
            <a:ext cx="4025900" cy="12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1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6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7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77891" y="1002506"/>
            <a:ext cx="76342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例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2  </a:t>
            </a:r>
            <a:r>
              <a:rPr lang="zh-CN" altLang="en-US" sz="2400" b="1" dirty="0">
                <a:latin typeface="宋体" panose="02010600030101010101" pitchFamily="2" charset="-122"/>
              </a:rPr>
              <a:t>如图，点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宋体" panose="02010600030101010101" pitchFamily="2" charset="-122"/>
              </a:rPr>
              <a:t>在△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宋体" panose="02010600030101010101" pitchFamily="2" charset="-122"/>
              </a:rPr>
              <a:t>的边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宋体" panose="02010600030101010101" pitchFamily="2" charset="-122"/>
              </a:rPr>
              <a:t>上，满足怎样的条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  件时，△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ACD</a:t>
            </a:r>
            <a:r>
              <a:rPr lang="zh-CN" altLang="en-US" sz="2400" b="1" dirty="0">
                <a:latin typeface="宋体" panose="02010600030101010101" pitchFamily="2" charset="-122"/>
              </a:rPr>
              <a:t>与△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宋体" panose="02010600030101010101" pitchFamily="2" charset="-122"/>
              </a:rPr>
              <a:t>相似？试分别加以列举．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导引：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此题是探索性问题，由相似三角形的判定方法可 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知△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ACD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与△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已有公共角∠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，要使这两个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三角形相似，只要根据相似三角形的判定方法寻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找条件即可．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</a:p>
        </p:txBody>
      </p:sp>
      <p:pic>
        <p:nvPicPr>
          <p:cNvPr id="12300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8788" y="3142060"/>
            <a:ext cx="1776412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文本框 26"/>
          <p:cNvSpPr txBox="1">
            <a:spLocks noChangeArrowheads="1"/>
          </p:cNvSpPr>
          <p:nvPr/>
        </p:nvSpPr>
        <p:spPr bwMode="auto">
          <a:xfrm>
            <a:off x="5643565" y="437316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0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21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77891" y="1002507"/>
            <a:ext cx="76342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解：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如图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当满足以下三个条件之一时，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 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ACD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∽△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条件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：∠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条件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：∠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条件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：          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AD·AB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3324" name="文本框 26"/>
          <p:cNvSpPr txBox="1">
            <a:spLocks noChangeArrowheads="1"/>
          </p:cNvSpPr>
          <p:nvPr/>
        </p:nvSpPr>
        <p:spPr bwMode="auto">
          <a:xfrm>
            <a:off x="5643565" y="437316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60432" name="Object 16"/>
          <p:cNvGraphicFramePr>
            <a:graphicFrameLocks noChangeAspect="1"/>
          </p:cNvGraphicFramePr>
          <p:nvPr/>
        </p:nvGraphicFramePr>
        <p:xfrm>
          <a:off x="2527303" y="2656286"/>
          <a:ext cx="1516063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5" imgW="1168400" imgH="533400" progId="Equation.DSMT4">
                  <p:embed/>
                </p:oleObj>
              </mc:Choice>
              <mc:Fallback>
                <p:oleObj name="Equation" r:id="rId5" imgW="1168400" imgH="533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3" y="2656286"/>
                        <a:ext cx="1516063" cy="520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6" name="图片 4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2" name="文本框 34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组 7"/>
          <p:cNvGrpSpPr/>
          <p:nvPr/>
        </p:nvGrpSpPr>
        <p:grpSpPr bwMode="auto">
          <a:xfrm>
            <a:off x="3654425" y="1056084"/>
            <a:ext cx="1791726" cy="553998"/>
            <a:chOff x="3437515" y="1408557"/>
            <a:chExt cx="1792714" cy="738611"/>
          </a:xfrm>
        </p:grpSpPr>
        <p:sp>
          <p:nvSpPr>
            <p:cNvPr id="14353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6261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纳</a:t>
              </a:r>
            </a:p>
          </p:txBody>
        </p:sp>
        <p:pic>
          <p:nvPicPr>
            <p:cNvPr id="14354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7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0" name="Rectangle 3"/>
          <p:cNvSpPr>
            <a:spLocks noChangeArrowheads="1"/>
          </p:cNvSpPr>
          <p:nvPr/>
        </p:nvSpPr>
        <p:spPr bwMode="auto">
          <a:xfrm>
            <a:off x="1166813" y="1461464"/>
            <a:ext cx="71231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解决关于添加条件判定两个三角形相似的方法：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2400" b="1" dirty="0"/>
              <a:t>       </a:t>
            </a:r>
            <a:r>
              <a:rPr lang="zh-CN" altLang="en-US" sz="2400" b="1" dirty="0"/>
              <a:t>首先应明确要判定的两个相似三角形已经具备</a:t>
            </a:r>
            <a:endParaRPr lang="en-US" altLang="zh-CN" sz="2400" b="1" dirty="0"/>
          </a:p>
          <a:p>
            <a:pPr defTabSz="914400">
              <a:lnSpc>
                <a:spcPct val="150000"/>
              </a:lnSpc>
            </a:pPr>
            <a:r>
              <a:rPr lang="zh-CN" altLang="en-US" sz="2400" b="1" dirty="0"/>
              <a:t>了什么条件，注意隐含条件的挖掘；然后联想两个</a:t>
            </a:r>
            <a:endParaRPr lang="en-US" altLang="zh-CN" sz="2400" b="1" dirty="0"/>
          </a:p>
          <a:p>
            <a:pPr defTabSz="914400">
              <a:lnSpc>
                <a:spcPct val="150000"/>
              </a:lnSpc>
            </a:pPr>
            <a:r>
              <a:rPr lang="zh-CN" altLang="en-US" sz="2400" b="1" dirty="0"/>
              <a:t>相似三角形的每个判定方法所需的条件，根据缺失</a:t>
            </a:r>
            <a:endParaRPr lang="en-US" altLang="zh-CN" sz="2400" b="1" dirty="0"/>
          </a:p>
          <a:p>
            <a:pPr defTabSz="914400">
              <a:lnSpc>
                <a:spcPct val="150000"/>
              </a:lnSpc>
            </a:pPr>
            <a:r>
              <a:rPr lang="zh-CN" altLang="en-US" sz="2400" b="1" dirty="0"/>
              <a:t>予以添加即可，这类题答案往往不唯一．</a:t>
            </a:r>
            <a:endParaRPr lang="en-US" altLang="zh-CN" sz="2400" dirty="0"/>
          </a:p>
        </p:txBody>
      </p:sp>
      <p:sp>
        <p:nvSpPr>
          <p:cNvPr id="14349" name="文本框 46"/>
          <p:cNvSpPr txBox="1">
            <a:spLocks noChangeArrowheads="1"/>
          </p:cNvSpPr>
          <p:nvPr/>
        </p:nvSpPr>
        <p:spPr bwMode="auto">
          <a:xfrm>
            <a:off x="5307016" y="4369594"/>
            <a:ext cx="2973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（此讲解来源于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4350" name="图片 3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0266" y="1133475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296988" y="1032273"/>
            <a:ext cx="69199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荆州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4×4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的正方形网格中，小正方形的边长均为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，三角形的顶点都在格点上，则与△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相似的三角形所在的网格图形是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6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5367" name="文本框 36"/>
          <p:cNvSpPr txBox="1">
            <a:spLocks noChangeArrowheads="1"/>
          </p:cNvSpPr>
          <p:nvPr/>
        </p:nvSpPr>
        <p:spPr bwMode="auto">
          <a:xfrm>
            <a:off x="6072191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3603" y="2728913"/>
            <a:ext cx="1927225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2916" y="2806305"/>
            <a:ext cx="5140325" cy="11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4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387" name="内容占位符 7"/>
          <p:cNvSpPr txBox="1">
            <a:spLocks noChangeArrowheads="1"/>
          </p:cNvSpPr>
          <p:nvPr/>
        </p:nvSpPr>
        <p:spPr bwMode="auto">
          <a:xfrm>
            <a:off x="1517653" y="1054894"/>
            <a:ext cx="70135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如图，在正方形网格上有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个三角形：①△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②△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；③△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；④△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BFG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；⑤△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FGH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⑥△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EFK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.②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～⑥中与①相似的是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．②③④　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．③④⑤　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．④⑤⑥　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．②③⑥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6390" name="文本框 36"/>
          <p:cNvSpPr txBox="1">
            <a:spLocks noChangeArrowheads="1"/>
          </p:cNvSpPr>
          <p:nvPr/>
        </p:nvSpPr>
        <p:spPr bwMode="auto">
          <a:xfrm>
            <a:off x="6072191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0478" y="2602707"/>
            <a:ext cx="4132263" cy="15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/>
          <p:nvPr/>
        </p:nvSpPr>
        <p:spPr>
          <a:xfrm>
            <a:off x="1022350" y="1138238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6398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3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837510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77891" y="1113236"/>
            <a:ext cx="7634287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．判定两个三角形相似的思路：</a:t>
            </a:r>
          </a:p>
          <a:p>
            <a:pPr>
              <a:lnSpc>
                <a:spcPct val="125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平行于三角形一边的直线，找两个三角形；</a:t>
            </a:r>
          </a:p>
          <a:p>
            <a:pPr>
              <a:lnSpc>
                <a:spcPct val="125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已知一角对应相等，找另一角对应相等，或夹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这个角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的两边成比例；</a:t>
            </a:r>
          </a:p>
          <a:p>
            <a:pPr>
              <a:lnSpc>
                <a:spcPct val="125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已知两边对应成比例，找夹角相等，或与第三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边成比例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已知等腰三角形，找顶角相等，或底角相等，或底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、腰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对应成比例．</a:t>
            </a:r>
          </a:p>
          <a:p>
            <a:pPr>
              <a:lnSpc>
                <a:spcPct val="125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已知直角三角形，找一组锐角相等，或两组直角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边对应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成比例，或斜边、一组直角边对应成比例．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13298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47399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558530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82966" y="1547814"/>
            <a:ext cx="4757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三边成比例的两三角形相似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网格上相似三角形的判定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26"/>
          <p:cNvSpPr txBox="1">
            <a:spLocks noChangeArrowheads="1"/>
          </p:cNvSpPr>
          <p:nvPr/>
        </p:nvSpPr>
        <p:spPr bwMode="auto">
          <a:xfrm>
            <a:off x="1149350" y="2003824"/>
            <a:ext cx="706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复习提问：</a:t>
            </a:r>
            <a:endParaRPr lang="en-US" altLang="zh-CN" sz="24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Arial" panose="020B0604020202020204" pitchFamily="34" charset="0"/>
              </a:rPr>
              <a:t>上几节课我们学习了哪些三角形相似的判定方法？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0252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0" name="文本框 22"/>
          <p:cNvSpPr txBox="1">
            <a:spLocks noChangeArrowheads="1"/>
          </p:cNvSpPr>
          <p:nvPr/>
        </p:nvSpPr>
        <p:spPr bwMode="auto">
          <a:xfrm>
            <a:off x="7669215" y="110251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31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2"/>
          <p:cNvSpPr>
            <a:spLocks noChangeArrowheads="1"/>
          </p:cNvSpPr>
          <p:nvPr/>
        </p:nvSpPr>
        <p:spPr bwMode="gray">
          <a:xfrm flipH="1">
            <a:off x="2424116" y="1491855"/>
            <a:ext cx="517048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3" name="AutoShape 2"/>
          <p:cNvSpPr>
            <a:spLocks noChangeArrowheads="1"/>
          </p:cNvSpPr>
          <p:nvPr/>
        </p:nvSpPr>
        <p:spPr bwMode="gray">
          <a:xfrm flipH="1">
            <a:off x="898525" y="149185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4" name="AutoShape 11"/>
          <p:cNvSpPr>
            <a:spLocks noChangeArrowheads="1"/>
          </p:cNvSpPr>
          <p:nvPr/>
        </p:nvSpPr>
        <p:spPr bwMode="gray">
          <a:xfrm>
            <a:off x="2205039" y="1353742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35" name="文本框 39"/>
          <p:cNvSpPr txBox="1">
            <a:spLocks noChangeArrowheads="1"/>
          </p:cNvSpPr>
          <p:nvPr/>
        </p:nvSpPr>
        <p:spPr bwMode="auto">
          <a:xfrm>
            <a:off x="1011239" y="1475186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36" name="文本框 40"/>
          <p:cNvSpPr txBox="1">
            <a:spLocks noChangeArrowheads="1"/>
          </p:cNvSpPr>
          <p:nvPr/>
        </p:nvSpPr>
        <p:spPr bwMode="auto">
          <a:xfrm>
            <a:off x="2989266" y="1466852"/>
            <a:ext cx="4206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三边成比例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两个三角形相似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37" name="TextBox 26"/>
          <p:cNvSpPr txBox="1">
            <a:spLocks noChangeArrowheads="1"/>
          </p:cNvSpPr>
          <p:nvPr/>
        </p:nvSpPr>
        <p:spPr bwMode="auto">
          <a:xfrm>
            <a:off x="927100" y="1883570"/>
            <a:ext cx="7815263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如果两个三角形的三边成比例，那么这两个三角形一定相似吗？</a:t>
            </a:r>
          </a:p>
          <a:p>
            <a:pPr>
              <a:lnSpc>
                <a:spcPct val="14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做一做</a:t>
            </a:r>
          </a:p>
          <a:p>
            <a:pPr>
              <a:lnSpc>
                <a:spcPct val="14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画△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宋体" panose="02010600030101010101" pitchFamily="2" charset="-122"/>
              </a:rPr>
              <a:t>与△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2000" b="1" dirty="0">
                <a:latin typeface="宋体" panose="02010600030101010101" pitchFamily="2" charset="-122"/>
              </a:rPr>
              <a:t>′</a:t>
            </a:r>
            <a:r>
              <a:rPr lang="zh-CN" altLang="en-US" sz="2000" b="1" dirty="0">
                <a:latin typeface="宋体" panose="02010600030101010101" pitchFamily="2" charset="-122"/>
              </a:rPr>
              <a:t>，使</a:t>
            </a:r>
          </a:p>
          <a:p>
            <a:pPr>
              <a:lnSpc>
                <a:spcPct val="14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都等于给定的值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k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r>
              <a:rPr lang="zh-CN" altLang="en-US" sz="2000" b="1" dirty="0">
                <a:latin typeface="宋体" panose="02010600030101010101" pitchFamily="2" charset="-122"/>
              </a:rPr>
              <a:t>设法比较∠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</a:rPr>
              <a:t>与∠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宋体" panose="02010600030101010101" pitchFamily="2" charset="-122"/>
              </a:rPr>
              <a:t>′</a:t>
            </a:r>
            <a:r>
              <a:rPr lang="zh-CN" altLang="en-US" sz="2000" b="1" dirty="0">
                <a:latin typeface="宋体" panose="02010600030101010101" pitchFamily="2" charset="-122"/>
              </a:rPr>
              <a:t>的大小</a:t>
            </a:r>
            <a:r>
              <a:rPr lang="en-US" altLang="zh-CN" sz="2000" b="1" dirty="0">
                <a:latin typeface="宋体" panose="02010600030101010101" pitchFamily="2" charset="-122"/>
              </a:rPr>
              <a:t>. </a:t>
            </a:r>
            <a:r>
              <a:rPr lang="zh-CN" altLang="en-US" sz="2000" b="1" dirty="0">
                <a:latin typeface="宋体" panose="02010600030101010101" pitchFamily="2" charset="-122"/>
              </a:rPr>
              <a:t>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宋体" panose="02010600030101010101" pitchFamily="2" charset="-122"/>
              </a:rPr>
              <a:t>和△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2000" b="1" dirty="0">
                <a:latin typeface="宋体" panose="02010600030101010101" pitchFamily="2" charset="-122"/>
              </a:rPr>
              <a:t>′</a:t>
            </a:r>
            <a:r>
              <a:rPr lang="zh-CN" altLang="en-US" sz="2000" b="1" dirty="0">
                <a:latin typeface="宋体" panose="02010600030101010101" pitchFamily="2" charset="-122"/>
              </a:rPr>
              <a:t>相似吗？说说你的理由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4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改变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k</a:t>
            </a:r>
            <a:r>
              <a:rPr lang="zh-CN" altLang="en-US" sz="2000" b="1" dirty="0">
                <a:latin typeface="宋体" panose="02010600030101010101" pitchFamily="2" charset="-122"/>
              </a:rPr>
              <a:t>值的大小，再试一试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</p:txBody>
      </p:sp>
      <p:graphicFrame>
        <p:nvGraphicFramePr>
          <p:cNvPr id="5138" name="Object 29"/>
          <p:cNvGraphicFramePr>
            <a:graphicFrameLocks noChangeAspect="1"/>
          </p:cNvGraphicFramePr>
          <p:nvPr/>
        </p:nvGraphicFramePr>
        <p:xfrm>
          <a:off x="4144964" y="2593183"/>
          <a:ext cx="2187575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7" imgW="1282700" imgH="406400" progId="Equation.DSMT4">
                  <p:embed/>
                </p:oleObj>
              </mc:Choice>
              <mc:Fallback>
                <p:oleObj name="Equation" r:id="rId7" imgW="1282700" imgH="4064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4" y="2593183"/>
                        <a:ext cx="2187575" cy="520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7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2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53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Box 24"/>
          <p:cNvSpPr txBox="1">
            <a:spLocks noChangeArrowheads="1"/>
          </p:cNvSpPr>
          <p:nvPr/>
        </p:nvSpPr>
        <p:spPr bwMode="auto">
          <a:xfrm>
            <a:off x="862016" y="1035844"/>
            <a:ext cx="76342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相似三角形的判定定理：三边成比例的两个三角形相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似．数学表达式：在△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∴△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由三边成比例判定两个三角形相似的方法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与三边对应相等判定三角形全等的方法类似，只需把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三边对应相等改为三边对应成比例即可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6157" name="Object 18"/>
          <p:cNvGraphicFramePr>
            <a:graphicFrameLocks noChangeAspect="1"/>
          </p:cNvGraphicFramePr>
          <p:nvPr/>
        </p:nvGraphicFramePr>
        <p:xfrm>
          <a:off x="1127128" y="2121694"/>
          <a:ext cx="29257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6" imgW="1713865" imgH="406400" progId="Equation.DSMT4">
                  <p:embed/>
                </p:oleObj>
              </mc:Choice>
              <mc:Fallback>
                <p:oleObj name="Equation" r:id="rId6" imgW="1713865" imgH="406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8" y="2121694"/>
                        <a:ext cx="29257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1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6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7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77891" y="1002508"/>
            <a:ext cx="76342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1  </a:t>
            </a:r>
            <a:r>
              <a:rPr lang="zh-CN" altLang="en-US" sz="2000" b="1">
                <a:latin typeface="宋体" panose="02010600030101010101" pitchFamily="2" charset="-122"/>
              </a:rPr>
              <a:t>如图，在</a:t>
            </a:r>
            <a:r>
              <a:rPr lang="en-US" altLang="zh-CN" sz="2000" b="1">
                <a:latin typeface="宋体" panose="02010600030101010101" pitchFamily="2" charset="-122"/>
              </a:rPr>
              <a:t>△</a:t>
            </a:r>
            <a:r>
              <a:rPr lang="en-US" altLang="zh-CN" sz="2000" b="1" i="1">
                <a:latin typeface="Times New Roman" panose="02020603050405020304" pitchFamily="18" charset="0"/>
              </a:rPr>
              <a:t>ABC</a:t>
            </a:r>
            <a:r>
              <a:rPr lang="zh-CN" altLang="en-US" sz="2000" b="1">
                <a:latin typeface="宋体" panose="02010600030101010101" pitchFamily="2" charset="-122"/>
              </a:rPr>
              <a:t>和△</a:t>
            </a:r>
            <a:r>
              <a:rPr lang="en-US" altLang="zh-CN" sz="2000" b="1" i="1">
                <a:latin typeface="Times New Roman" panose="02020603050405020304" pitchFamily="18" charset="0"/>
              </a:rPr>
              <a:t>ADE</a:t>
            </a:r>
            <a:r>
              <a:rPr lang="zh-CN" altLang="en-US" sz="2000" b="1">
                <a:latin typeface="宋体" panose="02010600030101010101" pitchFamily="2" charset="-122"/>
              </a:rPr>
              <a:t>中，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       ∠</a:t>
            </a:r>
            <a:r>
              <a:rPr lang="en-US" altLang="zh-CN" sz="2000" b="1" i="1">
                <a:latin typeface="Times New Roman" panose="02020603050405020304" pitchFamily="18" charset="0"/>
              </a:rPr>
              <a:t>BAD=</a:t>
            </a:r>
            <a:r>
              <a:rPr lang="en-US" altLang="zh-CN" sz="2000" b="1">
                <a:latin typeface="Times New Roman" panose="02020603050405020304" pitchFamily="18" charset="0"/>
              </a:rPr>
              <a:t>20</a:t>
            </a:r>
            <a:r>
              <a:rPr lang="en-US" altLang="zh-CN" sz="2000" b="1">
                <a:latin typeface="宋体" panose="02010600030101010101" pitchFamily="2" charset="-122"/>
              </a:rPr>
              <a:t>°</a:t>
            </a:r>
            <a:r>
              <a:rPr lang="zh-CN" altLang="en-US" sz="2000" b="1">
                <a:latin typeface="宋体" panose="02010600030101010101" pitchFamily="2" charset="-122"/>
              </a:rPr>
              <a:t>，求∠</a:t>
            </a:r>
            <a:r>
              <a:rPr lang="en-US" altLang="zh-CN" sz="2000" b="1" i="1">
                <a:latin typeface="Times New Roman" panose="02020603050405020304" pitchFamily="18" charset="0"/>
              </a:rPr>
              <a:t>CAE</a:t>
            </a:r>
            <a:r>
              <a:rPr lang="zh-CN" altLang="en-US" sz="2000" b="1">
                <a:latin typeface="宋体" panose="02010600030101010101" pitchFamily="2" charset="-122"/>
              </a:rPr>
              <a:t>的度数</a:t>
            </a:r>
            <a:r>
              <a:rPr lang="en-US" altLang="zh-CN" sz="2000" b="1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解：</a:t>
            </a:r>
            <a:r>
              <a:rPr lang="zh-CN" altLang="en-US" sz="2000" b="1">
                <a:latin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    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△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∽△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ADE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（三边成比例的两个三角形相似）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     ∴∠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BAC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=∠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     ∴∠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BAC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—∠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DAC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 =∠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 —∠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DAC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     即∠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=∠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CAE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     ∵∠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°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     ∴ 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CAE=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°.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7180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文本框 26"/>
          <p:cNvSpPr txBox="1">
            <a:spLocks noChangeArrowheads="1"/>
          </p:cNvSpPr>
          <p:nvPr/>
        </p:nvSpPr>
        <p:spPr bwMode="auto">
          <a:xfrm>
            <a:off x="5683251" y="4452938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graphicFrame>
        <p:nvGraphicFramePr>
          <p:cNvPr id="7182" name="Object 27"/>
          <p:cNvGraphicFramePr>
            <a:graphicFrameLocks noChangeAspect="1"/>
          </p:cNvGraphicFramePr>
          <p:nvPr/>
        </p:nvGraphicFramePr>
        <p:xfrm>
          <a:off x="5086350" y="985837"/>
          <a:ext cx="2014538" cy="52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6" imgW="1180465" imgH="406400" progId="Equation.DSMT4">
                  <p:embed/>
                </p:oleObj>
              </mc:Choice>
              <mc:Fallback>
                <p:oleObj name="Equation" r:id="rId6" imgW="1180465" imgH="4064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985837"/>
                        <a:ext cx="2014538" cy="520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28"/>
          <p:cNvGraphicFramePr>
            <a:graphicFrameLocks noChangeAspect="1"/>
          </p:cNvGraphicFramePr>
          <p:nvPr/>
        </p:nvGraphicFramePr>
        <p:xfrm>
          <a:off x="1597025" y="1689499"/>
          <a:ext cx="2228850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8" imgW="1727200" imgH="533400" progId="Equation.DSMT4">
                  <p:embed/>
                </p:oleObj>
              </mc:Choice>
              <mc:Fallback>
                <p:oleObj name="Equation" r:id="rId8" imgW="1727200" imgH="5334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1689499"/>
                        <a:ext cx="2228850" cy="520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4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32438" y="3153967"/>
            <a:ext cx="2324100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8" name="文本框 34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组 7"/>
          <p:cNvGrpSpPr/>
          <p:nvPr/>
        </p:nvGrpSpPr>
        <p:grpSpPr bwMode="auto">
          <a:xfrm>
            <a:off x="3654425" y="1056084"/>
            <a:ext cx="1791726" cy="553998"/>
            <a:chOff x="3437515" y="1408557"/>
            <a:chExt cx="1792714" cy="738611"/>
          </a:xfrm>
        </p:grpSpPr>
        <p:sp>
          <p:nvSpPr>
            <p:cNvPr id="8209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6261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纳</a:t>
              </a:r>
            </a:p>
          </p:txBody>
        </p:sp>
        <p:pic>
          <p:nvPicPr>
            <p:cNvPr id="8210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3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008066" y="1612077"/>
            <a:ext cx="74707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利用三角形三边成比例判定两个三角形相似的方法：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首先把两个三角形的边分别按照从小到大的顺序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排列，找出两个三角形的对应边；再分别计算小、中、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大边的比，最后看三个比是否相等，若相等，则两个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三角形相似，否则不相似．</a:t>
            </a:r>
          </a:p>
          <a:p>
            <a:pPr defTabSz="914400">
              <a:lnSpc>
                <a:spcPct val="15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特别地，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若三个比相等且等于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，则两个三角形全等．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文本框 46"/>
          <p:cNvSpPr txBox="1">
            <a:spLocks noChangeArrowheads="1"/>
          </p:cNvSpPr>
          <p:nvPr/>
        </p:nvSpPr>
        <p:spPr bwMode="auto">
          <a:xfrm>
            <a:off x="5484816" y="4386263"/>
            <a:ext cx="2973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（此讲解来源于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8206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9775" y="1092994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宋体" panose="02010600030101010101" pitchFamily="2" charset="-122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27" name="内容占位符 7"/>
          <p:cNvSpPr txBox="1">
            <a:spLocks noChangeArrowheads="1"/>
          </p:cNvSpPr>
          <p:nvPr/>
        </p:nvSpPr>
        <p:spPr bwMode="auto">
          <a:xfrm>
            <a:off x="1119188" y="1077516"/>
            <a:ext cx="75041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defRPr/>
            </a:pPr>
            <a:r>
              <a:rPr lang="zh-CN" altLang="en-US" sz="2000" b="1" dirty="0" smtClean="0">
                <a:latin typeface="宋体" panose="02010600030101010101" pitchFamily="2" charset="-122"/>
              </a:rPr>
              <a:t>若△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ABC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和△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A′B′C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满足下列条件，其中使△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ABC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与△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A′B′C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</a:p>
          <a:p>
            <a:pPr marL="0" indent="0" eaLnBrk="1" hangingPunct="1">
              <a:lnSpc>
                <a:spcPct val="130000"/>
              </a:lnSpc>
              <a:defRPr/>
            </a:pPr>
            <a:r>
              <a:rPr lang="zh-CN" altLang="en-US" sz="2000" b="1" dirty="0" smtClean="0">
                <a:latin typeface="宋体" panose="02010600030101010101" pitchFamily="2" charset="-122"/>
              </a:rPr>
              <a:t>相似的是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(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　　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)</a:t>
            </a:r>
            <a:endParaRPr lang="en-US" altLang="zh-CN" sz="2000" b="1" i="1" dirty="0" smtClean="0"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宋体" panose="02010600030101010101" pitchFamily="2" charset="-122"/>
              </a:rPr>
              <a:t>A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．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AB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2.5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BC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2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3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；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A′B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3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Times New Roman" panose="02020603050405020304" pitchFamily="18" charset="0"/>
              </a:rPr>
              <a:t>， 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B′C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4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6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宋体" panose="02010600030101010101" pitchFamily="2" charset="-122"/>
              </a:rPr>
              <a:t>B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．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AB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2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BC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3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4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；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A′B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3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B′C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 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000" b="1" dirty="0" smtClean="0">
                <a:latin typeface="宋体" panose="02010600030101010101" pitchFamily="2" charset="-122"/>
              </a:rPr>
              <a:t>   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6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 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宋体" panose="02010600030101010101" pitchFamily="2" charset="-122"/>
              </a:rPr>
              <a:t>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．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AB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10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BC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8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；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A′B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  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B′C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宋体" panose="02010600030101010101" pitchFamily="2" charset="-122"/>
              </a:rPr>
              <a:t>   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  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宋体" panose="02010600030101010101" pitchFamily="2" charset="-122"/>
              </a:rPr>
              <a:t>D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．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AB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1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BC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 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AC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3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；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A′B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  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 i="1" dirty="0" smtClean="0">
                <a:latin typeface="Times New Roman" panose="02020603050405020304" pitchFamily="18" charset="0"/>
              </a:rPr>
              <a:t>      B′C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2  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</a:t>
            </a:r>
            <a:r>
              <a:rPr lang="en-US" altLang="zh-CN" sz="2000" b="1" i="1" dirty="0" smtClean="0">
                <a:latin typeface="Times New Roman" panose="02020603050405020304" pitchFamily="18" charset="0"/>
              </a:rPr>
              <a:t>A′C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′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＝  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cm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2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9223" name="文本框 36"/>
          <p:cNvSpPr txBox="1">
            <a:spLocks noChangeArrowheads="1"/>
          </p:cNvSpPr>
          <p:nvPr/>
        </p:nvSpPr>
        <p:spPr bwMode="auto">
          <a:xfrm>
            <a:off x="6072191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9" name="Object 25"/>
          <p:cNvGraphicFramePr>
            <a:graphicFrameLocks noChangeAspect="1"/>
          </p:cNvGraphicFramePr>
          <p:nvPr/>
        </p:nvGraphicFramePr>
        <p:xfrm>
          <a:off x="3586163" y="2509839"/>
          <a:ext cx="258762" cy="50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公式" r:id="rId5" imgW="152400" imgH="393700" progId="Equation.3">
                  <p:embed/>
                </p:oleObj>
              </mc:Choice>
              <mc:Fallback>
                <p:oleObj name="公式" r:id="rId5" imgW="152400" imgH="3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509839"/>
                        <a:ext cx="258762" cy="503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26"/>
          <p:cNvGraphicFramePr>
            <a:graphicFrameLocks noChangeAspect="1"/>
          </p:cNvGraphicFramePr>
          <p:nvPr/>
        </p:nvGraphicFramePr>
        <p:xfrm>
          <a:off x="6072191" y="2893219"/>
          <a:ext cx="409575" cy="29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公式" r:id="rId7" imgW="241300" imgH="228600" progId="Equation.3">
                  <p:embed/>
                </p:oleObj>
              </mc:Choice>
              <mc:Fallback>
                <p:oleObj name="公式" r:id="rId7" imgW="2413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1" y="2893219"/>
                        <a:ext cx="409575" cy="291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27"/>
          <p:cNvGraphicFramePr>
            <a:graphicFrameLocks noChangeAspect="1"/>
          </p:cNvGraphicFramePr>
          <p:nvPr/>
        </p:nvGraphicFramePr>
        <p:xfrm>
          <a:off x="2486025" y="3200401"/>
          <a:ext cx="388938" cy="29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公式" r:id="rId9" imgW="228600" imgH="228600" progId="Equation.3">
                  <p:embed/>
                </p:oleObj>
              </mc:Choice>
              <mc:Fallback>
                <p:oleObj name="公式" r:id="rId9" imgW="2286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200401"/>
                        <a:ext cx="388938" cy="291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28"/>
          <p:cNvGraphicFramePr>
            <a:graphicFrameLocks noChangeAspect="1"/>
          </p:cNvGraphicFramePr>
          <p:nvPr/>
        </p:nvGraphicFramePr>
        <p:xfrm>
          <a:off x="3549650" y="3492105"/>
          <a:ext cx="388938" cy="29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公式" r:id="rId11" imgW="228600" imgH="228600" progId="Equation.3">
                  <p:embed/>
                </p:oleObj>
              </mc:Choice>
              <mc:Fallback>
                <p:oleObj name="公式" r:id="rId11" imgW="2286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3492105"/>
                        <a:ext cx="388938" cy="291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29"/>
          <p:cNvGraphicFramePr>
            <a:graphicFrameLocks noChangeAspect="1"/>
          </p:cNvGraphicFramePr>
          <p:nvPr/>
        </p:nvGraphicFramePr>
        <p:xfrm>
          <a:off x="6686552" y="3500437"/>
          <a:ext cx="498475" cy="29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公式" r:id="rId13" imgW="292100" imgH="228600" progId="Equation.3">
                  <p:embed/>
                </p:oleObj>
              </mc:Choice>
              <mc:Fallback>
                <p:oleObj name="公式" r:id="rId13" imgW="2921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2" y="3500437"/>
                        <a:ext cx="498475" cy="291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30"/>
          <p:cNvGraphicFramePr>
            <a:graphicFrameLocks noChangeAspect="1"/>
          </p:cNvGraphicFramePr>
          <p:nvPr/>
        </p:nvGraphicFramePr>
        <p:xfrm>
          <a:off x="2587625" y="3799286"/>
          <a:ext cx="388938" cy="29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公式" r:id="rId15" imgW="228600" imgH="228600" progId="Equation.3">
                  <p:embed/>
                </p:oleObj>
              </mc:Choice>
              <mc:Fallback>
                <p:oleObj name="公式" r:id="rId15" imgW="2286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3799286"/>
                        <a:ext cx="388938" cy="291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31"/>
          <p:cNvGraphicFramePr>
            <a:graphicFrameLocks noChangeAspect="1"/>
          </p:cNvGraphicFramePr>
          <p:nvPr/>
        </p:nvGraphicFramePr>
        <p:xfrm>
          <a:off x="4513266" y="3798094"/>
          <a:ext cx="409575" cy="29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公式" r:id="rId17" imgW="241300" imgH="228600" progId="Equation.3">
                  <p:embed/>
                </p:oleObj>
              </mc:Choice>
              <mc:Fallback>
                <p:oleObj name="公式" r:id="rId17" imgW="2413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6" y="3798094"/>
                        <a:ext cx="409575" cy="291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6" name="图片 22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0875" y="1006080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宋体" panose="02010600030101010101" pitchFamily="2" charset="-122"/>
              </a:rPr>
              <a:t>2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内容占位符 7"/>
          <p:cNvSpPr txBox="1">
            <a:spLocks noChangeArrowheads="1"/>
          </p:cNvSpPr>
          <p:nvPr/>
        </p:nvSpPr>
        <p:spPr bwMode="auto">
          <a:xfrm>
            <a:off x="974728" y="919162"/>
            <a:ext cx="78152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荆州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  <a:r>
              <a:rPr lang="zh-CN" altLang="en-US" sz="2400" b="1">
                <a:latin typeface="宋体" panose="02010600030101010101" pitchFamily="2" charset="-122"/>
              </a:rPr>
              <a:t>下列</a:t>
            </a:r>
            <a:r>
              <a:rPr lang="en-US" altLang="zh-CN" sz="2400" b="1">
                <a:latin typeface="宋体" panose="02010600030101010101" pitchFamily="2" charset="-122"/>
              </a:rPr>
              <a:t>4×4</a:t>
            </a:r>
            <a:r>
              <a:rPr lang="zh-CN" altLang="en-US" sz="2400" b="1">
                <a:latin typeface="宋体" panose="02010600030101010101" pitchFamily="2" charset="-122"/>
              </a:rPr>
              <a:t>的正方形网格中，小正方形的边长均为</a:t>
            </a:r>
            <a:r>
              <a:rPr lang="en-US" altLang="zh-CN" sz="2400" b="1"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</a:rPr>
              <a:t>，三角形的顶点都在格点上，则与△</a:t>
            </a:r>
            <a:r>
              <a:rPr lang="en-US" altLang="zh-CN" sz="2400" b="1" i="1"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宋体" panose="02010600030101010101" pitchFamily="2" charset="-122"/>
              </a:rPr>
              <a:t>相似的三角形所在的网格图形是</a:t>
            </a: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0247" name="文本框 36"/>
          <p:cNvSpPr txBox="1">
            <a:spLocks noChangeArrowheads="1"/>
          </p:cNvSpPr>
          <p:nvPr/>
        </p:nvSpPr>
        <p:spPr bwMode="auto">
          <a:xfrm>
            <a:off x="6072191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8553" y="2220517"/>
            <a:ext cx="1503363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28891" y="3277792"/>
            <a:ext cx="4033837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全屏显示(16:9)</PresentationFormat>
  <Paragraphs>126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2023-01-16T18:17:23Z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B13E6DA8C92B4274BFE166FDD655F179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