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90" r:id="rId2"/>
    <p:sldId id="391" r:id="rId3"/>
    <p:sldId id="392" r:id="rId4"/>
    <p:sldId id="393" r:id="rId5"/>
    <p:sldId id="394" r:id="rId6"/>
    <p:sldId id="395" r:id="rId7"/>
    <p:sldId id="397" r:id="rId8"/>
    <p:sldId id="398" r:id="rId9"/>
    <p:sldId id="406" r:id="rId10"/>
    <p:sldId id="404" r:id="rId11"/>
    <p:sldId id="401" r:id="rId12"/>
    <p:sldId id="402" r:id="rId13"/>
    <p:sldId id="403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>
          <p15:clr>
            <a:srgbClr val="A4A3A4"/>
          </p15:clr>
        </p15:guide>
        <p15:guide id="2" pos="38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94660"/>
  </p:normalViewPr>
  <p:slideViewPr>
    <p:cSldViewPr>
      <p:cViewPr varScale="1">
        <p:scale>
          <a:sx n="109" d="100"/>
          <a:sy n="109" d="100"/>
        </p:scale>
        <p:origin x="-708" y="-90"/>
      </p:cViewPr>
      <p:guideLst>
        <p:guide orient="horz" pos="2136"/>
        <p:guide pos="38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4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20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2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0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3"/>
          <p:cNvSpPr>
            <a:spLocks noGrp="1" noChangeArrowheads="1"/>
          </p:cNvSpPr>
          <p:nvPr>
            <p:ph type="title"/>
          </p:nvPr>
        </p:nvSpPr>
        <p:spPr>
          <a:xfrm>
            <a:off x="767408" y="188640"/>
            <a:ext cx="3617383" cy="1058862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青岛版数学</a:t>
            </a:r>
            <a:br>
              <a:rPr lang="zh-CN" altLang="en-US" b="1" dirty="0" smtClean="0">
                <a:solidFill>
                  <a:srgbClr val="FF0000"/>
                </a:solidFill>
              </a:rPr>
            </a:br>
            <a:r>
              <a:rPr lang="zh-CN" altLang="en-US" b="1" dirty="0" smtClean="0">
                <a:solidFill>
                  <a:srgbClr val="FF0000"/>
                </a:solidFill>
              </a:rPr>
              <a:t>九年级下册</a:t>
            </a:r>
          </a:p>
        </p:txBody>
      </p:sp>
      <p:sp>
        <p:nvSpPr>
          <p:cNvPr id="5123" name="文本占位符 5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2000241"/>
            <a:ext cx="12192000" cy="1140728"/>
          </a:xfrm>
        </p:spPr>
        <p:txBody>
          <a:bodyPr>
            <a:noAutofit/>
          </a:bodyPr>
          <a:lstStyle/>
          <a:p>
            <a:pPr algn="ctr"/>
            <a:r>
              <a:rPr lang="en-US" altLang="zh-CN" sz="4800" b="1" dirty="0" smtClean="0">
                <a:solidFill>
                  <a:srgbClr val="C00000"/>
                </a:solidFill>
                <a:latin typeface="宋体" panose="02010600030101010101" pitchFamily="2" charset="-122"/>
              </a:rPr>
              <a:t>§</a:t>
            </a:r>
            <a:r>
              <a:rPr lang="en-US" altLang="zh-CN" sz="4800" b="1" dirty="0" smtClean="0">
                <a:solidFill>
                  <a:srgbClr val="C00000"/>
                </a:solidFill>
              </a:rPr>
              <a:t>5.5</a:t>
            </a:r>
            <a:r>
              <a:rPr lang="zh-CN" altLang="en-US" sz="4800" b="1" dirty="0" smtClean="0">
                <a:solidFill>
                  <a:srgbClr val="C00000"/>
                </a:solidFill>
              </a:rPr>
              <a:t>确定二次函数的表达式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5589240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"/>
          <p:cNvSpPr txBox="1">
            <a:spLocks noChangeArrowheads="1"/>
          </p:cNvSpPr>
          <p:nvPr/>
        </p:nvSpPr>
        <p:spPr bwMode="auto">
          <a:xfrm>
            <a:off x="666712" y="500042"/>
            <a:ext cx="7108303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</a:rPr>
              <a:t>顶点</a:t>
            </a:r>
            <a:r>
              <a:rPr lang="zh-CN" altLang="en-US" sz="4400" b="1" dirty="0" smtClean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</a:rPr>
              <a:t>式</a:t>
            </a:r>
            <a:r>
              <a:rPr lang="en-US" altLang="zh-CN" sz="4400" b="1" dirty="0" smtClean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</a:rPr>
              <a:t>:  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y=a(x-h)</a:t>
            </a:r>
            <a:r>
              <a:rPr lang="en-US" altLang="zh-CN" sz="4400" b="1" baseline="30000" dirty="0" smtClean="0">
                <a:solidFill>
                  <a:srgbClr val="FF0000"/>
                </a:solidFill>
              </a:rPr>
              <a:t>2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+k    (a≠0)</a:t>
            </a:r>
            <a:endParaRPr lang="zh-CN" altLang="en-US" sz="4400" b="1" dirty="0" smtClean="0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024826" y="571480"/>
            <a:ext cx="224773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</a:rPr>
              <a:t>——</a:t>
            </a:r>
            <a:r>
              <a:rPr lang="zh-CN" altLang="en-US" sz="3600" b="1" dirty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</a:rPr>
              <a:t>变</a:t>
            </a:r>
            <a:r>
              <a:rPr lang="zh-CN" altLang="en-US" sz="3600" b="1" dirty="0" smtClean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</a:rPr>
              <a:t>式</a:t>
            </a:r>
            <a:r>
              <a:rPr lang="en-US" altLang="zh-CN" sz="3600" b="1" dirty="0" smtClean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</a:rPr>
              <a:t>2</a:t>
            </a:r>
            <a:endParaRPr lang="en-US" altLang="zh-CN" sz="3600" b="1" dirty="0">
              <a:solidFill>
                <a:srgbClr val="FF0000"/>
              </a:solidFill>
              <a:latin typeface="华文宋体" panose="02010600040101010101" charset="-122"/>
              <a:ea typeface="华文宋体" panose="02010600040101010101" charset="-122"/>
            </a:endParaRPr>
          </a:p>
        </p:txBody>
      </p:sp>
      <p:sp>
        <p:nvSpPr>
          <p:cNvPr id="4" name="文本框 99"/>
          <p:cNvSpPr txBox="1">
            <a:spLocks noChangeArrowheads="1"/>
          </p:cNvSpPr>
          <p:nvPr/>
        </p:nvSpPr>
        <p:spPr bwMode="auto">
          <a:xfrm>
            <a:off x="452398" y="1714488"/>
            <a:ext cx="10787138" cy="17543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3600" dirty="0" smtClean="0"/>
              <a:t>已知抛物线对称轴是直线</a:t>
            </a:r>
            <a:r>
              <a:rPr lang="en-US" altLang="zh-CN" sz="3600" dirty="0" smtClean="0"/>
              <a:t>x=1</a:t>
            </a:r>
            <a:r>
              <a:rPr lang="zh-CN" altLang="en-US" sz="3600" dirty="0" smtClean="0"/>
              <a:t>，且顶点在直线</a:t>
            </a:r>
            <a:r>
              <a:rPr lang="en-US" altLang="zh-CN" sz="3600" dirty="0" smtClean="0"/>
              <a:t>y=2x+1</a:t>
            </a:r>
            <a:r>
              <a:rPr lang="zh-CN" altLang="en-US" sz="3600" dirty="0" smtClean="0"/>
              <a:t>上，且过点</a:t>
            </a:r>
            <a:r>
              <a:rPr lang="en-US" altLang="zh-CN" sz="3600" dirty="0" smtClean="0"/>
              <a:t>P</a:t>
            </a:r>
            <a:r>
              <a:rPr lang="zh-CN" altLang="en-US" sz="3600" dirty="0" smtClean="0"/>
              <a:t>（</a:t>
            </a:r>
            <a:r>
              <a:rPr lang="en-US" altLang="zh-CN" sz="3600" dirty="0" smtClean="0"/>
              <a:t>0,4</a:t>
            </a:r>
            <a:r>
              <a:rPr lang="zh-CN" altLang="en-US" sz="3600" dirty="0" smtClean="0"/>
              <a:t>），求抛物线的</a:t>
            </a:r>
            <a:r>
              <a:rPr lang="zh-CN" altLang="en-US" sz="3600" dirty="0"/>
              <a:t>表达式。</a:t>
            </a:r>
          </a:p>
        </p:txBody>
      </p:sp>
      <p:sp>
        <p:nvSpPr>
          <p:cNvPr id="4098" name="AutoShape 2" descr="C:\Users\ADMINI~1\AppData\Local\Temp\SGPicFaceTpBq\5464\00A4292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2"/>
          <p:cNvSpPr txBox="1">
            <a:spLocks noChangeArrowheads="1"/>
          </p:cNvSpPr>
          <p:nvPr/>
        </p:nvSpPr>
        <p:spPr bwMode="auto">
          <a:xfrm>
            <a:off x="238084" y="152734"/>
            <a:ext cx="2031325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</a:rPr>
              <a:t>议一议</a:t>
            </a:r>
          </a:p>
        </p:txBody>
      </p:sp>
      <p:sp>
        <p:nvSpPr>
          <p:cNvPr id="16386" name="文本框 99"/>
          <p:cNvSpPr txBox="1">
            <a:spLocks noChangeArrowheads="1"/>
          </p:cNvSpPr>
          <p:nvPr/>
        </p:nvSpPr>
        <p:spPr bwMode="auto">
          <a:xfrm>
            <a:off x="238084" y="1142984"/>
            <a:ext cx="11358642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/>
            <a:r>
              <a:rPr lang="zh-CN" altLang="zh-CN" sz="3200" dirty="0"/>
              <a:t>已知，一个二次函数的</a:t>
            </a:r>
            <a:r>
              <a:rPr lang="zh-CN" altLang="zh-CN" sz="3200" dirty="0" smtClean="0"/>
              <a:t>图</a:t>
            </a:r>
            <a:r>
              <a:rPr lang="zh-CN" altLang="en-US" sz="3200" dirty="0" smtClean="0"/>
              <a:t>象</a:t>
            </a:r>
            <a:r>
              <a:rPr lang="zh-CN" altLang="zh-CN" sz="3200" dirty="0" smtClean="0"/>
              <a:t>经过</a:t>
            </a:r>
            <a:r>
              <a:rPr lang="zh-CN" altLang="zh-CN" sz="3200" dirty="0"/>
              <a:t>点</a:t>
            </a:r>
            <a:r>
              <a:rPr lang="en-US" altLang="zh-CN" sz="3200" dirty="0"/>
              <a:t>A</a:t>
            </a:r>
            <a:r>
              <a:rPr lang="en-US" altLang="zh-CN" sz="3200" dirty="0">
                <a:latin typeface="宋体" panose="02010600030101010101" pitchFamily="2" charset="-122"/>
              </a:rPr>
              <a:t>(0</a:t>
            </a:r>
            <a:r>
              <a:rPr lang="zh-CN" altLang="zh-CN" sz="3200" dirty="0" smtClean="0"/>
              <a:t>，</a:t>
            </a:r>
            <a:r>
              <a:rPr lang="en-US" altLang="zh-CN" sz="3200" dirty="0" smtClean="0"/>
              <a:t>-1</a:t>
            </a:r>
            <a:r>
              <a:rPr lang="en-US" altLang="zh-CN" sz="3200" dirty="0">
                <a:latin typeface="宋体" panose="02010600030101010101" pitchFamily="2" charset="-122"/>
              </a:rPr>
              <a:t>)</a:t>
            </a:r>
            <a:r>
              <a:rPr lang="zh-CN" altLang="zh-CN" sz="3200" dirty="0"/>
              <a:t>，</a:t>
            </a:r>
            <a:r>
              <a:rPr lang="en-US" altLang="zh-CN" sz="3200" dirty="0" smtClean="0"/>
              <a:t>B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(3</a:t>
            </a:r>
            <a:r>
              <a:rPr lang="zh-CN" altLang="zh-CN" sz="3200" dirty="0" smtClean="0"/>
              <a:t>，</a:t>
            </a:r>
            <a:r>
              <a:rPr lang="en-US" altLang="zh-CN" sz="3200" dirty="0" smtClean="0"/>
              <a:t>5</a:t>
            </a:r>
            <a:r>
              <a:rPr lang="en-US" altLang="zh-CN" sz="3200" dirty="0" smtClean="0">
                <a:latin typeface="宋体" panose="02010600030101010101" pitchFamily="2" charset="-122"/>
              </a:rPr>
              <a:t>)</a:t>
            </a:r>
            <a:r>
              <a:rPr lang="zh-CN" altLang="zh-CN" sz="3200" dirty="0" smtClean="0"/>
              <a:t>，</a:t>
            </a:r>
            <a:endParaRPr lang="en-US" altLang="zh-CN" sz="3200" dirty="0" smtClean="0"/>
          </a:p>
          <a:p>
            <a:pPr eaLnBrk="0" hangingPunct="0"/>
            <a:r>
              <a:rPr lang="zh-CN" altLang="en-US" sz="3200" dirty="0" smtClean="0"/>
              <a:t>对称轴是直线</a:t>
            </a:r>
            <a:r>
              <a:rPr lang="en-US" altLang="zh-CN" sz="3200" dirty="0" smtClean="0"/>
              <a:t>x=1</a:t>
            </a:r>
            <a:r>
              <a:rPr lang="zh-CN" altLang="en-US" sz="3200" dirty="0" smtClean="0"/>
              <a:t>，</a:t>
            </a:r>
            <a:r>
              <a:rPr lang="zh-CN" altLang="zh-CN" sz="3200" dirty="0" smtClean="0"/>
              <a:t>求</a:t>
            </a:r>
            <a:r>
              <a:rPr lang="zh-CN" altLang="zh-CN" sz="3200" dirty="0"/>
              <a:t>这个二次函数的表达式</a:t>
            </a:r>
            <a:r>
              <a:rPr lang="en-US" altLang="zh-CN" sz="3200" dirty="0"/>
              <a:t>.</a:t>
            </a:r>
            <a:r>
              <a:rPr lang="zh-CN" altLang="en-US" sz="3200" dirty="0"/>
              <a:t>你有</a:t>
            </a:r>
            <a:r>
              <a:rPr lang="zh-CN" altLang="en-US" sz="3200" dirty="0" smtClean="0"/>
              <a:t>几种解法</a:t>
            </a:r>
            <a:r>
              <a:rPr lang="zh-CN" altLang="en-US" sz="3200" dirty="0"/>
              <a:t>？</a:t>
            </a:r>
          </a:p>
        </p:txBody>
      </p:sp>
      <p:sp>
        <p:nvSpPr>
          <p:cNvPr id="4" name="矩形 3"/>
          <p:cNvSpPr/>
          <p:nvPr/>
        </p:nvSpPr>
        <p:spPr>
          <a:xfrm>
            <a:off x="2309786" y="214290"/>
            <a:ext cx="30059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000" dirty="0" smtClean="0"/>
              <a:t>课本</a:t>
            </a:r>
            <a:r>
              <a:rPr lang="en-US" altLang="zh-CN" sz="4000" dirty="0" smtClean="0"/>
              <a:t>P46,T4 </a:t>
            </a:r>
            <a:endParaRPr lang="zh-CN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框 6145"/>
          <p:cNvSpPr txBox="1">
            <a:spLocks noChangeArrowheads="1"/>
          </p:cNvSpPr>
          <p:nvPr/>
        </p:nvSpPr>
        <p:spPr bwMode="auto">
          <a:xfrm>
            <a:off x="175685" y="112714"/>
            <a:ext cx="2236510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40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课堂总结</a:t>
            </a:r>
          </a:p>
        </p:txBody>
      </p:sp>
      <p:sp>
        <p:nvSpPr>
          <p:cNvPr id="2" name="右箭头 1"/>
          <p:cNvSpPr/>
          <p:nvPr/>
        </p:nvSpPr>
        <p:spPr>
          <a:xfrm>
            <a:off x="1388534" y="3086101"/>
            <a:ext cx="836084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4" name="右箭头 3"/>
          <p:cNvSpPr/>
          <p:nvPr/>
        </p:nvSpPr>
        <p:spPr>
          <a:xfrm>
            <a:off x="3306233" y="3086101"/>
            <a:ext cx="8382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17412" name="文本框 5"/>
          <p:cNvSpPr txBox="1">
            <a:spLocks noChangeArrowheads="1"/>
          </p:cNvSpPr>
          <p:nvPr/>
        </p:nvSpPr>
        <p:spPr bwMode="auto">
          <a:xfrm>
            <a:off x="649870" y="2054225"/>
            <a:ext cx="738664" cy="28623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eaVert" wrap="none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求函数表达式</a:t>
            </a:r>
            <a:endParaRPr lang="zh-CN" altLang="en-US" sz="3600" dirty="0"/>
          </a:p>
        </p:txBody>
      </p:sp>
      <p:sp>
        <p:nvSpPr>
          <p:cNvPr id="17413" name="文本框 6"/>
          <p:cNvSpPr txBox="1">
            <a:spLocks noChangeArrowheads="1"/>
          </p:cNvSpPr>
          <p:nvPr/>
        </p:nvSpPr>
        <p:spPr bwMode="auto">
          <a:xfrm>
            <a:off x="2525581" y="1824038"/>
            <a:ext cx="615553" cy="33239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eaVert" wrap="none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求表达式中待定系数</a:t>
            </a:r>
          </a:p>
        </p:txBody>
      </p:sp>
      <p:sp>
        <p:nvSpPr>
          <p:cNvPr id="17414" name="文本框 7"/>
          <p:cNvSpPr txBox="1">
            <a:spLocks noChangeArrowheads="1"/>
          </p:cNvSpPr>
          <p:nvPr/>
        </p:nvSpPr>
        <p:spPr bwMode="auto">
          <a:xfrm>
            <a:off x="4381488" y="2143116"/>
            <a:ext cx="615553" cy="28751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eaVert" wrap="none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代入法   方程</a:t>
            </a:r>
            <a:r>
              <a:rPr lang="zh-CN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思想</a:t>
            </a:r>
          </a:p>
        </p:txBody>
      </p:sp>
      <p:sp>
        <p:nvSpPr>
          <p:cNvPr id="9" name="右箭头 8"/>
          <p:cNvSpPr/>
          <p:nvPr/>
        </p:nvSpPr>
        <p:spPr>
          <a:xfrm>
            <a:off x="4961467" y="3086101"/>
            <a:ext cx="836084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10" name="左大括号 9"/>
          <p:cNvSpPr/>
          <p:nvPr/>
        </p:nvSpPr>
        <p:spPr>
          <a:xfrm>
            <a:off x="6062134" y="2054226"/>
            <a:ext cx="524933" cy="25495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17417" name="文本框 10"/>
          <p:cNvSpPr txBox="1">
            <a:spLocks noChangeArrowheads="1"/>
          </p:cNvSpPr>
          <p:nvPr/>
        </p:nvSpPr>
        <p:spPr bwMode="auto">
          <a:xfrm>
            <a:off x="6680201" y="2281239"/>
            <a:ext cx="126188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b="1">
                <a:solidFill>
                  <a:srgbClr val="FF0000"/>
                </a:solidFill>
              </a:rPr>
              <a:t>一般式</a:t>
            </a:r>
          </a:p>
        </p:txBody>
      </p:sp>
      <p:sp>
        <p:nvSpPr>
          <p:cNvPr id="17418" name="文本框 11"/>
          <p:cNvSpPr txBox="1">
            <a:spLocks noChangeArrowheads="1"/>
          </p:cNvSpPr>
          <p:nvPr/>
        </p:nvSpPr>
        <p:spPr bwMode="auto">
          <a:xfrm>
            <a:off x="6743701" y="3738564"/>
            <a:ext cx="126188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b="1">
                <a:solidFill>
                  <a:srgbClr val="FF0000"/>
                </a:solidFill>
              </a:rPr>
              <a:t>顶点式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6145"/>
          <p:cNvSpPr txBox="1">
            <a:spLocks noChangeArrowheads="1"/>
          </p:cNvSpPr>
          <p:nvPr/>
        </p:nvSpPr>
        <p:spPr bwMode="auto">
          <a:xfrm>
            <a:off x="175685" y="112714"/>
            <a:ext cx="2236510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4000" b="1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达标检测</a:t>
            </a:r>
            <a:endParaRPr lang="zh-CN" altLang="en-US" sz="4000" b="1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3" name="文本框 99"/>
          <p:cNvSpPr txBox="1">
            <a:spLocks noChangeArrowheads="1"/>
          </p:cNvSpPr>
          <p:nvPr/>
        </p:nvSpPr>
        <p:spPr bwMode="auto">
          <a:xfrm>
            <a:off x="380960" y="1268760"/>
            <a:ext cx="11215766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/>
            <a:r>
              <a:rPr lang="zh-CN" altLang="zh-CN" sz="3600" dirty="0"/>
              <a:t>已知，一个二次函数的</a:t>
            </a:r>
            <a:r>
              <a:rPr lang="zh-CN" altLang="zh-CN" sz="3600" dirty="0" smtClean="0"/>
              <a:t>图</a:t>
            </a:r>
            <a:r>
              <a:rPr lang="zh-CN" altLang="en-US" sz="3600" dirty="0" smtClean="0"/>
              <a:t>象</a:t>
            </a:r>
            <a:r>
              <a:rPr lang="zh-CN" altLang="zh-CN" sz="3600" dirty="0" smtClean="0"/>
              <a:t>经过</a:t>
            </a:r>
            <a:r>
              <a:rPr lang="zh-CN" altLang="zh-CN" sz="3600" dirty="0"/>
              <a:t>点</a:t>
            </a:r>
            <a:r>
              <a:rPr lang="en-US" altLang="zh-CN" sz="3600" dirty="0" smtClean="0"/>
              <a:t>A</a:t>
            </a:r>
            <a:r>
              <a:rPr lang="en-US" altLang="zh-CN" sz="3600" dirty="0" smtClean="0">
                <a:latin typeface="Times New Roman" panose="02020603050405020304" pitchFamily="18" charset="0"/>
              </a:rPr>
              <a:t>(1</a:t>
            </a:r>
            <a:r>
              <a:rPr lang="zh-CN" altLang="zh-CN" sz="3600" dirty="0"/>
              <a:t>，</a:t>
            </a:r>
            <a:r>
              <a:rPr lang="en-US" altLang="zh-CN" sz="3600" dirty="0"/>
              <a:t>2</a:t>
            </a:r>
            <a:r>
              <a:rPr lang="en-US" altLang="zh-CN" sz="3600" dirty="0">
                <a:latin typeface="宋体" panose="02010600030101010101" pitchFamily="2" charset="-122"/>
              </a:rPr>
              <a:t>)</a:t>
            </a:r>
            <a:r>
              <a:rPr lang="zh-CN" altLang="en-US" sz="3600" dirty="0" smtClean="0">
                <a:latin typeface="宋体" panose="02010600030101010101" pitchFamily="2" charset="-122"/>
              </a:rPr>
              <a:t>和</a:t>
            </a:r>
            <a:r>
              <a:rPr lang="en-US" altLang="zh-CN" sz="3600" b="1" dirty="0" smtClean="0">
                <a:latin typeface="宋体" panose="02010600030101010101" pitchFamily="2" charset="-122"/>
              </a:rPr>
              <a:t>B</a:t>
            </a:r>
            <a:r>
              <a:rPr lang="en-US" altLang="zh-CN" sz="3600" dirty="0" smtClean="0">
                <a:latin typeface="Times New Roman" panose="02020603050405020304" pitchFamily="18" charset="0"/>
              </a:rPr>
              <a:t>(-2</a:t>
            </a:r>
            <a:r>
              <a:rPr lang="zh-CN" altLang="zh-CN" sz="3600" dirty="0" smtClean="0"/>
              <a:t>，</a:t>
            </a:r>
            <a:r>
              <a:rPr lang="en-US" altLang="zh-CN" sz="3600" dirty="0" smtClean="0"/>
              <a:t>-4</a:t>
            </a:r>
            <a:r>
              <a:rPr lang="en-US" altLang="zh-CN" sz="3600" dirty="0" smtClean="0">
                <a:latin typeface="宋体" panose="02010600030101010101" pitchFamily="2" charset="-122"/>
              </a:rPr>
              <a:t>)</a:t>
            </a:r>
            <a:r>
              <a:rPr lang="zh-CN" altLang="zh-CN" sz="3600" dirty="0" smtClean="0"/>
              <a:t>，</a:t>
            </a:r>
            <a:r>
              <a:rPr lang="zh-CN" altLang="en-US" sz="3600" dirty="0" smtClean="0"/>
              <a:t>当</a:t>
            </a:r>
            <a:r>
              <a:rPr lang="en-US" altLang="zh-CN" sz="3600" dirty="0" smtClean="0"/>
              <a:t>x=-1</a:t>
            </a:r>
            <a:r>
              <a:rPr lang="zh-CN" altLang="en-US" sz="3600" dirty="0" smtClean="0"/>
              <a:t>时有最小值。</a:t>
            </a:r>
            <a:r>
              <a:rPr lang="zh-CN" altLang="zh-CN" sz="3600" dirty="0" smtClean="0"/>
              <a:t>求</a:t>
            </a:r>
            <a:r>
              <a:rPr lang="zh-CN" altLang="zh-CN" sz="3600" dirty="0"/>
              <a:t>这个二次函数的表达式</a:t>
            </a:r>
            <a:r>
              <a:rPr lang="en-US" altLang="zh-CN" sz="3600" dirty="0" smtClean="0"/>
              <a:t>.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Oval 16" descr="信纸"/>
          <p:cNvSpPr>
            <a:spLocks noChangeArrowheads="1"/>
          </p:cNvSpPr>
          <p:nvPr/>
        </p:nvSpPr>
        <p:spPr bwMode="auto">
          <a:xfrm>
            <a:off x="141817" y="168275"/>
            <a:ext cx="3454400" cy="1081088"/>
          </a:xfrm>
          <a:prstGeom prst="ellips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44450">
            <a:solidFill>
              <a:srgbClr val="0000FF"/>
            </a:solidFill>
            <a:round/>
          </a:ln>
        </p:spPr>
        <p:txBody>
          <a:bodyPr wrap="none" anchor="ctr"/>
          <a:lstStyle/>
          <a:p>
            <a:r>
              <a:rPr lang="zh-CN" altLang="en-US" sz="4800" b="1" dirty="0">
                <a:solidFill>
                  <a:srgbClr val="FF0000"/>
                </a:solidFill>
              </a:rPr>
              <a:t>说一说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60587" y="1405891"/>
            <a:ext cx="1127901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3200" b="1" noProof="1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已知一次函数的</a:t>
            </a:r>
            <a:r>
              <a:rPr lang="zh-CN" altLang="en-US" sz="3200" b="1" noProof="1" smtClean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图象经过</a:t>
            </a:r>
            <a:r>
              <a:rPr lang="zh-CN" altLang="en-US" sz="3200" b="1" noProof="1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点</a:t>
            </a:r>
            <a:r>
              <a:rPr lang="en-US" altLang="zh-CN" sz="3200" b="1" noProof="1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A</a:t>
            </a:r>
            <a:r>
              <a:rPr lang="zh-CN" altLang="en-US" sz="3200" b="1" noProof="1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（</a:t>
            </a:r>
            <a:r>
              <a:rPr lang="en-US" altLang="zh-CN" sz="3200" b="1" noProof="1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1</a:t>
            </a:r>
            <a:r>
              <a:rPr lang="zh-CN" altLang="en-US" sz="3200" b="1" noProof="1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，</a:t>
            </a:r>
            <a:r>
              <a:rPr lang="en-US" altLang="zh-CN" sz="3200" b="1" noProof="1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2</a:t>
            </a:r>
            <a:r>
              <a:rPr lang="zh-CN" altLang="en-US" sz="3200" b="1" noProof="1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）</a:t>
            </a:r>
            <a:r>
              <a:rPr lang="zh-CN" altLang="en-US" sz="3200" b="1" noProof="1" smtClean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和点</a:t>
            </a:r>
            <a:r>
              <a:rPr lang="en-US" altLang="zh-CN" sz="3200" b="1" noProof="1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B</a:t>
            </a:r>
            <a:r>
              <a:rPr lang="zh-CN" altLang="en-US" sz="3200" b="1" noProof="1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（</a:t>
            </a:r>
            <a:r>
              <a:rPr lang="en-US" altLang="zh-CN" sz="3200" b="1" noProof="1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-2</a:t>
            </a:r>
            <a:r>
              <a:rPr lang="zh-CN" altLang="en-US" sz="3200" b="1" noProof="1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，</a:t>
            </a:r>
            <a:r>
              <a:rPr lang="en-US" altLang="zh-CN" sz="3200" b="1" noProof="1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-1</a:t>
            </a:r>
            <a:r>
              <a:rPr lang="zh-CN" altLang="en-US" sz="3200" b="1" noProof="1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），求该函数的表达式。</a:t>
            </a:r>
          </a:p>
          <a:p>
            <a:pPr eaLnBrk="0" hangingPunct="0"/>
            <a:endParaRPr lang="zh-CN" altLang="en-US" sz="3200" b="1" noProof="1">
              <a:solidFill>
                <a:srgbClr val="FF0000"/>
              </a:solidFill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  <a:p>
            <a:pPr eaLnBrk="0" hangingPunct="0"/>
            <a:r>
              <a:rPr lang="zh-CN" altLang="en-US" sz="3200" b="1" noProof="1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用什么方法？</a:t>
            </a:r>
          </a:p>
          <a:p>
            <a:pPr eaLnBrk="0" hangingPunct="0"/>
            <a:endParaRPr lang="en-US" altLang="zh-CN" sz="3200" b="1" noProof="1" smtClean="0">
              <a:solidFill>
                <a:srgbClr val="FF0000"/>
              </a:solidFill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  <a:p>
            <a:pPr eaLnBrk="0" hangingPunct="0"/>
            <a:r>
              <a:rPr lang="zh-CN" altLang="en-US" sz="3200" b="1" noProof="1" smtClean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基本</a:t>
            </a:r>
            <a:r>
              <a:rPr lang="zh-CN" altLang="en-US" sz="3200" b="1" noProof="1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步骤是：</a:t>
            </a:r>
          </a:p>
          <a:p>
            <a:pPr eaLnBrk="0" hangingPunct="0"/>
            <a:endParaRPr lang="zh-CN" altLang="en-US" sz="2400" b="1" noProof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310050" y="2643182"/>
            <a:ext cx="274947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4000" b="1" noProof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待定系数法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738546" y="4071942"/>
            <a:ext cx="6750566" cy="243143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200" b="1" noProof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第一步：设出表达式</a:t>
            </a:r>
            <a:endParaRPr lang="zh-CN" altLang="en-US" sz="3200" b="1" noProof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  <a:p>
            <a:pPr eaLnBrk="0" hangingPunct="0"/>
            <a:r>
              <a:rPr lang="zh-CN" altLang="en-US" sz="3200" b="1" noProof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第二步：根据条件列出</a:t>
            </a:r>
            <a:r>
              <a:rPr lang="zh-CN" altLang="en-US" sz="3200" b="1" noProof="1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方程（组）</a:t>
            </a:r>
            <a:endParaRPr lang="zh-CN" altLang="en-US" sz="3200" b="1" noProof="1">
              <a:solidFill>
                <a:srgbClr val="FF0000"/>
              </a:solidFill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  <a:p>
            <a:pPr eaLnBrk="0" hangingPunct="0"/>
            <a:r>
              <a:rPr lang="zh-CN" altLang="en-US" sz="3200" b="1" noProof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第三步：解方程（组）</a:t>
            </a:r>
            <a:r>
              <a:rPr lang="zh-CN" altLang="en-US" sz="3200" b="1" noProof="1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得出</a:t>
            </a:r>
            <a:r>
              <a:rPr lang="zh-CN" altLang="en-US" sz="3200" b="1" noProof="1" smtClean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字母系数</a:t>
            </a:r>
            <a:endParaRPr lang="zh-CN" altLang="en-US" sz="3200" b="1" noProof="1">
              <a:solidFill>
                <a:srgbClr val="FF0000"/>
              </a:solidFill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  <a:p>
            <a:pPr eaLnBrk="0" hangingPunct="0"/>
            <a:r>
              <a:rPr lang="zh-CN" altLang="en-US" sz="3200" b="1" noProof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第四步：写出表达式</a:t>
            </a:r>
            <a:endParaRPr lang="zh-CN" altLang="en-US" sz="3200" b="1" noProof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  <a:p>
            <a:pPr eaLnBrk="0" hangingPunct="0"/>
            <a:endParaRPr lang="zh-CN" altLang="en-US" sz="2400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文本占位符 5"/>
          <p:cNvSpPr>
            <a:spLocks noGrp="1" noChangeArrowheads="1"/>
          </p:cNvSpPr>
          <p:nvPr/>
        </p:nvSpPr>
        <p:spPr bwMode="auto">
          <a:xfrm>
            <a:off x="335360" y="260648"/>
            <a:ext cx="10033000" cy="9525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zh-CN" altLang="en-US" sz="4400" b="1" dirty="0">
                <a:solidFill>
                  <a:srgbClr val="C00000"/>
                </a:solidFill>
                <a:latin typeface="Calibri" panose="020F0502020204030204" pitchFamily="34" charset="0"/>
              </a:rPr>
              <a:t>确定二次函数的表达</a:t>
            </a:r>
            <a:r>
              <a:rPr lang="zh-CN" altLang="en-US" sz="4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式</a:t>
            </a:r>
            <a:endParaRPr lang="zh-CN" altLang="en-US" sz="44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eaLnBrk="0" hangingPunct="0">
              <a:spcBef>
                <a:spcPct val="20000"/>
              </a:spcBef>
            </a:pPr>
            <a:endParaRPr lang="zh-CN" altLang="en-US" sz="44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855640" y="1700808"/>
            <a:ext cx="6482865" cy="28623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600" b="1" dirty="0">
                <a:solidFill>
                  <a:srgbClr val="FF0000"/>
                </a:solidFill>
              </a:rPr>
              <a:t>二次函数有哪几种表达式？</a:t>
            </a:r>
          </a:p>
          <a:p>
            <a:pPr eaLnBrk="0" hangingPunct="0"/>
            <a:r>
              <a:rPr lang="zh-CN" altLang="en-US" sz="3600" b="1" dirty="0">
                <a:solidFill>
                  <a:srgbClr val="FF0000"/>
                </a:solidFill>
              </a:rPr>
              <a:t>  </a:t>
            </a:r>
          </a:p>
          <a:p>
            <a:pPr eaLnBrk="0" hangingPunct="0"/>
            <a:r>
              <a:rPr lang="zh-CN" altLang="en-US" sz="3600" b="1" dirty="0">
                <a:solidFill>
                  <a:srgbClr val="FF0000"/>
                </a:solidFill>
              </a:rPr>
              <a:t>一般式：</a:t>
            </a:r>
            <a:r>
              <a:rPr lang="en-US" altLang="zh-CN" sz="3600" b="1" dirty="0">
                <a:solidFill>
                  <a:srgbClr val="FF0000"/>
                </a:solidFill>
              </a:rPr>
              <a:t>y=ax</a:t>
            </a:r>
            <a:r>
              <a:rPr lang="en-US" altLang="zh-CN" sz="3600" b="1" baseline="30000" dirty="0">
                <a:solidFill>
                  <a:srgbClr val="FF0000"/>
                </a:solidFill>
              </a:rPr>
              <a:t>2</a:t>
            </a:r>
            <a:r>
              <a:rPr lang="en-US" altLang="zh-CN" sz="3600" b="1" dirty="0">
                <a:solidFill>
                  <a:srgbClr val="FF0000"/>
                </a:solidFill>
              </a:rPr>
              <a:t>+bx+c      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(</a:t>
            </a:r>
            <a:r>
              <a:rPr lang="en-US" altLang="zh-CN" sz="3600" b="1" dirty="0">
                <a:solidFill>
                  <a:srgbClr val="FF0000"/>
                </a:solidFill>
              </a:rPr>
              <a:t>a≠0)</a:t>
            </a:r>
            <a:endParaRPr lang="zh-CN" altLang="en-US" sz="3600" b="1" dirty="0">
              <a:solidFill>
                <a:srgbClr val="FF0000"/>
              </a:solidFill>
            </a:endParaRPr>
          </a:p>
          <a:p>
            <a:pPr eaLnBrk="0" hangingPunct="0"/>
            <a:endParaRPr lang="zh-CN" altLang="en-US" sz="3600" b="1" dirty="0">
              <a:solidFill>
                <a:srgbClr val="FF0000"/>
              </a:solidFill>
            </a:endParaRPr>
          </a:p>
          <a:p>
            <a:pPr eaLnBrk="0" hangingPunct="0"/>
            <a:r>
              <a:rPr lang="zh-CN" altLang="en-US" sz="3600" b="1" dirty="0">
                <a:solidFill>
                  <a:srgbClr val="FF0000"/>
                </a:solidFill>
              </a:rPr>
              <a:t>顶点式：</a:t>
            </a:r>
            <a:r>
              <a:rPr lang="en-US" altLang="zh-CN" sz="3600" b="1" dirty="0">
                <a:solidFill>
                  <a:srgbClr val="FF0000"/>
                </a:solidFill>
              </a:rPr>
              <a:t>y=a(x-h)</a:t>
            </a:r>
            <a:r>
              <a:rPr lang="en-US" altLang="zh-CN" sz="3600" b="1" baseline="30000" dirty="0">
                <a:solidFill>
                  <a:srgbClr val="FF0000"/>
                </a:solidFill>
              </a:rPr>
              <a:t>2</a:t>
            </a:r>
            <a:r>
              <a:rPr lang="en-US" altLang="zh-CN" sz="3600" b="1" dirty="0">
                <a:solidFill>
                  <a:srgbClr val="FF0000"/>
                </a:solidFill>
              </a:rPr>
              <a:t>+k      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</a:rPr>
              <a:t>(a≠0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)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文本框 1"/>
          <p:cNvSpPr txBox="1">
            <a:spLocks noChangeArrowheads="1"/>
          </p:cNvSpPr>
          <p:nvPr/>
        </p:nvSpPr>
        <p:spPr bwMode="auto">
          <a:xfrm>
            <a:off x="1095340" y="571480"/>
            <a:ext cx="9929882" cy="53553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4800" b="1" dirty="0">
                <a:solidFill>
                  <a:srgbClr val="FF0000"/>
                </a:solidFill>
              </a:rPr>
              <a:t>              </a:t>
            </a:r>
            <a:r>
              <a:rPr lang="en-US" altLang="zh-CN" sz="4800" b="1" dirty="0" smtClean="0">
                <a:solidFill>
                  <a:srgbClr val="FF0000"/>
                </a:solidFill>
              </a:rPr>
              <a:t>    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学习</a:t>
            </a:r>
            <a:r>
              <a:rPr lang="zh-CN" altLang="en-US" sz="4800" b="1" dirty="0">
                <a:solidFill>
                  <a:srgbClr val="FF0000"/>
                </a:solidFill>
              </a:rPr>
              <a:t>目标     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</a:rPr>
              <a:t>、类比一次函数表达式的求法，通过例题学习，掌握用待定系数法求二次函数表达式的方法，知道给定不共线的三点的坐标可以确定一个二次函数；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</a:rPr>
              <a:t>、通过变式训练，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能根据</a:t>
            </a:r>
            <a:r>
              <a:rPr lang="zh-CN" altLang="en-US" sz="2800" b="1" dirty="0">
                <a:solidFill>
                  <a:srgbClr val="FF0000"/>
                </a:solidFill>
              </a:rPr>
              <a:t>条件恰当的选取表达式，体会转化的数学思想；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</a:rPr>
              <a:t>、在练习中学会根据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函数图象确定</a:t>
            </a:r>
            <a:r>
              <a:rPr lang="zh-CN" altLang="en-US" sz="2800" b="1" dirty="0">
                <a:solidFill>
                  <a:srgbClr val="FF0000"/>
                </a:solidFill>
              </a:rPr>
              <a:t>二次函数的表达式，进一步体会数形结合思想。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文本框 2"/>
          <p:cNvSpPr txBox="1">
            <a:spLocks noChangeArrowheads="1"/>
          </p:cNvSpPr>
          <p:nvPr/>
        </p:nvSpPr>
        <p:spPr bwMode="auto">
          <a:xfrm>
            <a:off x="59267" y="77788"/>
            <a:ext cx="7688323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</a:rPr>
              <a:t>一般</a:t>
            </a:r>
            <a:r>
              <a:rPr lang="zh-CN" altLang="en-US" sz="4800" b="1" dirty="0" smtClean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</a:rPr>
              <a:t>式</a:t>
            </a:r>
            <a:r>
              <a:rPr lang="en-US" altLang="zh-CN" sz="4800" b="1" dirty="0" smtClean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</a:rPr>
              <a:t>:</a:t>
            </a:r>
            <a:r>
              <a:rPr lang="en-US" altLang="zh-CN" sz="4800" b="1" dirty="0" smtClean="0">
                <a:solidFill>
                  <a:srgbClr val="FF0000"/>
                </a:solidFill>
              </a:rPr>
              <a:t>y=ax</a:t>
            </a:r>
            <a:r>
              <a:rPr lang="en-US" altLang="zh-CN" sz="4800" b="1" baseline="30000" dirty="0" smtClean="0">
                <a:solidFill>
                  <a:srgbClr val="FF0000"/>
                </a:solidFill>
              </a:rPr>
              <a:t>2</a:t>
            </a:r>
            <a:r>
              <a:rPr lang="en-US" altLang="zh-CN" sz="4800" b="1" dirty="0" smtClean="0">
                <a:solidFill>
                  <a:srgbClr val="FF0000"/>
                </a:solidFill>
              </a:rPr>
              <a:t>+bx+c   </a:t>
            </a:r>
            <a:r>
              <a:rPr lang="en-US" altLang="zh-CN" sz="5400" b="1" dirty="0" smtClean="0">
                <a:solidFill>
                  <a:srgbClr val="FF0000"/>
                </a:solidFill>
              </a:rPr>
              <a:t>(a≠0)</a:t>
            </a:r>
            <a:endParaRPr lang="zh-CN" altLang="en-US" sz="5400" b="1" dirty="0">
              <a:solidFill>
                <a:srgbClr val="FF0000"/>
              </a:solidFill>
              <a:latin typeface="华文宋体" panose="02010600040101010101" charset="-122"/>
              <a:ea typeface="华文宋体" panose="02010600040101010101" charset="-122"/>
            </a:endParaRPr>
          </a:p>
        </p:txBody>
      </p:sp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1023902" y="979468"/>
            <a:ext cx="10144196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3200" dirty="0"/>
              <a:t>引例</a:t>
            </a:r>
            <a:r>
              <a:rPr lang="en-US" altLang="zh-CN" sz="3200" dirty="0"/>
              <a:t>1</a:t>
            </a:r>
            <a:r>
              <a:rPr lang="zh-CN" altLang="en-US" sz="3200" dirty="0"/>
              <a:t>、</a:t>
            </a:r>
            <a:r>
              <a:rPr lang="zh-CN" altLang="zh-CN" sz="3200" dirty="0"/>
              <a:t>已知二次函数</a:t>
            </a:r>
            <a:r>
              <a:rPr lang="en-US" altLang="zh-CN" sz="3200" dirty="0"/>
              <a:t>y=ax</a:t>
            </a:r>
            <a:r>
              <a:rPr lang="en-US" altLang="zh-CN" sz="3200" baseline="30000" dirty="0"/>
              <a:t>2</a:t>
            </a:r>
            <a:r>
              <a:rPr lang="zh-CN" altLang="zh-CN" sz="3200" dirty="0"/>
              <a:t>的</a:t>
            </a:r>
            <a:r>
              <a:rPr lang="zh-CN" altLang="zh-CN" sz="3200" dirty="0" smtClean="0"/>
              <a:t>图</a:t>
            </a:r>
            <a:r>
              <a:rPr lang="zh-CN" altLang="en-US" sz="3200" dirty="0" smtClean="0"/>
              <a:t>象</a:t>
            </a:r>
            <a:r>
              <a:rPr lang="zh-CN" altLang="zh-CN" sz="3200" dirty="0" smtClean="0"/>
              <a:t>经过</a:t>
            </a:r>
            <a:r>
              <a:rPr lang="zh-CN" altLang="zh-CN" sz="3200" dirty="0"/>
              <a:t>点</a:t>
            </a:r>
            <a:r>
              <a:rPr lang="en-US" altLang="zh-CN" sz="3200" dirty="0">
                <a:latin typeface="宋体" panose="02010600030101010101" pitchFamily="2" charset="-122"/>
              </a:rPr>
              <a:t>(</a:t>
            </a:r>
            <a:r>
              <a:rPr lang="en-US" altLang="zh-CN" sz="3200" dirty="0">
                <a:latin typeface="Times New Roman" panose="02020603050405020304" pitchFamily="18" charset="0"/>
              </a:rPr>
              <a:t>-1</a:t>
            </a:r>
            <a:r>
              <a:rPr lang="zh-CN" altLang="zh-CN" sz="3200" dirty="0"/>
              <a:t>，</a:t>
            </a:r>
            <a:r>
              <a:rPr lang="en-US" altLang="zh-CN" sz="3200" dirty="0"/>
              <a:t>6</a:t>
            </a:r>
            <a:r>
              <a:rPr lang="en-US" altLang="zh-CN" sz="3200" dirty="0">
                <a:latin typeface="宋体" panose="02010600030101010101" pitchFamily="2" charset="-122"/>
              </a:rPr>
              <a:t>)</a:t>
            </a:r>
            <a:r>
              <a:rPr lang="zh-CN" altLang="zh-CN" sz="3200" dirty="0"/>
              <a:t>，求这个二次函数的表达式</a:t>
            </a:r>
            <a:r>
              <a:rPr lang="en-US" altLang="zh-CN" sz="3200" dirty="0"/>
              <a:t>.</a:t>
            </a:r>
          </a:p>
          <a:p>
            <a:pPr eaLnBrk="0" hangingPunct="0"/>
            <a:endParaRPr lang="en-US" altLang="zh-CN" sz="3200" dirty="0"/>
          </a:p>
          <a:p>
            <a:pPr eaLnBrk="0" hangingPunct="0"/>
            <a:r>
              <a:rPr lang="zh-CN" altLang="en-US" sz="3200" dirty="0" smtClean="0"/>
              <a:t>引</a:t>
            </a:r>
            <a:r>
              <a:rPr lang="zh-CN" altLang="en-US" sz="3200" dirty="0"/>
              <a:t>例</a:t>
            </a:r>
            <a:r>
              <a:rPr lang="en-US" altLang="zh-CN" sz="3200" dirty="0"/>
              <a:t>2</a:t>
            </a:r>
            <a:r>
              <a:rPr lang="zh-CN" altLang="en-US" sz="3200" dirty="0"/>
              <a:t>、</a:t>
            </a:r>
            <a:r>
              <a:rPr lang="zh-CN" altLang="zh-CN" sz="3200" dirty="0"/>
              <a:t>已知二次函数</a:t>
            </a:r>
            <a:r>
              <a:rPr lang="en-US" altLang="zh-CN" sz="3200" dirty="0" smtClean="0"/>
              <a:t>y=ax</a:t>
            </a:r>
            <a:r>
              <a:rPr lang="en-US" altLang="zh-CN" sz="3200" baseline="30000" dirty="0" smtClean="0"/>
              <a:t>2</a:t>
            </a:r>
            <a:r>
              <a:rPr lang="en-US" altLang="zh-CN" sz="3200" dirty="0" smtClean="0"/>
              <a:t>+c</a:t>
            </a:r>
            <a:r>
              <a:rPr lang="zh-CN" altLang="zh-CN" sz="3200" dirty="0"/>
              <a:t>的</a:t>
            </a:r>
            <a:r>
              <a:rPr lang="zh-CN" altLang="zh-CN" sz="3200" dirty="0" smtClean="0"/>
              <a:t>图</a:t>
            </a:r>
            <a:r>
              <a:rPr lang="zh-CN" altLang="en-US" sz="3200" dirty="0" smtClean="0"/>
              <a:t>象</a:t>
            </a:r>
            <a:r>
              <a:rPr lang="zh-CN" altLang="zh-CN" sz="3200" dirty="0" smtClean="0"/>
              <a:t>经过</a:t>
            </a:r>
            <a:r>
              <a:rPr lang="zh-CN" altLang="zh-CN" sz="3200" dirty="0"/>
              <a:t>点</a:t>
            </a:r>
            <a:r>
              <a:rPr lang="en-US" altLang="zh-CN" sz="3200" b="1" dirty="0">
                <a:latin typeface="宋体" panose="02010600030101010101" pitchFamily="2" charset="-122"/>
              </a:rPr>
              <a:t>(-1</a:t>
            </a:r>
            <a:r>
              <a:rPr lang="zh-CN" altLang="zh-CN" sz="3200" b="1" dirty="0">
                <a:latin typeface="宋体" panose="02010600030101010101" pitchFamily="2" charset="-122"/>
              </a:rPr>
              <a:t>，</a:t>
            </a:r>
            <a:r>
              <a:rPr lang="en-US" altLang="zh-CN" sz="3200" b="1" dirty="0">
                <a:latin typeface="宋体" panose="02010600030101010101" pitchFamily="2" charset="-122"/>
              </a:rPr>
              <a:t>-3)</a:t>
            </a:r>
            <a:r>
              <a:rPr lang="zh-CN" altLang="en-US" sz="3200" dirty="0">
                <a:latin typeface="宋体" panose="02010600030101010101" pitchFamily="2" charset="-122"/>
              </a:rPr>
              <a:t>和点</a:t>
            </a:r>
            <a:r>
              <a:rPr lang="zh-CN" altLang="en-US" sz="3200" b="1" dirty="0">
                <a:latin typeface="宋体" panose="02010600030101010101" pitchFamily="2" charset="-122"/>
              </a:rPr>
              <a:t>（</a:t>
            </a:r>
            <a:r>
              <a:rPr lang="en-US" altLang="zh-CN" sz="3200" b="1" dirty="0">
                <a:latin typeface="宋体" panose="02010600030101010101" pitchFamily="2" charset="-122"/>
              </a:rPr>
              <a:t>2</a:t>
            </a:r>
            <a:r>
              <a:rPr lang="zh-CN" altLang="en-US" sz="3200" b="1" dirty="0">
                <a:latin typeface="宋体" panose="02010600030101010101" pitchFamily="2" charset="-122"/>
              </a:rPr>
              <a:t>，</a:t>
            </a:r>
            <a:r>
              <a:rPr lang="en-US" altLang="zh-CN" sz="3200" b="1" dirty="0">
                <a:latin typeface="宋体" panose="02010600030101010101" pitchFamily="2" charset="-122"/>
              </a:rPr>
              <a:t>3</a:t>
            </a:r>
            <a:r>
              <a:rPr lang="zh-CN" altLang="en-US" sz="3200" b="1" dirty="0">
                <a:latin typeface="宋体" panose="02010600030101010101" pitchFamily="2" charset="-122"/>
              </a:rPr>
              <a:t>）</a:t>
            </a:r>
            <a:r>
              <a:rPr lang="zh-CN" altLang="zh-CN" sz="3200" dirty="0"/>
              <a:t>，求这个二次函数的表达式</a:t>
            </a:r>
            <a:r>
              <a:rPr lang="en-US" altLang="zh-CN" sz="3200" dirty="0"/>
              <a:t>.</a:t>
            </a:r>
          </a:p>
          <a:p>
            <a:pPr eaLnBrk="0" hangingPunct="0"/>
            <a:endParaRPr lang="en-US" altLang="zh-CN" sz="3200" dirty="0"/>
          </a:p>
          <a:p>
            <a:pPr eaLnBrk="0" hangingPunct="0"/>
            <a:r>
              <a:rPr lang="zh-CN" altLang="en-US" sz="3200" dirty="0" smtClean="0"/>
              <a:t> </a:t>
            </a:r>
            <a:endParaRPr lang="en-US" altLang="zh-CN" sz="3200" dirty="0" smtClean="0"/>
          </a:p>
          <a:p>
            <a:pPr eaLnBrk="0" hangingPunct="0"/>
            <a:r>
              <a:rPr lang="zh-CN" altLang="en-US" sz="3200" dirty="0" smtClean="0"/>
              <a:t>引</a:t>
            </a:r>
            <a:r>
              <a:rPr lang="zh-CN" altLang="en-US" sz="3200" dirty="0"/>
              <a:t>例</a:t>
            </a:r>
            <a:r>
              <a:rPr lang="en-US" altLang="zh-CN" sz="3200" dirty="0"/>
              <a:t>3</a:t>
            </a:r>
            <a:r>
              <a:rPr lang="zh-CN" altLang="en-US" sz="3200" dirty="0"/>
              <a:t>、</a:t>
            </a:r>
            <a:r>
              <a:rPr lang="zh-CN" altLang="zh-CN" sz="3200" dirty="0">
                <a:sym typeface="宋体" panose="02010600030101010101" pitchFamily="2" charset="-122"/>
              </a:rPr>
              <a:t>已知二次函数</a:t>
            </a:r>
            <a:r>
              <a:rPr lang="en-US" altLang="zh-CN" sz="3200" dirty="0">
                <a:sym typeface="宋体" panose="02010600030101010101" pitchFamily="2" charset="-122"/>
              </a:rPr>
              <a:t>y=ax</a:t>
            </a:r>
            <a:r>
              <a:rPr lang="en-US" altLang="zh-CN" sz="3200" baseline="30000" dirty="0">
                <a:sym typeface="宋体" panose="02010600030101010101" pitchFamily="2" charset="-122"/>
              </a:rPr>
              <a:t>2</a:t>
            </a:r>
            <a:r>
              <a:rPr lang="en-US" altLang="zh-CN" sz="3200" dirty="0">
                <a:sym typeface="宋体" panose="02010600030101010101" pitchFamily="2" charset="-122"/>
              </a:rPr>
              <a:t>+bx+c</a:t>
            </a:r>
            <a:r>
              <a:rPr lang="zh-CN" altLang="zh-CN" sz="3200" dirty="0">
                <a:sym typeface="宋体" panose="02010600030101010101" pitchFamily="2" charset="-122"/>
              </a:rPr>
              <a:t>的</a:t>
            </a:r>
            <a:r>
              <a:rPr lang="zh-CN" altLang="zh-CN" sz="3200" dirty="0" smtClean="0">
                <a:sym typeface="宋体" panose="02010600030101010101" pitchFamily="2" charset="-122"/>
              </a:rPr>
              <a:t>图</a:t>
            </a:r>
            <a:r>
              <a:rPr lang="zh-CN" altLang="en-US" sz="3200" dirty="0" smtClean="0">
                <a:sym typeface="宋体" panose="02010600030101010101" pitchFamily="2" charset="-122"/>
              </a:rPr>
              <a:t>象</a:t>
            </a:r>
            <a:r>
              <a:rPr lang="zh-CN" altLang="zh-CN" sz="3200" dirty="0" smtClean="0">
                <a:sym typeface="宋体" panose="02010600030101010101" pitchFamily="2" charset="-122"/>
              </a:rPr>
              <a:t>经过</a:t>
            </a:r>
            <a:r>
              <a:rPr lang="zh-CN" altLang="zh-CN" sz="3200" dirty="0">
                <a:sym typeface="宋体" panose="02010600030101010101" pitchFamily="2" charset="-122"/>
              </a:rPr>
              <a:t>点</a:t>
            </a:r>
            <a:r>
              <a:rPr lang="en-US" altLang="zh-CN" sz="3200" dirty="0">
                <a:latin typeface="宋体" panose="02010600030101010101" pitchFamily="2" charset="-122"/>
              </a:rPr>
              <a:t>(</a:t>
            </a:r>
            <a:r>
              <a:rPr lang="en-US" altLang="zh-CN" sz="3200" dirty="0">
                <a:latin typeface="Times New Roman" panose="02020603050405020304" pitchFamily="18" charset="0"/>
              </a:rPr>
              <a:t>-1</a:t>
            </a:r>
            <a:r>
              <a:rPr lang="zh-CN" altLang="zh-CN" sz="3200" dirty="0"/>
              <a:t>，</a:t>
            </a:r>
            <a:r>
              <a:rPr lang="en-US" altLang="zh-CN" sz="3200" dirty="0"/>
              <a:t>6</a:t>
            </a:r>
            <a:r>
              <a:rPr lang="en-US" altLang="zh-CN" sz="3200" dirty="0">
                <a:latin typeface="宋体" panose="02010600030101010101" pitchFamily="2" charset="-122"/>
              </a:rPr>
              <a:t>)</a:t>
            </a:r>
            <a:r>
              <a:rPr lang="zh-CN" altLang="zh-CN" sz="3200" dirty="0"/>
              <a:t>，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(4</a:t>
            </a:r>
            <a:r>
              <a:rPr lang="zh-CN" altLang="zh-CN" sz="3200" dirty="0" smtClean="0"/>
              <a:t>，</a:t>
            </a:r>
            <a:r>
              <a:rPr lang="en-US" altLang="zh-CN" sz="3200" dirty="0"/>
              <a:t>6</a:t>
            </a:r>
            <a:r>
              <a:rPr lang="en-US" altLang="zh-CN" sz="3200" dirty="0">
                <a:latin typeface="宋体" panose="02010600030101010101" pitchFamily="2" charset="-122"/>
              </a:rPr>
              <a:t>)</a:t>
            </a:r>
            <a:r>
              <a:rPr lang="zh-CN" altLang="zh-CN" sz="3200" dirty="0"/>
              <a:t>，</a:t>
            </a:r>
            <a:r>
              <a:rPr lang="en-US" altLang="zh-CN" sz="3200" dirty="0">
                <a:latin typeface="Times New Roman" panose="02020603050405020304" pitchFamily="18" charset="0"/>
              </a:rPr>
              <a:t>(3</a:t>
            </a:r>
            <a:r>
              <a:rPr lang="zh-CN" altLang="zh-CN" sz="3200" dirty="0"/>
              <a:t>，</a:t>
            </a:r>
            <a:r>
              <a:rPr lang="en-US" altLang="zh-CN" sz="3200" dirty="0"/>
              <a:t>2</a:t>
            </a:r>
            <a:r>
              <a:rPr lang="en-US" altLang="zh-CN" sz="3200" dirty="0">
                <a:latin typeface="宋体" panose="02010600030101010101" pitchFamily="2" charset="-122"/>
              </a:rPr>
              <a:t>)</a:t>
            </a:r>
            <a:r>
              <a:rPr lang="zh-CN" altLang="zh-CN" sz="3200" dirty="0">
                <a:sym typeface="宋体" panose="02010600030101010101" pitchFamily="2" charset="-122"/>
              </a:rPr>
              <a:t>，求这个二次函数的表达式</a:t>
            </a:r>
            <a:r>
              <a:rPr lang="en-US" altLang="zh-CN" sz="3200" dirty="0" smtClean="0">
                <a:sym typeface="宋体" panose="02010600030101010101" pitchFamily="2" charset="-122"/>
              </a:rPr>
              <a:t>.</a:t>
            </a:r>
            <a:endParaRPr lang="en-US" altLang="zh-CN" sz="3200" dirty="0"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本框 99"/>
          <p:cNvSpPr txBox="1">
            <a:spLocks noChangeArrowheads="1"/>
          </p:cNvSpPr>
          <p:nvPr/>
        </p:nvSpPr>
        <p:spPr bwMode="auto">
          <a:xfrm>
            <a:off x="357718" y="1000126"/>
            <a:ext cx="111675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/>
            <a:r>
              <a:rPr lang="zh-CN" altLang="zh-CN" sz="3600" dirty="0"/>
              <a:t>例</a:t>
            </a:r>
            <a:r>
              <a:rPr lang="en-US" altLang="zh-CN" sz="3600" dirty="0"/>
              <a:t>1</a:t>
            </a:r>
            <a:r>
              <a:rPr lang="zh-CN" altLang="en-US" sz="3600" dirty="0"/>
              <a:t>、</a:t>
            </a:r>
            <a:r>
              <a:rPr lang="zh-CN" altLang="zh-CN" sz="3600" dirty="0"/>
              <a:t>已知一个二次函数的</a:t>
            </a:r>
            <a:r>
              <a:rPr lang="zh-CN" altLang="zh-CN" sz="3600" dirty="0" smtClean="0"/>
              <a:t>图</a:t>
            </a:r>
            <a:r>
              <a:rPr lang="zh-CN" altLang="en-US" sz="3600" dirty="0" smtClean="0"/>
              <a:t>象</a:t>
            </a:r>
            <a:r>
              <a:rPr lang="zh-CN" altLang="zh-CN" sz="3600" dirty="0" smtClean="0"/>
              <a:t>经过</a:t>
            </a:r>
            <a:r>
              <a:rPr lang="en-US" altLang="zh-CN" sz="3600" dirty="0">
                <a:latin typeface="宋体" panose="02010600030101010101" pitchFamily="2" charset="-122"/>
              </a:rPr>
              <a:t>(</a:t>
            </a:r>
            <a:r>
              <a:rPr lang="en-US" altLang="zh-CN" sz="3600" dirty="0">
                <a:latin typeface="Times New Roman" panose="02020603050405020304" pitchFamily="18" charset="0"/>
              </a:rPr>
              <a:t>-1</a:t>
            </a:r>
            <a:r>
              <a:rPr lang="zh-CN" altLang="zh-CN" sz="3600" dirty="0"/>
              <a:t>，</a:t>
            </a:r>
            <a:r>
              <a:rPr lang="en-US" altLang="zh-CN" sz="3600" dirty="0"/>
              <a:t>6</a:t>
            </a:r>
            <a:r>
              <a:rPr lang="en-US" altLang="zh-CN" sz="3600" dirty="0">
                <a:latin typeface="宋体" panose="02010600030101010101" pitchFamily="2" charset="-122"/>
              </a:rPr>
              <a:t>)</a:t>
            </a:r>
            <a:r>
              <a:rPr lang="zh-CN" altLang="zh-CN" sz="3600" dirty="0"/>
              <a:t>，</a:t>
            </a:r>
            <a:r>
              <a:rPr lang="en-US" altLang="zh-CN" sz="3600" dirty="0">
                <a:latin typeface="Times New Roman" panose="02020603050405020304" pitchFamily="18" charset="0"/>
              </a:rPr>
              <a:t>(4</a:t>
            </a:r>
            <a:r>
              <a:rPr lang="zh-CN" altLang="zh-CN" sz="3600" dirty="0"/>
              <a:t>，</a:t>
            </a:r>
            <a:r>
              <a:rPr lang="en-US" altLang="zh-CN" sz="3600" dirty="0"/>
              <a:t>6</a:t>
            </a:r>
            <a:r>
              <a:rPr lang="en-US" altLang="zh-CN" sz="3600" dirty="0">
                <a:latin typeface="宋体" panose="02010600030101010101" pitchFamily="2" charset="-122"/>
              </a:rPr>
              <a:t>)</a:t>
            </a:r>
            <a:r>
              <a:rPr lang="zh-CN" altLang="zh-CN" sz="3600" dirty="0"/>
              <a:t>，</a:t>
            </a:r>
            <a:r>
              <a:rPr lang="en-US" altLang="zh-CN" sz="3600" dirty="0">
                <a:latin typeface="Times New Roman" panose="02020603050405020304" pitchFamily="18" charset="0"/>
              </a:rPr>
              <a:t>(3</a:t>
            </a:r>
            <a:r>
              <a:rPr lang="zh-CN" altLang="zh-CN" sz="3600" dirty="0"/>
              <a:t>，</a:t>
            </a:r>
            <a:r>
              <a:rPr lang="en-US" altLang="zh-CN" sz="3600" dirty="0"/>
              <a:t>2</a:t>
            </a:r>
            <a:r>
              <a:rPr lang="en-US" altLang="zh-CN" sz="3600" dirty="0">
                <a:latin typeface="宋体" panose="02010600030101010101" pitchFamily="2" charset="-122"/>
              </a:rPr>
              <a:t>)</a:t>
            </a:r>
            <a:r>
              <a:rPr lang="zh-CN" altLang="zh-CN" sz="3600" dirty="0"/>
              <a:t>三点，求这个二次函数的表达式</a:t>
            </a:r>
            <a:r>
              <a:rPr lang="en-US" altLang="zh-CN" sz="3600" dirty="0"/>
              <a:t>.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09522" y="2714620"/>
            <a:ext cx="523864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400" b="1" noProof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第一步：</a:t>
            </a:r>
            <a:r>
              <a:rPr lang="zh-CN" altLang="en-US" sz="2400" b="1" noProof="1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设</a:t>
            </a:r>
            <a:r>
              <a:rPr lang="zh-CN" altLang="en-US" sz="2400" b="1" noProof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出表达式</a:t>
            </a:r>
            <a:endParaRPr lang="zh-CN" altLang="en-US" sz="2400" b="1" noProof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  <a:p>
            <a:pPr eaLnBrk="0" hangingPunct="0"/>
            <a:r>
              <a:rPr lang="zh-CN" altLang="en-US" sz="2400" b="1" noProof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第二步：根据条件</a:t>
            </a:r>
            <a:r>
              <a:rPr lang="zh-CN" altLang="en-US" sz="2400" b="1" noProof="1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列</a:t>
            </a:r>
            <a:r>
              <a:rPr lang="zh-CN" altLang="en-US" sz="2400" b="1" noProof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出</a:t>
            </a:r>
            <a:r>
              <a:rPr lang="zh-CN" altLang="en-US" sz="2400" b="1" noProof="1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方程（组）</a:t>
            </a:r>
            <a:endParaRPr lang="zh-CN" altLang="en-US" sz="2400" b="1" noProof="1">
              <a:solidFill>
                <a:srgbClr val="FF0000"/>
              </a:solidFill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  <a:p>
            <a:pPr eaLnBrk="0" hangingPunct="0"/>
            <a:r>
              <a:rPr lang="zh-CN" altLang="en-US" sz="2400" b="1" noProof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第三步：</a:t>
            </a:r>
            <a:r>
              <a:rPr lang="zh-CN" altLang="en-US" sz="2400" b="1" noProof="1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解</a:t>
            </a:r>
            <a:r>
              <a:rPr lang="zh-CN" altLang="en-US" sz="2400" b="1" noProof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方程（组）</a:t>
            </a:r>
            <a:r>
              <a:rPr lang="zh-CN" altLang="en-US" sz="2400" b="1" noProof="1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得出</a:t>
            </a:r>
            <a:r>
              <a:rPr lang="zh-CN" altLang="en-US" sz="2400" b="1" noProof="1" smtClean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字母系数</a:t>
            </a:r>
            <a:endParaRPr lang="zh-CN" altLang="en-US" sz="2400" b="1" noProof="1">
              <a:solidFill>
                <a:srgbClr val="FF0000"/>
              </a:solidFill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  <a:p>
            <a:pPr eaLnBrk="0" hangingPunct="0"/>
            <a:r>
              <a:rPr lang="zh-CN" altLang="en-US" sz="2400" b="1" noProof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第四步：</a:t>
            </a:r>
            <a:r>
              <a:rPr lang="zh-CN" altLang="en-US" sz="2400" b="1" noProof="1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写</a:t>
            </a:r>
            <a:r>
              <a:rPr lang="zh-CN" altLang="en-US" sz="2400" b="1" noProof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出表达式</a:t>
            </a:r>
            <a:endParaRPr lang="zh-CN" altLang="en-US" sz="2400" noProof="1"/>
          </a:p>
        </p:txBody>
      </p:sp>
      <p:sp>
        <p:nvSpPr>
          <p:cNvPr id="6" name="文本框 2"/>
          <p:cNvSpPr txBox="1">
            <a:spLocks noChangeArrowheads="1"/>
          </p:cNvSpPr>
          <p:nvPr/>
        </p:nvSpPr>
        <p:spPr bwMode="auto">
          <a:xfrm>
            <a:off x="59267" y="77788"/>
            <a:ext cx="7688323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</a:rPr>
              <a:t>一般</a:t>
            </a:r>
            <a:r>
              <a:rPr lang="zh-CN" altLang="en-US" sz="4800" b="1" dirty="0" smtClean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</a:rPr>
              <a:t>式</a:t>
            </a:r>
            <a:r>
              <a:rPr lang="en-US" altLang="zh-CN" sz="4800" b="1" dirty="0" smtClean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</a:rPr>
              <a:t>:</a:t>
            </a:r>
            <a:r>
              <a:rPr lang="en-US" altLang="zh-CN" sz="4800" b="1" dirty="0" smtClean="0">
                <a:solidFill>
                  <a:srgbClr val="FF0000"/>
                </a:solidFill>
              </a:rPr>
              <a:t>y=ax</a:t>
            </a:r>
            <a:r>
              <a:rPr lang="en-US" altLang="zh-CN" sz="4800" b="1" baseline="30000" dirty="0" smtClean="0">
                <a:solidFill>
                  <a:srgbClr val="FF0000"/>
                </a:solidFill>
              </a:rPr>
              <a:t>2</a:t>
            </a:r>
            <a:r>
              <a:rPr lang="en-US" altLang="zh-CN" sz="4800" b="1" dirty="0" smtClean="0">
                <a:solidFill>
                  <a:srgbClr val="FF0000"/>
                </a:solidFill>
              </a:rPr>
              <a:t>+bx+c   </a:t>
            </a:r>
            <a:r>
              <a:rPr lang="en-US" altLang="zh-CN" sz="5400" b="1" dirty="0" smtClean="0">
                <a:solidFill>
                  <a:srgbClr val="FF0000"/>
                </a:solidFill>
              </a:rPr>
              <a:t>(a≠0)</a:t>
            </a:r>
            <a:endParaRPr lang="zh-CN" altLang="en-US" sz="5400" b="1" dirty="0">
              <a:solidFill>
                <a:srgbClr val="FF0000"/>
              </a:solidFill>
              <a:latin typeface="华文宋体" panose="02010600040101010101" charset="-122"/>
              <a:ea typeface="华文宋体" panose="02010600040101010101" charset="-122"/>
            </a:endParaRPr>
          </a:p>
        </p:txBody>
      </p:sp>
      <p:sp>
        <p:nvSpPr>
          <p:cNvPr id="5" name="文本框 1"/>
          <p:cNvSpPr txBox="1">
            <a:spLocks noChangeArrowheads="1"/>
          </p:cNvSpPr>
          <p:nvPr/>
        </p:nvSpPr>
        <p:spPr bwMode="auto">
          <a:xfrm>
            <a:off x="1023902" y="4643446"/>
            <a:ext cx="9661536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3200" b="1" dirty="0">
                <a:solidFill>
                  <a:srgbClr val="FF0000"/>
                </a:solidFill>
                <a:sym typeface="宋体" panose="02010600030101010101" pitchFamily="2" charset="-122"/>
              </a:rPr>
              <a:t>给定不共线的三点的坐标可以确定一个二次函数。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文本框 99"/>
          <p:cNvSpPr txBox="1">
            <a:spLocks noChangeArrowheads="1"/>
          </p:cNvSpPr>
          <p:nvPr/>
        </p:nvSpPr>
        <p:spPr bwMode="auto">
          <a:xfrm>
            <a:off x="620184" y="1000126"/>
            <a:ext cx="1033360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/>
            <a:r>
              <a:rPr lang="zh-CN" altLang="zh-CN" sz="3200" dirty="0"/>
              <a:t>见课本</a:t>
            </a:r>
            <a:r>
              <a:rPr lang="en-US" altLang="zh-CN" sz="3200" dirty="0"/>
              <a:t>P46,T3 </a:t>
            </a:r>
            <a:r>
              <a:rPr lang="zh-CN" altLang="en-US" sz="3200" dirty="0"/>
              <a:t>，并求出这个二次函数的顶点坐标。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167042" y="1785926"/>
            <a:ext cx="4634602" cy="26776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/>
              <a:t>y=-x</a:t>
            </a:r>
            <a:r>
              <a:rPr lang="en-US" altLang="zh-CN" sz="2800" baseline="30000" dirty="0"/>
              <a:t>2</a:t>
            </a:r>
            <a:r>
              <a:rPr lang="en-US" altLang="zh-CN" sz="2800" dirty="0"/>
              <a:t>+2x+3</a:t>
            </a:r>
          </a:p>
          <a:p>
            <a:pPr eaLnBrk="0" hangingPunct="0"/>
            <a:r>
              <a:rPr lang="en-US" altLang="zh-CN" sz="2800" dirty="0"/>
              <a:t> =-(x</a:t>
            </a:r>
            <a:r>
              <a:rPr lang="en-US" altLang="zh-CN" sz="2800" baseline="30000" dirty="0"/>
              <a:t>2</a:t>
            </a:r>
            <a:r>
              <a:rPr lang="en-US" altLang="zh-CN" sz="2800" dirty="0"/>
              <a:t>-2x)+3</a:t>
            </a:r>
          </a:p>
          <a:p>
            <a:pPr eaLnBrk="0" hangingPunct="0"/>
            <a:r>
              <a:rPr lang="en-US" altLang="zh-CN" sz="2800" dirty="0"/>
              <a:t> =-(x</a:t>
            </a:r>
            <a:r>
              <a:rPr lang="en-US" altLang="zh-CN" sz="2800" baseline="30000" dirty="0"/>
              <a:t>2</a:t>
            </a:r>
            <a:r>
              <a:rPr lang="en-US" altLang="zh-CN" sz="2800" dirty="0"/>
              <a:t>-2x+1-1)+3</a:t>
            </a:r>
          </a:p>
          <a:p>
            <a:pPr eaLnBrk="0" hangingPunct="0"/>
            <a:r>
              <a:rPr lang="en-US" altLang="zh-CN" sz="2800" dirty="0"/>
              <a:t> =-(x-1)</a:t>
            </a:r>
            <a:r>
              <a:rPr lang="en-US" altLang="zh-CN" sz="2800" baseline="30000" dirty="0"/>
              <a:t>2</a:t>
            </a:r>
            <a:r>
              <a:rPr lang="en-US" altLang="zh-CN" sz="2800" dirty="0"/>
              <a:t>+1+3</a:t>
            </a:r>
          </a:p>
          <a:p>
            <a:pPr eaLnBrk="0" hangingPunct="0"/>
            <a:r>
              <a:rPr lang="en-US" altLang="zh-CN" sz="2800" dirty="0"/>
              <a:t> =-(x-1)</a:t>
            </a:r>
            <a:r>
              <a:rPr lang="en-US" altLang="zh-CN" sz="2800" baseline="30000" dirty="0"/>
              <a:t>2</a:t>
            </a:r>
            <a:r>
              <a:rPr lang="en-US" altLang="zh-CN" sz="2800" dirty="0"/>
              <a:t>+4</a:t>
            </a:r>
          </a:p>
          <a:p>
            <a:pPr eaLnBrk="0" hangingPunct="0"/>
            <a:r>
              <a:rPr lang="zh-CN" altLang="en-US" sz="2800" dirty="0"/>
              <a:t>所以，顶点坐标为（</a:t>
            </a:r>
            <a:r>
              <a:rPr lang="en-US" altLang="zh-CN" sz="2800" dirty="0"/>
              <a:t>1</a:t>
            </a:r>
            <a:r>
              <a:rPr lang="zh-CN" altLang="en-US" sz="2800" dirty="0"/>
              <a:t>，</a:t>
            </a:r>
            <a:r>
              <a:rPr lang="en-US" altLang="zh-CN" sz="2800" dirty="0"/>
              <a:t>4</a:t>
            </a:r>
            <a:r>
              <a:rPr lang="zh-CN" altLang="en-US" sz="2800" dirty="0"/>
              <a:t>）</a:t>
            </a:r>
            <a:r>
              <a:rPr lang="en-US" altLang="zh-CN" sz="2800" dirty="0"/>
              <a:t>.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309786" y="4572008"/>
            <a:ext cx="7047122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4000" b="1" dirty="0">
                <a:solidFill>
                  <a:srgbClr val="FF0000"/>
                </a:solidFill>
              </a:rPr>
              <a:t>顶点式：</a:t>
            </a:r>
            <a:r>
              <a:rPr lang="en-US" altLang="zh-CN" sz="4000" b="1" dirty="0">
                <a:solidFill>
                  <a:srgbClr val="FF0000"/>
                </a:solidFill>
              </a:rPr>
              <a:t>y=a(x-h)</a:t>
            </a:r>
            <a:r>
              <a:rPr lang="en-US" altLang="zh-CN" sz="4000" b="1" baseline="30000" dirty="0">
                <a:solidFill>
                  <a:srgbClr val="FF0000"/>
                </a:solidFill>
              </a:rPr>
              <a:t>2</a:t>
            </a:r>
            <a:r>
              <a:rPr lang="en-US" altLang="zh-CN" sz="4000" b="1" dirty="0">
                <a:solidFill>
                  <a:srgbClr val="FF0000"/>
                </a:solidFill>
              </a:rPr>
              <a:t>+k      (a</a:t>
            </a:r>
            <a:r>
              <a:rPr lang="en-US" altLang="zh-CN" sz="4000" b="1" dirty="0">
                <a:solidFill>
                  <a:srgbClr val="FF0000"/>
                </a:solidFill>
                <a:sym typeface="宋体" panose="02010600030101010101" pitchFamily="2" charset="-122"/>
              </a:rPr>
              <a:t>≠0</a:t>
            </a:r>
            <a:r>
              <a:rPr lang="en-US" altLang="zh-CN" sz="4000" b="1" dirty="0">
                <a:solidFill>
                  <a:srgbClr val="FF0000"/>
                </a:solidFill>
              </a:rPr>
              <a:t>)</a:t>
            </a:r>
            <a:endParaRPr lang="zh-CN" altLang="en-US" sz="4000" dirty="0"/>
          </a:p>
        </p:txBody>
      </p:sp>
      <p:sp>
        <p:nvSpPr>
          <p:cNvPr id="6" name="文本框 2"/>
          <p:cNvSpPr txBox="1">
            <a:spLocks noChangeArrowheads="1"/>
          </p:cNvSpPr>
          <p:nvPr/>
        </p:nvSpPr>
        <p:spPr bwMode="auto">
          <a:xfrm>
            <a:off x="238084" y="142852"/>
            <a:ext cx="6901248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</a:rPr>
              <a:t>一般</a:t>
            </a:r>
            <a:r>
              <a:rPr lang="zh-CN" altLang="en-US" sz="4400" b="1" dirty="0" smtClean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</a:rPr>
              <a:t>式</a:t>
            </a:r>
            <a:r>
              <a:rPr lang="en-US" altLang="zh-CN" sz="4400" b="1" dirty="0" smtClean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</a:rPr>
              <a:t>: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y=ax</a:t>
            </a:r>
            <a:r>
              <a:rPr lang="en-US" altLang="zh-CN" sz="4400" b="1" baseline="30000" dirty="0" smtClean="0">
                <a:solidFill>
                  <a:srgbClr val="FF0000"/>
                </a:solidFill>
              </a:rPr>
              <a:t>2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+bx+c   (a≠0)</a:t>
            </a:r>
            <a:endParaRPr lang="zh-CN" altLang="en-US" sz="4400" b="1" dirty="0">
              <a:solidFill>
                <a:srgbClr val="FF0000"/>
              </a:solidFill>
              <a:latin typeface="华文宋体" panose="02010600040101010101" charset="-122"/>
              <a:ea typeface="华文宋体" panose="02010600040101010101" charset="-122"/>
            </a:endParaRPr>
          </a:p>
        </p:txBody>
      </p:sp>
      <p:sp>
        <p:nvSpPr>
          <p:cNvPr id="7" name="文本框 2"/>
          <p:cNvSpPr txBox="1">
            <a:spLocks noChangeArrowheads="1"/>
          </p:cNvSpPr>
          <p:nvPr/>
        </p:nvSpPr>
        <p:spPr bwMode="auto">
          <a:xfrm>
            <a:off x="6953256" y="142852"/>
            <a:ext cx="2031325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</a:rPr>
              <a:t>——</a:t>
            </a:r>
            <a:r>
              <a:rPr lang="zh-CN" altLang="en-US" sz="3600" b="1" dirty="0" smtClean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</a:rPr>
              <a:t>变式</a:t>
            </a:r>
            <a:endParaRPr lang="en-US" altLang="zh-CN" sz="3600" b="1" dirty="0">
              <a:solidFill>
                <a:srgbClr val="FF0000"/>
              </a:solidFill>
              <a:latin typeface="华文宋体" panose="02010600040101010101" charset="-122"/>
              <a:ea typeface="华文宋体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框 2"/>
          <p:cNvSpPr txBox="1">
            <a:spLocks noChangeArrowheads="1"/>
          </p:cNvSpPr>
          <p:nvPr/>
        </p:nvSpPr>
        <p:spPr bwMode="auto">
          <a:xfrm>
            <a:off x="59267" y="77788"/>
            <a:ext cx="7258718" cy="15081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</a:rPr>
              <a:t>顶点</a:t>
            </a:r>
            <a:r>
              <a:rPr lang="zh-CN" altLang="en-US" sz="4400" b="1" dirty="0" smtClean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</a:rPr>
              <a:t>式</a:t>
            </a:r>
            <a:r>
              <a:rPr lang="en-US" altLang="zh-CN" sz="4400" b="1" dirty="0" smtClean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</a:rPr>
              <a:t>:  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y=a(x-h)</a:t>
            </a:r>
            <a:r>
              <a:rPr lang="en-US" altLang="zh-CN" sz="4400" b="1" baseline="30000" dirty="0" smtClean="0">
                <a:solidFill>
                  <a:srgbClr val="FF0000"/>
                </a:solidFill>
              </a:rPr>
              <a:t>2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+k    (a≠0)</a:t>
            </a:r>
            <a:endParaRPr lang="zh-CN" altLang="en-US" sz="4400" b="1" dirty="0" smtClean="0">
              <a:solidFill>
                <a:srgbClr val="FF0000"/>
              </a:solidFill>
            </a:endParaRPr>
          </a:p>
          <a:p>
            <a:endParaRPr lang="en-US" altLang="zh-CN" sz="4800" b="1" dirty="0">
              <a:solidFill>
                <a:srgbClr val="FF0000"/>
              </a:solidFill>
              <a:latin typeface="华文宋体" panose="02010600040101010101" charset="-122"/>
              <a:ea typeface="华文宋体" panose="02010600040101010101" charset="-122"/>
            </a:endParaRPr>
          </a:p>
        </p:txBody>
      </p:sp>
      <p:sp>
        <p:nvSpPr>
          <p:cNvPr id="13314" name="文本框 99"/>
          <p:cNvSpPr txBox="1">
            <a:spLocks noChangeArrowheads="1"/>
          </p:cNvSpPr>
          <p:nvPr/>
        </p:nvSpPr>
        <p:spPr bwMode="auto">
          <a:xfrm>
            <a:off x="809588" y="928670"/>
            <a:ext cx="10434670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3200" dirty="0"/>
              <a:t>例</a:t>
            </a:r>
            <a:r>
              <a:rPr lang="en-US" altLang="zh-CN" sz="3200" dirty="0"/>
              <a:t>2</a:t>
            </a:r>
            <a:r>
              <a:rPr lang="zh-CN" altLang="en-US" sz="3200" dirty="0"/>
              <a:t>、二次函数的顶点坐标是（</a:t>
            </a:r>
            <a:r>
              <a:rPr lang="en-US" altLang="zh-CN" sz="3200" dirty="0"/>
              <a:t>-1</a:t>
            </a:r>
            <a:r>
              <a:rPr lang="zh-CN" altLang="en-US" sz="3200" dirty="0"/>
              <a:t>，</a:t>
            </a:r>
            <a:r>
              <a:rPr lang="en-US" altLang="zh-CN" sz="3200" dirty="0"/>
              <a:t>-6</a:t>
            </a:r>
            <a:r>
              <a:rPr lang="zh-CN" altLang="en-US" sz="3200" dirty="0"/>
              <a:t>），并且图像经过点（</a:t>
            </a:r>
            <a:r>
              <a:rPr lang="en-US" altLang="zh-CN" sz="3200" dirty="0"/>
              <a:t>2</a:t>
            </a:r>
            <a:r>
              <a:rPr lang="zh-CN" altLang="en-US" sz="3200" dirty="0"/>
              <a:t>，</a:t>
            </a:r>
            <a:r>
              <a:rPr lang="en-US" altLang="zh-CN" sz="3200" dirty="0"/>
              <a:t>3</a:t>
            </a:r>
            <a:r>
              <a:rPr lang="zh-CN" altLang="en-US" sz="3200" dirty="0"/>
              <a:t>）</a:t>
            </a:r>
            <a:r>
              <a:rPr lang="en-US" altLang="zh-CN" sz="3200" dirty="0"/>
              <a:t>.</a:t>
            </a:r>
            <a:r>
              <a:rPr lang="zh-CN" altLang="en-US" sz="3200" dirty="0"/>
              <a:t>求这个函数的表达式。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95274" y="2534189"/>
            <a:ext cx="4270587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/>
            <a:r>
              <a:rPr lang="zh-CN" altLang="en-US" sz="2000" b="1" noProof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第一步：</a:t>
            </a:r>
            <a:r>
              <a:rPr lang="zh-CN" altLang="en-US" sz="2000" b="1" noProof="1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设</a:t>
            </a:r>
            <a:r>
              <a:rPr lang="zh-CN" altLang="en-US" sz="2000" b="1" noProof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出表达式</a:t>
            </a:r>
            <a:endParaRPr lang="zh-CN" altLang="en-US" sz="2000" b="1" noProof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  <a:p>
            <a:pPr eaLnBrk="0" hangingPunct="0"/>
            <a:r>
              <a:rPr lang="zh-CN" altLang="en-US" sz="2000" b="1" noProof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第二步：根据条件</a:t>
            </a:r>
            <a:r>
              <a:rPr lang="zh-CN" altLang="en-US" sz="2000" b="1" noProof="1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列</a:t>
            </a:r>
            <a:r>
              <a:rPr lang="zh-CN" altLang="en-US" sz="2000" b="1" noProof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出</a:t>
            </a:r>
            <a:r>
              <a:rPr lang="zh-CN" altLang="en-US" sz="2000" b="1" noProof="1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方程（组）</a:t>
            </a:r>
            <a:endParaRPr lang="zh-CN" altLang="en-US" sz="2000" b="1" noProof="1">
              <a:solidFill>
                <a:srgbClr val="FF0000"/>
              </a:solidFill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  <a:p>
            <a:pPr eaLnBrk="0" hangingPunct="0"/>
            <a:r>
              <a:rPr lang="zh-CN" altLang="en-US" sz="2000" b="1" noProof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第三步：</a:t>
            </a:r>
            <a:r>
              <a:rPr lang="zh-CN" altLang="en-US" sz="2000" b="1" noProof="1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解</a:t>
            </a:r>
            <a:r>
              <a:rPr lang="zh-CN" altLang="en-US" sz="2000" b="1" noProof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方程（组）</a:t>
            </a:r>
            <a:r>
              <a:rPr lang="zh-CN" altLang="en-US" sz="2000" b="1" noProof="1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得出</a:t>
            </a:r>
            <a:r>
              <a:rPr lang="zh-CN" altLang="en-US" sz="2000" b="1" noProof="1" smtClean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字母系数</a:t>
            </a:r>
            <a:endParaRPr lang="zh-CN" altLang="en-US" sz="2000" b="1" noProof="1">
              <a:solidFill>
                <a:srgbClr val="FF0000"/>
              </a:solidFill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  <a:p>
            <a:pPr eaLnBrk="0" hangingPunct="0"/>
            <a:r>
              <a:rPr lang="zh-CN" altLang="en-US" sz="2000" b="1" noProof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第四步：</a:t>
            </a:r>
            <a:r>
              <a:rPr lang="zh-CN" altLang="en-US" sz="2000" b="1" noProof="1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写</a:t>
            </a:r>
            <a:r>
              <a:rPr lang="zh-CN" altLang="en-US" sz="2000" b="1" noProof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出表达式</a:t>
            </a:r>
            <a:endParaRPr lang="zh-CN" altLang="en-US" sz="2000" noProof="1"/>
          </a:p>
        </p:txBody>
      </p:sp>
      <p:sp>
        <p:nvSpPr>
          <p:cNvPr id="5" name="文本框 2"/>
          <p:cNvSpPr txBox="1">
            <a:spLocks noChangeArrowheads="1"/>
          </p:cNvSpPr>
          <p:nvPr/>
        </p:nvSpPr>
        <p:spPr bwMode="auto">
          <a:xfrm>
            <a:off x="166646" y="3857628"/>
            <a:ext cx="2031325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</a:rPr>
              <a:t>议一议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66910" y="3929066"/>
            <a:ext cx="8929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对于顶点坐标（</a:t>
            </a:r>
            <a:r>
              <a:rPr lang="en-US" altLang="zh-CN" sz="3200" dirty="0" smtClean="0"/>
              <a:t>-1</a:t>
            </a:r>
            <a:r>
              <a:rPr lang="zh-CN" altLang="en-US" sz="3200" dirty="0" smtClean="0"/>
              <a:t>，</a:t>
            </a:r>
            <a:r>
              <a:rPr lang="en-US" altLang="zh-CN" sz="3200" dirty="0" smtClean="0"/>
              <a:t>-6</a:t>
            </a:r>
            <a:r>
              <a:rPr lang="zh-CN" altLang="en-US" sz="3200" dirty="0" smtClean="0"/>
              <a:t>）我们还可以怎样描述？</a:t>
            </a:r>
            <a:endParaRPr lang="zh-CN" altLang="en-US" sz="3200" dirty="0"/>
          </a:p>
        </p:txBody>
      </p:sp>
      <p:sp>
        <p:nvSpPr>
          <p:cNvPr id="7" name="文本框 99"/>
          <p:cNvSpPr txBox="1">
            <a:spLocks noChangeArrowheads="1"/>
          </p:cNvSpPr>
          <p:nvPr/>
        </p:nvSpPr>
        <p:spPr bwMode="auto">
          <a:xfrm>
            <a:off x="2238348" y="5357826"/>
            <a:ext cx="8215370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200" dirty="0" smtClean="0">
                <a:solidFill>
                  <a:srgbClr val="FF0000"/>
                </a:solidFill>
              </a:rPr>
              <a:t>2</a:t>
            </a:r>
            <a:r>
              <a:rPr lang="zh-CN" altLang="en-US" sz="3200" dirty="0" smtClean="0">
                <a:solidFill>
                  <a:srgbClr val="FF0000"/>
                </a:solidFill>
              </a:rPr>
              <a:t>、当</a:t>
            </a:r>
            <a:r>
              <a:rPr lang="en-US" altLang="zh-CN" sz="3200" dirty="0">
                <a:solidFill>
                  <a:srgbClr val="FF0000"/>
                </a:solidFill>
              </a:rPr>
              <a:t>x</a:t>
            </a:r>
            <a:r>
              <a:rPr lang="en-US" altLang="zh-CN" sz="3200" dirty="0" smtClean="0">
                <a:solidFill>
                  <a:srgbClr val="FF0000"/>
                </a:solidFill>
              </a:rPr>
              <a:t>=-1</a:t>
            </a:r>
            <a:r>
              <a:rPr lang="zh-CN" altLang="en-US" sz="3200" dirty="0">
                <a:solidFill>
                  <a:srgbClr val="FF0000"/>
                </a:solidFill>
              </a:rPr>
              <a:t>时，</a:t>
            </a:r>
            <a:r>
              <a:rPr lang="zh-CN" altLang="en-US" sz="3200" dirty="0" smtClean="0">
                <a:solidFill>
                  <a:srgbClr val="FF0000"/>
                </a:solidFill>
              </a:rPr>
              <a:t>二次函数有最小值</a:t>
            </a:r>
            <a:r>
              <a:rPr lang="en-US" altLang="zh-CN" sz="3200" dirty="0" smtClean="0">
                <a:solidFill>
                  <a:srgbClr val="FF0000"/>
                </a:solidFill>
              </a:rPr>
              <a:t>-6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66910" y="4714884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1</a:t>
            </a:r>
            <a:r>
              <a:rPr lang="zh-CN" altLang="en-US" sz="3200" dirty="0" smtClean="0">
                <a:solidFill>
                  <a:srgbClr val="FF0000"/>
                </a:solidFill>
              </a:rPr>
              <a:t>、对称轴为</a:t>
            </a:r>
            <a:r>
              <a:rPr lang="en-US" altLang="zh-CN" sz="3200" dirty="0" smtClean="0">
                <a:solidFill>
                  <a:srgbClr val="FF0000"/>
                </a:solidFill>
              </a:rPr>
              <a:t>x=-1</a:t>
            </a:r>
            <a:r>
              <a:rPr lang="zh-CN" altLang="en-US" sz="3200" dirty="0" smtClean="0">
                <a:solidFill>
                  <a:srgbClr val="FF0000"/>
                </a:solidFill>
              </a:rPr>
              <a:t>，二次函数最小值为</a:t>
            </a:r>
            <a:r>
              <a:rPr lang="en-US" altLang="zh-CN" sz="3200" dirty="0" smtClean="0">
                <a:solidFill>
                  <a:srgbClr val="FF0000"/>
                </a:solidFill>
              </a:rPr>
              <a:t>-6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6146" name="AutoShape 2" descr="C:\Users\ADMINI~1\AppData\Local\Temp\SGPicFaceTpBq\5464\00A4292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016000" y="1981200"/>
            <a:ext cx="50800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24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endParaRPr kumimoji="1" lang="zh-CN" altLang="en-US" sz="2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6"/>
          <p:cNvGrpSpPr/>
          <p:nvPr/>
        </p:nvGrpSpPr>
        <p:grpSpPr bwMode="auto">
          <a:xfrm>
            <a:off x="7381884" y="142852"/>
            <a:ext cx="4330700" cy="5864225"/>
            <a:chOff x="3264" y="434"/>
            <a:chExt cx="2046" cy="3694"/>
          </a:xfrm>
        </p:grpSpPr>
        <p:grpSp>
          <p:nvGrpSpPr>
            <p:cNvPr id="3" name="Group 7"/>
            <p:cNvGrpSpPr/>
            <p:nvPr/>
          </p:nvGrpSpPr>
          <p:grpSpPr bwMode="auto">
            <a:xfrm>
              <a:off x="3264" y="434"/>
              <a:ext cx="2046" cy="3694"/>
              <a:chOff x="3264" y="434"/>
              <a:chExt cx="2046" cy="3694"/>
            </a:xfrm>
          </p:grpSpPr>
          <p:grpSp>
            <p:nvGrpSpPr>
              <p:cNvPr id="4" name="Group 8"/>
              <p:cNvGrpSpPr/>
              <p:nvPr/>
            </p:nvGrpSpPr>
            <p:grpSpPr bwMode="auto">
              <a:xfrm>
                <a:off x="3264" y="1152"/>
                <a:ext cx="2046" cy="2976"/>
                <a:chOff x="3264" y="1152"/>
                <a:chExt cx="2046" cy="2976"/>
              </a:xfrm>
            </p:grpSpPr>
            <p:sp>
              <p:nvSpPr>
                <p:cNvPr id="7682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918" y="2880"/>
                  <a:ext cx="31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kumimoji="1" lang="en-US" altLang="zh-CN" sz="2400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x</a:t>
                  </a:r>
                </a:p>
              </p:txBody>
            </p:sp>
            <p:grpSp>
              <p:nvGrpSpPr>
                <p:cNvPr id="5" name="Group 10"/>
                <p:cNvGrpSpPr/>
                <p:nvPr/>
              </p:nvGrpSpPr>
              <p:grpSpPr bwMode="auto">
                <a:xfrm>
                  <a:off x="3264" y="1152"/>
                  <a:ext cx="2046" cy="2976"/>
                  <a:chOff x="3072" y="1008"/>
                  <a:chExt cx="2046" cy="2976"/>
                </a:xfrm>
              </p:grpSpPr>
              <p:sp>
                <p:nvSpPr>
                  <p:cNvPr id="76824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072" y="2784"/>
                    <a:ext cx="1824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3300"/>
                    </a:solidFill>
                    <a:round/>
                    <a:tailEnd type="triangl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6825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28" y="1104"/>
                    <a:ext cx="0" cy="2880"/>
                  </a:xfrm>
                  <a:prstGeom prst="line">
                    <a:avLst/>
                  </a:prstGeom>
                  <a:noFill/>
                  <a:ln w="9525">
                    <a:solidFill>
                      <a:srgbClr val="FF3300"/>
                    </a:solidFill>
                    <a:round/>
                    <a:tailEnd type="triangl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6826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62" y="1008"/>
                    <a:ext cx="26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50000"/>
                      </a:spcBef>
                    </a:pPr>
                    <a:r>
                      <a:rPr kumimoji="1" lang="en-US" altLang="zh-CN" sz="240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76827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62" y="2688"/>
                    <a:ext cx="26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50000"/>
                      </a:spcBef>
                    </a:pPr>
                    <a:r>
                      <a:rPr kumimoji="1" lang="en-US" altLang="zh-CN" sz="240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o</a:t>
                    </a:r>
                  </a:p>
                </p:txBody>
              </p:sp>
              <p:sp>
                <p:nvSpPr>
                  <p:cNvPr id="76828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1392"/>
                    <a:ext cx="0" cy="25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lgDash"/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6829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3820" y="2640"/>
                    <a:ext cx="136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algn="l"/>
                    <a:r>
                      <a:rPr kumimoji="1" lang="en-US" altLang="zh-CN" sz="240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·</a:t>
                    </a:r>
                    <a:endParaRPr kumimoji="1" lang="en-US" altLang="zh-CN" sz="2400">
                      <a:solidFill>
                        <a:srgbClr val="000000"/>
                      </a:solidFill>
                      <a:latin typeface="Tahoma" panose="020B0604030504040204" pitchFamily="34" charset="0"/>
                    </a:endParaRPr>
                  </a:p>
                </p:txBody>
              </p:sp>
              <p:sp>
                <p:nvSpPr>
                  <p:cNvPr id="76830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3552" y="2640"/>
                    <a:ext cx="136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algn="l"/>
                    <a:r>
                      <a:rPr kumimoji="1" lang="en-US" altLang="zh-CN" sz="240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·</a:t>
                    </a:r>
                    <a:endParaRPr kumimoji="1" lang="en-US" altLang="zh-CN" sz="2400">
                      <a:solidFill>
                        <a:srgbClr val="000000"/>
                      </a:solidFill>
                      <a:latin typeface="Tahoma" panose="020B0604030504040204" pitchFamily="34" charset="0"/>
                    </a:endParaRPr>
                  </a:p>
                </p:txBody>
              </p:sp>
              <p:sp>
                <p:nvSpPr>
                  <p:cNvPr id="76831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3292" y="2640"/>
                    <a:ext cx="136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algn="l"/>
                    <a:r>
                      <a:rPr kumimoji="1" lang="en-US" altLang="zh-CN" sz="240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·</a:t>
                    </a:r>
                    <a:endParaRPr kumimoji="1" lang="en-US" altLang="zh-CN" sz="2400">
                      <a:solidFill>
                        <a:srgbClr val="000000"/>
                      </a:solidFill>
                      <a:latin typeface="Tahoma" panose="020B0604030504040204" pitchFamily="34" charset="0"/>
                    </a:endParaRPr>
                  </a:p>
                </p:txBody>
              </p:sp>
              <p:sp>
                <p:nvSpPr>
                  <p:cNvPr id="76832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4300" y="2640"/>
                    <a:ext cx="136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algn="l"/>
                    <a:r>
                      <a:rPr kumimoji="1" lang="en-US" altLang="zh-CN" sz="240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·</a:t>
                    </a:r>
                    <a:endParaRPr kumimoji="1" lang="en-US" altLang="zh-CN" sz="2400">
                      <a:solidFill>
                        <a:srgbClr val="000000"/>
                      </a:solidFill>
                      <a:latin typeface="Tahoma" panose="020B0604030504040204" pitchFamily="34" charset="0"/>
                    </a:endParaRPr>
                  </a:p>
                </p:txBody>
              </p:sp>
              <p:sp>
                <p:nvSpPr>
                  <p:cNvPr id="76833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42" y="2763"/>
                    <a:ext cx="177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50000"/>
                      </a:spcBef>
                    </a:pPr>
                    <a:r>
                      <a:rPr kumimoji="1" lang="en-US" altLang="zh-CN" dirty="0" smtClean="0">
                        <a:solidFill>
                          <a:srgbClr val="000000"/>
                        </a:solidFill>
                        <a:latin typeface="Tahoma" panose="020B0604030504040204" pitchFamily="34" charset="0"/>
                      </a:rPr>
                      <a:t>  </a:t>
                    </a:r>
                    <a:r>
                      <a:rPr kumimoji="1" lang="zh-CN" altLang="en-US" dirty="0">
                        <a:solidFill>
                          <a:srgbClr val="000000"/>
                        </a:solidFill>
                        <a:latin typeface="Tahoma" panose="020B0604030504040204" pitchFamily="34" charset="0"/>
                      </a:rPr>
                      <a:t>　 </a:t>
                    </a:r>
                    <a:r>
                      <a:rPr kumimoji="1" lang="zh-CN" altLang="en-US" dirty="0" smtClean="0">
                        <a:solidFill>
                          <a:srgbClr val="000000"/>
                        </a:solidFill>
                        <a:latin typeface="Tahoma" panose="020B0604030504040204" pitchFamily="34" charset="0"/>
                      </a:rPr>
                      <a:t>      </a:t>
                    </a:r>
                    <a:r>
                      <a:rPr kumimoji="1" lang="en-US" altLang="zh-CN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–</a:t>
                    </a:r>
                    <a:r>
                      <a:rPr kumimoji="1" lang="en-US" altLang="zh-CN" dirty="0">
                        <a:solidFill>
                          <a:srgbClr val="000000"/>
                        </a:solidFill>
                        <a:latin typeface="Tahoma" panose="020B0604030504040204" pitchFamily="34" charset="0"/>
                      </a:rPr>
                      <a:t>1</a:t>
                    </a:r>
                    <a:r>
                      <a:rPr kumimoji="1" lang="zh-CN" altLang="en-US" dirty="0">
                        <a:solidFill>
                          <a:srgbClr val="000000"/>
                        </a:solidFill>
                        <a:latin typeface="Tahoma" panose="020B0604030504040204" pitchFamily="34" charset="0"/>
                      </a:rPr>
                      <a:t>　</a:t>
                    </a:r>
                    <a:r>
                      <a:rPr kumimoji="1" lang="zh-CN" altLang="en-US" dirty="0" smtClean="0">
                        <a:solidFill>
                          <a:srgbClr val="000000"/>
                        </a:solidFill>
                        <a:latin typeface="Tahoma" panose="020B0604030504040204" pitchFamily="34" charset="0"/>
                      </a:rPr>
                      <a:t>  </a:t>
                    </a:r>
                    <a:r>
                      <a:rPr kumimoji="1" lang="zh-CN" altLang="en-US" dirty="0">
                        <a:solidFill>
                          <a:srgbClr val="000000"/>
                        </a:solidFill>
                        <a:latin typeface="Tahoma" panose="020B0604030504040204" pitchFamily="34" charset="0"/>
                      </a:rPr>
                      <a:t>　  </a:t>
                    </a:r>
                    <a:r>
                      <a:rPr kumimoji="1" lang="zh-CN" altLang="en-US" dirty="0" smtClean="0">
                        <a:solidFill>
                          <a:srgbClr val="000000"/>
                        </a:solidFill>
                        <a:latin typeface="Tahoma" panose="020B0604030504040204" pitchFamily="34" charset="0"/>
                      </a:rPr>
                      <a:t>   </a:t>
                    </a:r>
                    <a:r>
                      <a:rPr kumimoji="1" lang="en-US" altLang="zh-CN" dirty="0" smtClean="0">
                        <a:solidFill>
                          <a:srgbClr val="000000"/>
                        </a:solidFill>
                        <a:latin typeface="Tahoma" panose="020B0604030504040204" pitchFamily="34" charset="0"/>
                      </a:rPr>
                      <a:t>1   </a:t>
                    </a:r>
                    <a:r>
                      <a:rPr kumimoji="1" lang="zh-CN" altLang="en-US" dirty="0">
                        <a:solidFill>
                          <a:srgbClr val="000000"/>
                        </a:solidFill>
                        <a:latin typeface="Tahoma" panose="020B0604030504040204" pitchFamily="34" charset="0"/>
                      </a:rPr>
                      <a:t>　</a:t>
                    </a:r>
                  </a:p>
                </p:txBody>
              </p:sp>
              <p:sp>
                <p:nvSpPr>
                  <p:cNvPr id="76834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580" y="3456"/>
                    <a:ext cx="136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algn="l"/>
                    <a:r>
                      <a:rPr kumimoji="1" lang="en-US" altLang="zh-CN" sz="240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·</a:t>
                    </a:r>
                    <a:endParaRPr kumimoji="1" lang="en-US" altLang="zh-CN" sz="2400">
                      <a:solidFill>
                        <a:srgbClr val="000000"/>
                      </a:solidFill>
                      <a:latin typeface="Tahoma" panose="020B0604030504040204" pitchFamily="34" charset="0"/>
                    </a:endParaRPr>
                  </a:p>
                </p:txBody>
              </p:sp>
              <p:sp>
                <p:nvSpPr>
                  <p:cNvPr id="76835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2640"/>
                    <a:ext cx="136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algn="l"/>
                    <a:r>
                      <a:rPr kumimoji="1" lang="en-US" altLang="zh-CN" sz="240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·</a:t>
                    </a:r>
                    <a:endParaRPr kumimoji="1" lang="en-US" altLang="zh-CN" sz="2400">
                      <a:solidFill>
                        <a:srgbClr val="000000"/>
                      </a:solidFill>
                      <a:latin typeface="Tahoma" panose="020B0604030504040204" pitchFamily="34" charset="0"/>
                    </a:endParaRPr>
                  </a:p>
                </p:txBody>
              </p:sp>
              <p:sp>
                <p:nvSpPr>
                  <p:cNvPr id="76836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4492" y="1392"/>
                    <a:ext cx="136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algn="l"/>
                    <a:r>
                      <a:rPr kumimoji="1" lang="en-US" altLang="zh-CN" sz="240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·</a:t>
                    </a:r>
                    <a:endParaRPr kumimoji="1" lang="en-US" altLang="zh-CN" sz="2400">
                      <a:solidFill>
                        <a:srgbClr val="000000"/>
                      </a:solidFill>
                      <a:latin typeface="Tahoma" panose="020B0604030504040204" pitchFamily="34" charset="0"/>
                    </a:endParaRPr>
                  </a:p>
                </p:txBody>
              </p:sp>
              <p:sp>
                <p:nvSpPr>
                  <p:cNvPr id="76837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4060" y="2400"/>
                    <a:ext cx="136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algn="l"/>
                    <a:r>
                      <a:rPr kumimoji="1" lang="en-US" altLang="zh-CN" sz="240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·</a:t>
                    </a:r>
                    <a:endParaRPr kumimoji="1" lang="en-US" altLang="zh-CN" sz="2400">
                      <a:solidFill>
                        <a:srgbClr val="000000"/>
                      </a:solidFill>
                      <a:latin typeface="Tahoma" panose="020B0604030504040204" pitchFamily="34" charset="0"/>
                    </a:endParaRPr>
                  </a:p>
                </p:txBody>
              </p:sp>
              <p:sp>
                <p:nvSpPr>
                  <p:cNvPr id="76838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4060" y="2160"/>
                    <a:ext cx="136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algn="l"/>
                    <a:r>
                      <a:rPr kumimoji="1" lang="en-US" altLang="zh-CN" sz="240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·</a:t>
                    </a:r>
                    <a:endParaRPr kumimoji="1" lang="en-US" altLang="zh-CN" sz="2400">
                      <a:solidFill>
                        <a:srgbClr val="000000"/>
                      </a:solidFill>
                      <a:latin typeface="Tahoma" panose="020B0604030504040204" pitchFamily="34" charset="0"/>
                    </a:endParaRPr>
                  </a:p>
                </p:txBody>
              </p:sp>
              <p:sp>
                <p:nvSpPr>
                  <p:cNvPr id="76839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4060" y="1920"/>
                    <a:ext cx="136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algn="l"/>
                    <a:r>
                      <a:rPr kumimoji="1" lang="en-US" altLang="zh-CN" sz="240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·</a:t>
                    </a:r>
                    <a:endParaRPr kumimoji="1" lang="en-US" altLang="zh-CN" sz="2400">
                      <a:solidFill>
                        <a:srgbClr val="000000"/>
                      </a:solidFill>
                      <a:latin typeface="Tahoma" panose="020B0604030504040204" pitchFamily="34" charset="0"/>
                    </a:endParaRPr>
                  </a:p>
                </p:txBody>
              </p:sp>
              <p:sp>
                <p:nvSpPr>
                  <p:cNvPr id="76840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4060" y="1680"/>
                    <a:ext cx="136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algn="l"/>
                    <a:r>
                      <a:rPr kumimoji="1" lang="en-US" altLang="zh-CN" sz="240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·</a:t>
                    </a:r>
                    <a:endParaRPr kumimoji="1" lang="en-US" altLang="zh-CN" sz="2400">
                      <a:solidFill>
                        <a:srgbClr val="000000"/>
                      </a:solidFill>
                      <a:latin typeface="Tahoma" panose="020B0604030504040204" pitchFamily="34" charset="0"/>
                    </a:endParaRPr>
                  </a:p>
                </p:txBody>
              </p:sp>
              <p:sp>
                <p:nvSpPr>
                  <p:cNvPr id="76841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4060" y="1392"/>
                    <a:ext cx="136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algn="l"/>
                    <a:r>
                      <a:rPr kumimoji="1" lang="en-US" altLang="zh-CN" sz="240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·</a:t>
                    </a:r>
                    <a:endParaRPr kumimoji="1" lang="en-US" altLang="zh-CN" sz="2400">
                      <a:solidFill>
                        <a:srgbClr val="000000"/>
                      </a:solidFill>
                      <a:latin typeface="Tahoma" panose="020B0604030504040204" pitchFamily="34" charset="0"/>
                    </a:endParaRPr>
                  </a:p>
                </p:txBody>
              </p:sp>
              <p:sp>
                <p:nvSpPr>
                  <p:cNvPr id="76843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24" y="2582"/>
                    <a:ext cx="288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50000"/>
                      </a:spcBef>
                    </a:pPr>
                    <a:r>
                      <a:rPr kumimoji="1" lang="en-US" altLang="zh-CN" sz="2000">
                        <a:solidFill>
                          <a:srgbClr val="000000"/>
                        </a:solidFill>
                        <a:latin typeface="Tahoma" panose="020B0604030504040204" pitchFamily="34" charset="0"/>
                      </a:rPr>
                      <a:t>B</a:t>
                    </a:r>
                  </a:p>
                </p:txBody>
              </p:sp>
              <p:sp>
                <p:nvSpPr>
                  <p:cNvPr id="76844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60" y="1382"/>
                    <a:ext cx="288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50000"/>
                      </a:spcBef>
                    </a:pPr>
                    <a:r>
                      <a:rPr kumimoji="1" lang="en-US" altLang="zh-CN" sz="2000">
                        <a:solidFill>
                          <a:srgbClr val="000000"/>
                        </a:solidFill>
                        <a:latin typeface="Tahoma" panose="020B0604030504040204" pitchFamily="34" charset="0"/>
                      </a:rPr>
                      <a:t>C</a:t>
                    </a:r>
                  </a:p>
                </p:txBody>
              </p:sp>
              <p:sp>
                <p:nvSpPr>
                  <p:cNvPr id="76845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4060" y="2880"/>
                    <a:ext cx="136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algn="l"/>
                    <a:r>
                      <a:rPr kumimoji="1" lang="en-US" altLang="zh-CN" sz="240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·</a:t>
                    </a:r>
                    <a:endParaRPr kumimoji="1" lang="en-US" altLang="zh-CN" sz="2400">
                      <a:solidFill>
                        <a:srgbClr val="000000"/>
                      </a:solidFill>
                      <a:latin typeface="Tahoma" panose="020B0604030504040204" pitchFamily="34" charset="0"/>
                    </a:endParaRPr>
                  </a:p>
                </p:txBody>
              </p:sp>
              <p:sp>
                <p:nvSpPr>
                  <p:cNvPr id="76846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4060" y="3168"/>
                    <a:ext cx="136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algn="l"/>
                    <a:r>
                      <a:rPr kumimoji="1" lang="en-US" altLang="zh-CN" sz="240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·</a:t>
                    </a:r>
                    <a:endParaRPr kumimoji="1" lang="en-US" altLang="zh-CN" sz="2400">
                      <a:solidFill>
                        <a:srgbClr val="000000"/>
                      </a:solidFill>
                      <a:latin typeface="Tahoma" panose="020B0604030504040204" pitchFamily="34" charset="0"/>
                    </a:endParaRPr>
                  </a:p>
                </p:txBody>
              </p:sp>
              <p:sp>
                <p:nvSpPr>
                  <p:cNvPr id="76847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060" y="3408"/>
                    <a:ext cx="136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algn="l"/>
                    <a:r>
                      <a:rPr kumimoji="1" lang="en-US" altLang="zh-CN" sz="240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rPr>
                      <a:t>·</a:t>
                    </a:r>
                    <a:endParaRPr kumimoji="1" lang="en-US" altLang="zh-CN" sz="2400">
                      <a:solidFill>
                        <a:srgbClr val="000000"/>
                      </a:solidFill>
                      <a:latin typeface="Tahoma" panose="020B0604030504040204" pitchFamily="34" charset="0"/>
                    </a:endParaRPr>
                  </a:p>
                </p:txBody>
              </p:sp>
              <p:sp>
                <p:nvSpPr>
                  <p:cNvPr id="76848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8" y="1440"/>
                    <a:ext cx="240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50000"/>
                      </a:spcBef>
                    </a:pPr>
                    <a:r>
                      <a:rPr kumimoji="1" lang="en-US" altLang="zh-CN" sz="1600">
                        <a:solidFill>
                          <a:srgbClr val="000000"/>
                        </a:solidFill>
                        <a:latin typeface="Tahoma" panose="020B0604030504040204" pitchFamily="34" charset="0"/>
                      </a:rPr>
                      <a:t>5</a:t>
                    </a:r>
                  </a:p>
                </p:txBody>
              </p:sp>
            </p:grpSp>
          </p:grpSp>
          <p:sp>
            <p:nvSpPr>
              <p:cNvPr id="76821" name="Arc 37"/>
              <p:cNvSpPr/>
              <p:nvPr/>
            </p:nvSpPr>
            <p:spPr bwMode="auto">
              <a:xfrm rot="10807086" flipH="1">
                <a:off x="3368" y="434"/>
                <a:ext cx="1359" cy="3504"/>
              </a:xfrm>
              <a:custGeom>
                <a:avLst/>
                <a:gdLst>
                  <a:gd name="T0" fmla="*/ 0 w 40991"/>
                  <a:gd name="T1" fmla="*/ 63 h 21600"/>
                  <a:gd name="T2" fmla="*/ 1 w 40991"/>
                  <a:gd name="T3" fmla="*/ 63 h 21600"/>
                  <a:gd name="T4" fmla="*/ 1 w 40991"/>
                  <a:gd name="T5" fmla="*/ 92 h 21600"/>
                  <a:gd name="T6" fmla="*/ 0 60000 65536"/>
                  <a:gd name="T7" fmla="*/ 0 60000 65536"/>
                  <a:gd name="T8" fmla="*/ 0 60000 65536"/>
                  <a:gd name="T9" fmla="*/ 0 w 40991"/>
                  <a:gd name="T10" fmla="*/ 0 h 21600"/>
                  <a:gd name="T11" fmla="*/ 40991 w 4099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0991" h="21600" fill="none" extrusionOk="0">
                    <a:moveTo>
                      <a:pt x="0" y="14797"/>
                    </a:moveTo>
                    <a:cubicBezTo>
                      <a:pt x="2931" y="5962"/>
                      <a:pt x="11192" y="-1"/>
                      <a:pt x="20501" y="0"/>
                    </a:cubicBezTo>
                    <a:cubicBezTo>
                      <a:pt x="29796" y="0"/>
                      <a:pt x="38049" y="5947"/>
                      <a:pt x="40991" y="14764"/>
                    </a:cubicBezTo>
                  </a:path>
                  <a:path w="40991" h="21600" stroke="0" extrusionOk="0">
                    <a:moveTo>
                      <a:pt x="0" y="14797"/>
                    </a:moveTo>
                    <a:cubicBezTo>
                      <a:pt x="2931" y="5962"/>
                      <a:pt x="11192" y="-1"/>
                      <a:pt x="20501" y="0"/>
                    </a:cubicBezTo>
                    <a:cubicBezTo>
                      <a:pt x="29796" y="0"/>
                      <a:pt x="38049" y="5947"/>
                      <a:pt x="40991" y="14764"/>
                    </a:cubicBezTo>
                    <a:lnTo>
                      <a:pt x="20501" y="21600"/>
                    </a:lnTo>
                    <a:lnTo>
                      <a:pt x="0" y="14797"/>
                    </a:lnTo>
                    <a:close/>
                  </a:path>
                </a:pathLst>
              </a:custGeom>
              <a:noFill/>
              <a:ln w="9525">
                <a:solidFill>
                  <a:srgbClr val="00330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" name="Group 38"/>
            <p:cNvGrpSpPr/>
            <p:nvPr/>
          </p:nvGrpSpPr>
          <p:grpSpPr bwMode="auto">
            <a:xfrm>
              <a:off x="4080" y="3820"/>
              <a:ext cx="576" cy="212"/>
              <a:chOff x="4080" y="3820"/>
              <a:chExt cx="576" cy="212"/>
            </a:xfrm>
          </p:grpSpPr>
          <p:sp>
            <p:nvSpPr>
              <p:cNvPr id="76818" name="Line 39"/>
              <p:cNvSpPr>
                <a:spLocks noChangeShapeType="1"/>
              </p:cNvSpPr>
              <p:nvPr/>
            </p:nvSpPr>
            <p:spPr bwMode="auto">
              <a:xfrm>
                <a:off x="4080" y="3936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3300"/>
                </a:solidFill>
                <a:prstDash val="lgDash"/>
                <a:miter lim="800000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6819" name="Text Box 40"/>
              <p:cNvSpPr txBox="1">
                <a:spLocks noChangeArrowheads="1"/>
              </p:cNvSpPr>
              <p:nvPr/>
            </p:nvSpPr>
            <p:spPr bwMode="auto">
              <a:xfrm>
                <a:off x="4320" y="3820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kumimoji="1" lang="en-US" altLang="zh-CN" sz="16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-4</a:t>
                </a:r>
              </a:p>
            </p:txBody>
          </p:sp>
        </p:grpSp>
      </p:grpSp>
      <p:sp>
        <p:nvSpPr>
          <p:cNvPr id="76806" name="Text Box 50"/>
          <p:cNvSpPr txBox="1">
            <a:spLocks noChangeArrowheads="1"/>
          </p:cNvSpPr>
          <p:nvPr/>
        </p:nvSpPr>
        <p:spPr bwMode="auto">
          <a:xfrm>
            <a:off x="8453454" y="5500702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/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6807" name="Text Box 52"/>
          <p:cNvSpPr txBox="1">
            <a:spLocks noChangeArrowheads="1"/>
          </p:cNvSpPr>
          <p:nvPr/>
        </p:nvSpPr>
        <p:spPr bwMode="auto">
          <a:xfrm>
            <a:off x="2901951" y="5445125"/>
            <a:ext cx="1847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/>
            <a:endParaRPr kumimoji="1"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08" name="Text Box 54"/>
          <p:cNvSpPr txBox="1">
            <a:spLocks noChangeArrowheads="1"/>
          </p:cNvSpPr>
          <p:nvPr/>
        </p:nvSpPr>
        <p:spPr bwMode="auto">
          <a:xfrm>
            <a:off x="5492751" y="2420938"/>
            <a:ext cx="1847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/>
            <a:endParaRPr kumimoji="1"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7953388" y="1500174"/>
            <a:ext cx="1112301" cy="6921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r>
              <a:rPr kumimoji="1" lang="en-US" altLang="zh-C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=-</a:t>
            </a:r>
            <a:r>
              <a:rPr kumimoji="1" lang="en-US" altLang="zh-C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endParaRPr kumimoji="1" lang="en-US" altLang="zh-CN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810776" y="371475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0000FF"/>
                </a:solidFill>
              </a:rPr>
              <a:t>（</a:t>
            </a:r>
            <a:r>
              <a:rPr lang="en-US" altLang="zh-CN" dirty="0" smtClean="0">
                <a:solidFill>
                  <a:srgbClr val="0000FF"/>
                </a:solidFill>
              </a:rPr>
              <a:t>1,0</a:t>
            </a:r>
            <a:r>
              <a:rPr lang="zh-CN" altLang="en-US" dirty="0" smtClean="0">
                <a:solidFill>
                  <a:srgbClr val="0000FF"/>
                </a:solidFill>
              </a:rPr>
              <a:t>）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52" name="文本框 2"/>
          <p:cNvSpPr txBox="1">
            <a:spLocks noChangeArrowheads="1"/>
          </p:cNvSpPr>
          <p:nvPr/>
        </p:nvSpPr>
        <p:spPr bwMode="auto">
          <a:xfrm>
            <a:off x="380960" y="428604"/>
            <a:ext cx="7108303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</a:rPr>
              <a:t>顶点</a:t>
            </a:r>
            <a:r>
              <a:rPr lang="zh-CN" altLang="en-US" sz="4400" b="1" dirty="0" smtClean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</a:rPr>
              <a:t>式</a:t>
            </a:r>
            <a:r>
              <a:rPr lang="en-US" altLang="zh-CN" sz="4400" b="1" dirty="0" smtClean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</a:rPr>
              <a:t>:  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y=a(x-h)</a:t>
            </a:r>
            <a:r>
              <a:rPr lang="en-US" altLang="zh-CN" sz="4400" b="1" baseline="30000" dirty="0" smtClean="0">
                <a:solidFill>
                  <a:srgbClr val="FF0000"/>
                </a:solidFill>
              </a:rPr>
              <a:t>2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+k    (a≠0)</a:t>
            </a:r>
            <a:endParaRPr lang="zh-CN" altLang="en-US" sz="4400" b="1" dirty="0" smtClean="0">
              <a:solidFill>
                <a:srgbClr val="FF0000"/>
              </a:solidFill>
            </a:endParaRPr>
          </a:p>
        </p:txBody>
      </p:sp>
      <p:sp>
        <p:nvSpPr>
          <p:cNvPr id="53" name="文本框 2"/>
          <p:cNvSpPr txBox="1">
            <a:spLocks noChangeArrowheads="1"/>
          </p:cNvSpPr>
          <p:nvPr/>
        </p:nvSpPr>
        <p:spPr bwMode="auto">
          <a:xfrm>
            <a:off x="7810512" y="500042"/>
            <a:ext cx="224773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</a:rPr>
              <a:t>——</a:t>
            </a:r>
            <a:r>
              <a:rPr lang="zh-CN" altLang="en-US" sz="3600" b="1" dirty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</a:rPr>
              <a:t>变</a:t>
            </a:r>
            <a:r>
              <a:rPr lang="zh-CN" altLang="en-US" sz="3600" b="1" dirty="0" smtClean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</a:rPr>
              <a:t>式</a:t>
            </a:r>
            <a:r>
              <a:rPr lang="en-US" altLang="zh-CN" sz="3600" b="1" dirty="0" smtClean="0">
                <a:solidFill>
                  <a:srgbClr val="FF0000"/>
                </a:solidFill>
                <a:latin typeface="华文宋体" panose="02010600040101010101" charset="-122"/>
                <a:ea typeface="华文宋体" panose="02010600040101010101" charset="-122"/>
              </a:rPr>
              <a:t>1</a:t>
            </a:r>
            <a:endParaRPr lang="en-US" altLang="zh-CN" sz="3600" b="1" dirty="0">
              <a:solidFill>
                <a:srgbClr val="FF0000"/>
              </a:solidFill>
              <a:latin typeface="华文宋体" panose="02010600040101010101" charset="-122"/>
              <a:ea typeface="华文宋体" panose="02010600040101010101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95274" y="2000240"/>
            <a:ext cx="6143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利用图象求二次函数的表达式</a:t>
            </a:r>
            <a:endParaRPr lang="zh-CN" altLang="en-US" sz="32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742</Words>
  <Application>Microsoft Office PowerPoint</Application>
  <PresentationFormat>宽屏</PresentationFormat>
  <Paragraphs>103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华文宋体</vt:lpstr>
      <vt:lpstr>宋体</vt:lpstr>
      <vt:lpstr>微软雅黑</vt:lpstr>
      <vt:lpstr>Arial</vt:lpstr>
      <vt:lpstr>Calibri</vt:lpstr>
      <vt:lpstr>Tahoma</vt:lpstr>
      <vt:lpstr>Times New Roman</vt:lpstr>
      <vt:lpstr>Wingdings</vt:lpstr>
      <vt:lpstr>WWW.2PPT.COM
</vt:lpstr>
      <vt:lpstr>青岛版数学 九年级下册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2019-04-09T02:17:00Z</dcterms:created>
  <dcterms:modified xsi:type="dcterms:W3CDTF">2023-01-16T18:17:38Z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A5D5487DCCEA40619709D324EAC89800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