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0" r:id="rId11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A7B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1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30" y="114"/>
      </p:cViewPr>
      <p:guideLst>
        <p:guide pos="416"/>
        <p:guide pos="7256"/>
        <p:guide orient="horz" pos="709"/>
        <p:guide orient="horz" pos="3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7BB57-A6CA-491C-ACEA-C13D3927C7D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9FCA7B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9FCA7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9FCA7B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0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en-US" altLang="zh-CN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6.2 11-20</a:t>
                  </a: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各数的写法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11-20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各数的认识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图片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2377" r="33067" b="67469"/>
          <a:stretch>
            <a:fillRect/>
          </a:stretch>
        </p:blipFill>
        <p:spPr>
          <a:xfrm>
            <a:off x="8165047" y="803616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18193" r="61602" b="51653"/>
          <a:stretch>
            <a:fillRect/>
          </a:stretch>
        </p:blipFill>
        <p:spPr>
          <a:xfrm>
            <a:off x="6409288" y="1814044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18233" r="4533" b="51612"/>
          <a:stretch>
            <a:fillRect/>
          </a:stretch>
        </p:blipFill>
        <p:spPr>
          <a:xfrm>
            <a:off x="9955570" y="175581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34923" r="33067" b="34923"/>
          <a:stretch>
            <a:fillRect/>
          </a:stretch>
        </p:blipFill>
        <p:spPr>
          <a:xfrm>
            <a:off x="8204490" y="2754329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3" t="50738" r="61602" b="19107"/>
          <a:stretch>
            <a:fillRect/>
          </a:stretch>
        </p:blipFill>
        <p:spPr>
          <a:xfrm>
            <a:off x="6439840" y="3748060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02" t="51042" r="4533" b="18803"/>
          <a:stretch>
            <a:fillRect/>
          </a:stretch>
        </p:blipFill>
        <p:spPr>
          <a:xfrm>
            <a:off x="9969140" y="3708812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7" t="67716" r="33067" b="2129"/>
          <a:stretch>
            <a:fillRect/>
          </a:stretch>
        </p:blipFill>
        <p:spPr>
          <a:xfrm>
            <a:off x="8215123" y="4705041"/>
            <a:ext cx="2173753" cy="1873926"/>
          </a:xfrm>
          <a:custGeom>
            <a:avLst/>
            <a:gdLst>
              <a:gd name="connsiteX0" fmla="*/ 332554 w 1543050"/>
              <a:gd name="connsiteY0" fmla="*/ 0 h 1330216"/>
              <a:gd name="connsiteX1" fmla="*/ 1210496 w 1543050"/>
              <a:gd name="connsiteY1" fmla="*/ 0 h 1330216"/>
              <a:gd name="connsiteX2" fmla="*/ 1543050 w 1543050"/>
              <a:gd name="connsiteY2" fmla="*/ 665108 h 1330216"/>
              <a:gd name="connsiteX3" fmla="*/ 1210496 w 1543050"/>
              <a:gd name="connsiteY3" fmla="*/ 1330216 h 1330216"/>
              <a:gd name="connsiteX4" fmla="*/ 332554 w 1543050"/>
              <a:gd name="connsiteY4" fmla="*/ 1330216 h 1330216"/>
              <a:gd name="connsiteX5" fmla="*/ 0 w 1543050"/>
              <a:gd name="connsiteY5" fmla="*/ 665108 h 1330216"/>
              <a:gd name="connsiteX6" fmla="*/ 332554 w 1543050"/>
              <a:gd name="connsiteY6" fmla="*/ 0 h 1330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3050" h="1330216">
                <a:moveTo>
                  <a:pt x="332554" y="0"/>
                </a:moveTo>
                <a:lnTo>
                  <a:pt x="1210496" y="0"/>
                </a:lnTo>
                <a:lnTo>
                  <a:pt x="1543050" y="665108"/>
                </a:lnTo>
                <a:lnTo>
                  <a:pt x="1210496" y="1330216"/>
                </a:lnTo>
                <a:lnTo>
                  <a:pt x="332554" y="1330216"/>
                </a:lnTo>
                <a:lnTo>
                  <a:pt x="0" y="665108"/>
                </a:lnTo>
                <a:lnTo>
                  <a:pt x="332554" y="0"/>
                </a:lnTo>
                <a:close/>
              </a:path>
            </a:pathLst>
          </a:custGeom>
        </p:spPr>
      </p:pic>
      <p:sp>
        <p:nvSpPr>
          <p:cNvPr id="21" name="六边形 20"/>
          <p:cNvSpPr/>
          <p:nvPr/>
        </p:nvSpPr>
        <p:spPr>
          <a:xfrm rot="10800000">
            <a:off x="721422" y="1471370"/>
            <a:ext cx="5759233" cy="4655177"/>
          </a:xfrm>
          <a:prstGeom prst="hexagon">
            <a:avLst/>
          </a:prstGeom>
          <a:solidFill>
            <a:srgbClr val="9FCA7B">
              <a:alpha val="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4" name="组合 3"/>
            <p:cNvGrpSpPr/>
            <p:nvPr/>
          </p:nvGrpSpPr>
          <p:grpSpPr>
            <a:xfrm>
              <a:off x="6147269" y="3331609"/>
              <a:ext cx="5033251" cy="1589115"/>
              <a:chOff x="-4714868" y="2110674"/>
              <a:chExt cx="5033251" cy="1589115"/>
            </a:xfrm>
          </p:grpSpPr>
          <p:sp>
            <p:nvSpPr>
              <p:cNvPr id="6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9FCA7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7" name="组合 6"/>
              <p:cNvGrpSpPr/>
              <p:nvPr/>
            </p:nvGrpSpPr>
            <p:grpSpPr>
              <a:xfrm>
                <a:off x="-4714868" y="2110674"/>
                <a:ext cx="5033251" cy="961364"/>
                <a:chOff x="-4714868" y="2110674"/>
                <a:chExt cx="5033251" cy="961364"/>
              </a:xfrm>
            </p:grpSpPr>
            <p:sp>
              <p:nvSpPr>
                <p:cNvPr id="8" name="文本框 7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9" name="直接连接符 8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0" name="文本占位符 19"/>
                <p:cNvSpPr txBox="1"/>
                <p:nvPr/>
              </p:nvSpPr>
              <p:spPr>
                <a:xfrm>
                  <a:off x="-4708756" y="2110674"/>
                  <a:ext cx="5027139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9FCA7B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5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6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单元  </a:t>
              </a:r>
              <a:r>
                <a:rPr lang="en-US" altLang="zh-CN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11-20</a:t>
              </a:r>
              <a:r>
                <a:rPr lang="zh-CN" altLang="en-US" dirty="0"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各数的认识</a:t>
              </a:r>
            </a:p>
          </p:txBody>
        </p:sp>
      </p:grpSp>
      <p:sp>
        <p:nvSpPr>
          <p:cNvPr id="11" name="矩形 10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9FCA7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23" name="六边形 22"/>
          <p:cNvSpPr/>
          <p:nvPr/>
        </p:nvSpPr>
        <p:spPr>
          <a:xfrm>
            <a:off x="10621109" y="-665108"/>
            <a:ext cx="1543050" cy="1330216"/>
          </a:xfrm>
          <a:prstGeom prst="hexagon">
            <a:avLst/>
          </a:prstGeom>
          <a:solidFill>
            <a:srgbClr val="9FCA7B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标注 16"/>
          <p:cNvSpPr/>
          <p:nvPr/>
        </p:nvSpPr>
        <p:spPr>
          <a:xfrm>
            <a:off x="5043934" y="1096049"/>
            <a:ext cx="4626592" cy="888825"/>
          </a:xfrm>
          <a:prstGeom prst="wedgeRoundRectCallout">
            <a:avLst>
              <a:gd name="adj1" fmla="val 59578"/>
              <a:gd name="adj2" fmla="val 33342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下面的数有几个十，几个一，请你说一说吧！</a:t>
            </a:r>
          </a:p>
        </p:txBody>
      </p:sp>
      <p:grpSp>
        <p:nvGrpSpPr>
          <p:cNvPr id="84" name="组合 83"/>
          <p:cNvGrpSpPr/>
          <p:nvPr/>
        </p:nvGrpSpPr>
        <p:grpSpPr>
          <a:xfrm>
            <a:off x="1216792" y="2085656"/>
            <a:ext cx="1408190" cy="1886974"/>
            <a:chOff x="1086163" y="1634450"/>
            <a:chExt cx="1408190" cy="1886974"/>
          </a:xfrm>
        </p:grpSpPr>
        <p:pic>
          <p:nvPicPr>
            <p:cNvPr id="39" name="图片 49" descr="卡片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86163" y="1634450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0" name="Text Box 24"/>
            <p:cNvSpPr txBox="1">
              <a:spLocks noChangeArrowheads="1"/>
            </p:cNvSpPr>
            <p:nvPr/>
          </p:nvSpPr>
          <p:spPr bwMode="auto">
            <a:xfrm>
              <a:off x="1230503" y="2223994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11</a:t>
              </a:r>
            </a:p>
          </p:txBody>
        </p:sp>
      </p:grpSp>
      <p:grpSp>
        <p:nvGrpSpPr>
          <p:cNvPr id="86" name="组合 85"/>
          <p:cNvGrpSpPr/>
          <p:nvPr/>
        </p:nvGrpSpPr>
        <p:grpSpPr>
          <a:xfrm>
            <a:off x="7238707" y="2085656"/>
            <a:ext cx="1408190" cy="1886974"/>
            <a:chOff x="7108078" y="1672815"/>
            <a:chExt cx="1408190" cy="1886974"/>
          </a:xfrm>
        </p:grpSpPr>
        <p:pic>
          <p:nvPicPr>
            <p:cNvPr id="42" name="图片 47" descr="卡片5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108078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3" name="Text Box 25"/>
            <p:cNvSpPr txBox="1">
              <a:spLocks noChangeArrowheads="1"/>
            </p:cNvSpPr>
            <p:nvPr/>
          </p:nvSpPr>
          <p:spPr bwMode="auto">
            <a:xfrm>
              <a:off x="7226601" y="2293137"/>
              <a:ext cx="1171145" cy="6463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14</a:t>
              </a:r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3224097" y="2085656"/>
            <a:ext cx="1408190" cy="1886974"/>
            <a:chOff x="2911541" y="1641165"/>
            <a:chExt cx="1408190" cy="1886974"/>
          </a:xfrm>
        </p:grpSpPr>
        <p:pic>
          <p:nvPicPr>
            <p:cNvPr id="45" name="图片 50" descr="卡片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11541" y="164116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6" name="Text Box 26"/>
            <p:cNvSpPr txBox="1">
              <a:spLocks noChangeArrowheads="1"/>
            </p:cNvSpPr>
            <p:nvPr/>
          </p:nvSpPr>
          <p:spPr bwMode="auto">
            <a:xfrm>
              <a:off x="3013635" y="2230709"/>
              <a:ext cx="1204002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12</a:t>
              </a: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5231402" y="2085656"/>
            <a:ext cx="1408190" cy="1886974"/>
            <a:chOff x="5100773" y="1672815"/>
            <a:chExt cx="1408190" cy="1886974"/>
          </a:xfrm>
        </p:grpSpPr>
        <p:pic>
          <p:nvPicPr>
            <p:cNvPr id="48" name="图片 48" descr="卡片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100773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5256848" y="2262359"/>
              <a:ext cx="109604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13</a:t>
              </a:r>
            </a:p>
          </p:txBody>
        </p:sp>
      </p:grpSp>
      <p:grpSp>
        <p:nvGrpSpPr>
          <p:cNvPr id="89" name="组合 88"/>
          <p:cNvGrpSpPr/>
          <p:nvPr/>
        </p:nvGrpSpPr>
        <p:grpSpPr>
          <a:xfrm>
            <a:off x="1216792" y="4247126"/>
            <a:ext cx="1408190" cy="1886974"/>
            <a:chOff x="964994" y="4515606"/>
            <a:chExt cx="1408190" cy="1886974"/>
          </a:xfrm>
        </p:grpSpPr>
        <p:pic>
          <p:nvPicPr>
            <p:cNvPr id="69" name="图片 49" descr="卡片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4994" y="4515606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0" name="Text Box 24"/>
            <p:cNvSpPr txBox="1">
              <a:spLocks noChangeArrowheads="1"/>
            </p:cNvSpPr>
            <p:nvPr/>
          </p:nvSpPr>
          <p:spPr bwMode="auto">
            <a:xfrm>
              <a:off x="1109334" y="5105150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16</a:t>
              </a:r>
            </a:p>
          </p:txBody>
        </p:sp>
      </p:grpSp>
      <p:grpSp>
        <p:nvGrpSpPr>
          <p:cNvPr id="92" name="组合 91"/>
          <p:cNvGrpSpPr/>
          <p:nvPr/>
        </p:nvGrpSpPr>
        <p:grpSpPr>
          <a:xfrm>
            <a:off x="7238707" y="4247126"/>
            <a:ext cx="1408190" cy="1886974"/>
            <a:chOff x="6598866" y="4396425"/>
            <a:chExt cx="1408190" cy="1886974"/>
          </a:xfrm>
        </p:grpSpPr>
        <p:pic>
          <p:nvPicPr>
            <p:cNvPr id="72" name="图片 47" descr="卡片5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98866" y="439642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3" name="Text Box 25"/>
            <p:cNvSpPr txBox="1">
              <a:spLocks noChangeArrowheads="1"/>
            </p:cNvSpPr>
            <p:nvPr/>
          </p:nvSpPr>
          <p:spPr bwMode="auto">
            <a:xfrm>
              <a:off x="6717389" y="4985969"/>
              <a:ext cx="1171145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19</a:t>
              </a:r>
            </a:p>
          </p:txBody>
        </p:sp>
      </p:grpSp>
      <p:grpSp>
        <p:nvGrpSpPr>
          <p:cNvPr id="90" name="组合 89"/>
          <p:cNvGrpSpPr/>
          <p:nvPr/>
        </p:nvGrpSpPr>
        <p:grpSpPr>
          <a:xfrm>
            <a:off x="3224097" y="4247126"/>
            <a:ext cx="1408190" cy="1886974"/>
            <a:chOff x="3050290" y="4516399"/>
            <a:chExt cx="1408190" cy="1886974"/>
          </a:xfrm>
        </p:grpSpPr>
        <p:pic>
          <p:nvPicPr>
            <p:cNvPr id="75" name="图片 50" descr="卡片3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50290" y="4516399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6" name="Text Box 26"/>
            <p:cNvSpPr txBox="1">
              <a:spLocks noChangeArrowheads="1"/>
            </p:cNvSpPr>
            <p:nvPr/>
          </p:nvSpPr>
          <p:spPr bwMode="auto">
            <a:xfrm>
              <a:off x="3152384" y="5105943"/>
              <a:ext cx="1204002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17</a:t>
              </a: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5231402" y="4247126"/>
            <a:ext cx="1408190" cy="1886974"/>
            <a:chOff x="4874706" y="4516399"/>
            <a:chExt cx="1408190" cy="1886974"/>
          </a:xfrm>
        </p:grpSpPr>
        <p:pic>
          <p:nvPicPr>
            <p:cNvPr id="78" name="图片 48" descr="卡片1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74706" y="4516399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9" name="Text Box 27"/>
            <p:cNvSpPr txBox="1">
              <a:spLocks noChangeArrowheads="1"/>
            </p:cNvSpPr>
            <p:nvPr/>
          </p:nvSpPr>
          <p:spPr bwMode="auto">
            <a:xfrm>
              <a:off x="5030781" y="5105943"/>
              <a:ext cx="109604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18</a:t>
              </a:r>
            </a:p>
          </p:txBody>
        </p:sp>
      </p:grpSp>
      <p:grpSp>
        <p:nvGrpSpPr>
          <p:cNvPr id="93" name="组合 92"/>
          <p:cNvGrpSpPr/>
          <p:nvPr/>
        </p:nvGrpSpPr>
        <p:grpSpPr>
          <a:xfrm>
            <a:off x="9246012" y="4247126"/>
            <a:ext cx="1408190" cy="1886974"/>
            <a:chOff x="8244544" y="3986992"/>
            <a:chExt cx="1408190" cy="1886974"/>
          </a:xfrm>
        </p:grpSpPr>
        <p:pic>
          <p:nvPicPr>
            <p:cNvPr id="81" name="图片 51" descr="卡片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244544" y="3986992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2" name="Text Box 28"/>
            <p:cNvSpPr txBox="1">
              <a:spLocks noChangeArrowheads="1"/>
            </p:cNvSpPr>
            <p:nvPr/>
          </p:nvSpPr>
          <p:spPr bwMode="auto">
            <a:xfrm>
              <a:off x="8363067" y="4576536"/>
              <a:ext cx="1171145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20</a:t>
              </a: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9246012" y="2085656"/>
            <a:ext cx="1408190" cy="1886974"/>
            <a:chOff x="9115383" y="1672815"/>
            <a:chExt cx="1408190" cy="1886974"/>
          </a:xfrm>
        </p:grpSpPr>
        <p:pic>
          <p:nvPicPr>
            <p:cNvPr id="51" name="图片 51" descr="卡片4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9115383" y="1672815"/>
              <a:ext cx="1408190" cy="188697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87" name="Text Box 24"/>
            <p:cNvSpPr txBox="1">
              <a:spLocks noChangeArrowheads="1"/>
            </p:cNvSpPr>
            <p:nvPr/>
          </p:nvSpPr>
          <p:spPr bwMode="auto">
            <a:xfrm>
              <a:off x="9259723" y="2262359"/>
              <a:ext cx="1119511" cy="7078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en-US" altLang="zh-CN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15</a:t>
              </a:r>
            </a:p>
          </p:txBody>
        </p:sp>
      </p:grpSp>
      <p:sp>
        <p:nvSpPr>
          <p:cNvPr id="3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情景导入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3688" y="1130301"/>
            <a:ext cx="896929" cy="9889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3752493" y="2752136"/>
            <a:ext cx="5162306" cy="1686800"/>
            <a:chOff x="3567922" y="1691974"/>
            <a:chExt cx="5162306" cy="1686800"/>
          </a:xfrm>
        </p:grpSpPr>
        <p:sp>
          <p:nvSpPr>
            <p:cNvPr id="74" name="AutoShape 4"/>
            <p:cNvSpPr/>
            <p:nvPr/>
          </p:nvSpPr>
          <p:spPr>
            <a:xfrm rot="360000" flipH="1">
              <a:off x="5318330" y="1779622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6" name="AutoShape 6"/>
            <p:cNvSpPr/>
            <p:nvPr/>
          </p:nvSpPr>
          <p:spPr>
            <a:xfrm rot="360000" flipH="1">
              <a:off x="6387368" y="1779621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AutoShape 7"/>
            <p:cNvSpPr/>
            <p:nvPr/>
          </p:nvSpPr>
          <p:spPr>
            <a:xfrm rot="360000" flipH="1">
              <a:off x="5852849" y="1779622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0" name="AutoShape 10"/>
            <p:cNvSpPr/>
            <p:nvPr/>
          </p:nvSpPr>
          <p:spPr>
            <a:xfrm rot="354694" flipH="1">
              <a:off x="7456404" y="1779590"/>
              <a:ext cx="204788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1" name="AutoShape 11"/>
            <p:cNvSpPr/>
            <p:nvPr/>
          </p:nvSpPr>
          <p:spPr>
            <a:xfrm rot="354694" flipH="1">
              <a:off x="6921886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AutoShape 12"/>
            <p:cNvSpPr/>
            <p:nvPr/>
          </p:nvSpPr>
          <p:spPr>
            <a:xfrm rot="354694" flipH="1">
              <a:off x="8525441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3" name="AutoShape 13"/>
            <p:cNvSpPr/>
            <p:nvPr/>
          </p:nvSpPr>
          <p:spPr>
            <a:xfrm rot="354694" flipH="1">
              <a:off x="7990923" y="1779590"/>
              <a:ext cx="204787" cy="1568450"/>
            </a:xfrm>
            <a:prstGeom prst="can">
              <a:avLst>
                <a:gd name="adj" fmla="val 38931"/>
              </a:avLst>
            </a:prstGeom>
            <a:solidFill>
              <a:srgbClr val="BFD630"/>
            </a:solidFill>
            <a:ln w="254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99" name="组合 98"/>
            <p:cNvGrpSpPr/>
            <p:nvPr/>
          </p:nvGrpSpPr>
          <p:grpSpPr>
            <a:xfrm>
              <a:off x="3567922" y="1691974"/>
              <a:ext cx="720000" cy="1686800"/>
              <a:chOff x="9340936" y="1705623"/>
              <a:chExt cx="720000" cy="1686800"/>
            </a:xfrm>
          </p:grpSpPr>
          <p:sp>
            <p:nvSpPr>
              <p:cNvPr id="85" name="AutoShape 15"/>
              <p:cNvSpPr/>
              <p:nvPr/>
            </p:nvSpPr>
            <p:spPr>
              <a:xfrm rot="714693">
                <a:off x="9465317" y="170562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6" name="AutoShape 16"/>
              <p:cNvSpPr/>
              <p:nvPr/>
            </p:nvSpPr>
            <p:spPr>
              <a:xfrm rot="714693">
                <a:off x="9624635" y="172236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7" name="AutoShape 17"/>
              <p:cNvSpPr/>
              <p:nvPr/>
            </p:nvSpPr>
            <p:spPr>
              <a:xfrm rot="714693">
                <a:off x="9783953" y="173911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8" name="AutoShape 18"/>
              <p:cNvSpPr/>
              <p:nvPr/>
            </p:nvSpPr>
            <p:spPr>
              <a:xfrm rot="714693">
                <a:off x="9373434" y="1750473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9" name="AutoShape 19"/>
              <p:cNvSpPr/>
              <p:nvPr/>
            </p:nvSpPr>
            <p:spPr>
              <a:xfrm rot="714693">
                <a:off x="9532752" y="176721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0" name="AutoShape 20"/>
              <p:cNvSpPr/>
              <p:nvPr/>
            </p:nvSpPr>
            <p:spPr>
              <a:xfrm rot="714693">
                <a:off x="9690766" y="1796501"/>
                <a:ext cx="160195" cy="1517341"/>
              </a:xfrm>
              <a:prstGeom prst="can">
                <a:avLst>
                  <a:gd name="adj" fmla="val 41282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1" name="AutoShape 21"/>
              <p:cNvSpPr/>
              <p:nvPr/>
            </p:nvSpPr>
            <p:spPr>
              <a:xfrm rot="714693">
                <a:off x="9855655" y="1824227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2" name="AutoShape 22"/>
              <p:cNvSpPr/>
              <p:nvPr/>
            </p:nvSpPr>
            <p:spPr>
              <a:xfrm rot="714693">
                <a:off x="9440869" y="1812068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3" name="AutoShape 23"/>
              <p:cNvSpPr/>
              <p:nvPr/>
            </p:nvSpPr>
            <p:spPr>
              <a:xfrm rot="714693">
                <a:off x="9598553" y="1844359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4" name="AutoShape 24"/>
              <p:cNvSpPr/>
              <p:nvPr/>
            </p:nvSpPr>
            <p:spPr>
              <a:xfrm rot="714693">
                <a:off x="9753385" y="1874830"/>
                <a:ext cx="160195" cy="1517593"/>
              </a:xfrm>
              <a:prstGeom prst="can">
                <a:avLst>
                  <a:gd name="adj" fmla="val 41287"/>
                </a:avLst>
              </a:prstGeom>
              <a:solidFill>
                <a:srgbClr val="BFD630"/>
              </a:solidFill>
              <a:ln w="25400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95" name="Freeform 25"/>
              <p:cNvSpPr/>
              <p:nvPr/>
            </p:nvSpPr>
            <p:spPr>
              <a:xfrm rot="754916">
                <a:off x="9340936" y="2540950"/>
                <a:ext cx="720000" cy="5496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4748" y="1068"/>
                  </a:cxn>
                  <a:cxn ang="0">
                    <a:pos x="109516" y="0"/>
                  </a:cxn>
                </a:cxnLst>
                <a:rect l="0" t="0" r="0" b="0"/>
                <a:pathLst>
                  <a:path w="1440" h="156">
                    <a:moveTo>
                      <a:pt x="0" y="0"/>
                    </a:moveTo>
                    <a:cubicBezTo>
                      <a:pt x="240" y="78"/>
                      <a:pt x="480" y="156"/>
                      <a:pt x="720" y="156"/>
                    </a:cubicBezTo>
                    <a:cubicBezTo>
                      <a:pt x="960" y="156"/>
                      <a:pt x="1320" y="26"/>
                      <a:pt x="1440" y="0"/>
                    </a:cubicBezTo>
                  </a:path>
                </a:pathLst>
              </a:custGeom>
              <a:noFill/>
              <a:ln w="82550" cap="flat" cmpd="sng">
                <a:solidFill>
                  <a:srgbClr val="FFFD5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3501949" y="4919466"/>
            <a:ext cx="5127837" cy="461665"/>
            <a:chOff x="3197298" y="3941264"/>
            <a:chExt cx="5127837" cy="461665"/>
          </a:xfrm>
        </p:grpSpPr>
        <p:sp>
          <p:nvSpPr>
            <p:cNvPr id="96" name="文本框 1"/>
            <p:cNvSpPr txBox="1"/>
            <p:nvPr/>
          </p:nvSpPr>
          <p:spPr>
            <a:xfrm>
              <a:off x="6703828" y="3941264"/>
              <a:ext cx="1621307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个一</a:t>
              </a:r>
            </a:p>
          </p:txBody>
        </p:sp>
        <p:sp>
          <p:nvSpPr>
            <p:cNvPr id="97" name="文本框 14"/>
            <p:cNvSpPr txBox="1"/>
            <p:nvPr/>
          </p:nvSpPr>
          <p:spPr>
            <a:xfrm>
              <a:off x="3197298" y="3941264"/>
              <a:ext cx="1606712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个十</a:t>
              </a:r>
            </a:p>
          </p:txBody>
        </p:sp>
      </p:grpSp>
      <p:sp>
        <p:nvSpPr>
          <p:cNvPr id="103" name="圆角矩形标注 102"/>
          <p:cNvSpPr/>
          <p:nvPr/>
        </p:nvSpPr>
        <p:spPr>
          <a:xfrm>
            <a:off x="6742181" y="1362077"/>
            <a:ext cx="2963142" cy="641443"/>
          </a:xfrm>
          <a:prstGeom prst="wedgeRoundRectCallout">
            <a:avLst>
              <a:gd name="adj1" fmla="val 54863"/>
              <a:gd name="adj2" fmla="val 4132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先用小棒摆出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31" name="圆角矩形标注 30"/>
          <p:cNvSpPr/>
          <p:nvPr/>
        </p:nvSpPr>
        <p:spPr>
          <a:xfrm>
            <a:off x="4073041" y="1272161"/>
            <a:ext cx="5558491" cy="830238"/>
          </a:xfrm>
          <a:prstGeom prst="wedgeRoundRectCallout">
            <a:avLst>
              <a:gd name="adj1" fmla="val 54863"/>
              <a:gd name="adj2" fmla="val 4132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左边的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捆表示什么？右边的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根表示什么？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3545169" y="5672363"/>
            <a:ext cx="5127837" cy="461665"/>
            <a:chOff x="3197298" y="3941264"/>
            <a:chExt cx="5127837" cy="461665"/>
          </a:xfrm>
        </p:grpSpPr>
        <p:sp>
          <p:nvSpPr>
            <p:cNvPr id="35" name="文本框 1"/>
            <p:cNvSpPr txBox="1"/>
            <p:nvPr/>
          </p:nvSpPr>
          <p:spPr>
            <a:xfrm>
              <a:off x="6703828" y="3941264"/>
              <a:ext cx="1621307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  <p:sp>
          <p:nvSpPr>
            <p:cNvPr id="36" name="文本框 14"/>
            <p:cNvSpPr txBox="1"/>
            <p:nvPr/>
          </p:nvSpPr>
          <p:spPr>
            <a:xfrm>
              <a:off x="3197298" y="3941264"/>
              <a:ext cx="1606712" cy="46166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2400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</p:grpSp>
      <p:sp>
        <p:nvSpPr>
          <p:cNvPr id="3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8068" y="1929209"/>
            <a:ext cx="1553092" cy="171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148"/>
          <p:cNvSpPr txBox="1"/>
          <p:nvPr/>
        </p:nvSpPr>
        <p:spPr>
          <a:xfrm>
            <a:off x="7311187" y="4044384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24" name="Text Box 149"/>
          <p:cNvSpPr txBox="1"/>
          <p:nvPr/>
        </p:nvSpPr>
        <p:spPr>
          <a:xfrm>
            <a:off x="8934679" y="4045972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pic>
        <p:nvPicPr>
          <p:cNvPr id="25" name="Picture 83" descr="11小棒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1187" y="1564188"/>
            <a:ext cx="2539807" cy="144758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7" name="圆角矩形标注 26"/>
          <p:cNvSpPr/>
          <p:nvPr/>
        </p:nvSpPr>
        <p:spPr>
          <a:xfrm>
            <a:off x="1937113" y="1564188"/>
            <a:ext cx="3716047" cy="3002507"/>
          </a:xfrm>
          <a:prstGeom prst="wedgeRoundRectCallout">
            <a:avLst>
              <a:gd name="adj1" fmla="val -32794"/>
              <a:gd name="adj2" fmla="val 6119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从右起第一位是个位，第二位是十位。有一个十在十位写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，有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个十在十位写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。有几个一在个位写几。</a:t>
            </a:r>
          </a:p>
        </p:txBody>
      </p:sp>
      <p:sp>
        <p:nvSpPr>
          <p:cNvPr id="28" name="Text Box 148"/>
          <p:cNvSpPr txBox="1"/>
          <p:nvPr/>
        </p:nvSpPr>
        <p:spPr>
          <a:xfrm>
            <a:off x="7668307" y="4920128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Text Box 149"/>
          <p:cNvSpPr txBox="1"/>
          <p:nvPr/>
        </p:nvSpPr>
        <p:spPr>
          <a:xfrm>
            <a:off x="9291800" y="4921716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33" name="Picture 93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18189" y="3352328"/>
            <a:ext cx="693832" cy="35150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Picture 94" descr="珠子2"/>
          <p:cNvPicPr preferRelativeResize="0"/>
          <p:nvPr/>
        </p:nvPicPr>
        <p:blipFill>
          <a:blip r:embed="rId5" cstate="print"/>
          <a:stretch>
            <a:fillRect/>
          </a:stretch>
        </p:blipFill>
        <p:spPr>
          <a:xfrm>
            <a:off x="9040069" y="3352328"/>
            <a:ext cx="657156" cy="35455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742" y="4529635"/>
            <a:ext cx="1640568" cy="1692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995 L 1.04167E-6 0.2287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1 -0.00532 L 0.00221 0.231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5166" descr="420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7224" y="1347085"/>
            <a:ext cx="3820267" cy="47870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8" name="Picture 85" descr="17小棒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1023" y="1576320"/>
            <a:ext cx="2938258" cy="42499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9" name="Picture 100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683116" y="2119973"/>
            <a:ext cx="662997" cy="33588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0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715267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1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422211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2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3129154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3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836097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543040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5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2249983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6" name="Picture 105" descr="珠子2"/>
          <p:cNvPicPr preferRelativeResize="0"/>
          <p:nvPr/>
        </p:nvPicPr>
        <p:blipFill>
          <a:blip r:embed="rId6" cstate="print"/>
          <a:stretch>
            <a:fillRect/>
          </a:stretch>
        </p:blipFill>
        <p:spPr>
          <a:xfrm>
            <a:off x="8574174" y="1956926"/>
            <a:ext cx="627947" cy="338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7" name="Text Box 148"/>
          <p:cNvSpPr txBox="1"/>
          <p:nvPr/>
        </p:nvSpPr>
        <p:spPr>
          <a:xfrm>
            <a:off x="6603539" y="4259608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128" name="Text Box 149"/>
          <p:cNvSpPr txBox="1"/>
          <p:nvPr/>
        </p:nvSpPr>
        <p:spPr>
          <a:xfrm>
            <a:off x="8453426" y="4239256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129" name="Text Box 148"/>
          <p:cNvSpPr txBox="1"/>
          <p:nvPr/>
        </p:nvSpPr>
        <p:spPr>
          <a:xfrm>
            <a:off x="6828338" y="5303614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0" name="Text Box 149"/>
          <p:cNvSpPr txBox="1"/>
          <p:nvPr/>
        </p:nvSpPr>
        <p:spPr>
          <a:xfrm>
            <a:off x="8717981" y="5303615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-0.00162 L 0.0013 0.2317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4.81481E-6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1.11111E-6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1.48148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4.44444E-6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3.7037E-7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2.22222E-6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0.10625 L 3.54167E-6 -3.7037E-6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圆角矩形标注 29"/>
          <p:cNvSpPr/>
          <p:nvPr/>
        </p:nvSpPr>
        <p:spPr>
          <a:xfrm>
            <a:off x="8022645" y="2678331"/>
            <a:ext cx="1871317" cy="1433546"/>
          </a:xfrm>
          <a:prstGeom prst="wedgeRoundRectCallout">
            <a:avLst>
              <a:gd name="adj1" fmla="val 82465"/>
              <a:gd name="adj2" fmla="val 46536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个位上没有珠子，怎么写？</a:t>
            </a:r>
          </a:p>
        </p:txBody>
      </p:sp>
      <p:pic>
        <p:nvPicPr>
          <p:cNvPr id="119" name="图片 6167" descr="42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1810" y="2703804"/>
            <a:ext cx="2575315" cy="353348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2" name="Picture 43" descr="20小棒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41032" y="1361806"/>
            <a:ext cx="776456" cy="130039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" name="Picture 54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7181" y="3505168"/>
            <a:ext cx="529070" cy="26803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4" name="Picture 55" descr="珠子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77181" y="3235387"/>
            <a:ext cx="529070" cy="26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6" name="圆角矩形标注 135"/>
          <p:cNvSpPr/>
          <p:nvPr/>
        </p:nvSpPr>
        <p:spPr>
          <a:xfrm>
            <a:off x="1116120" y="3144749"/>
            <a:ext cx="3125337" cy="1865194"/>
          </a:xfrm>
          <a:prstGeom prst="wedgeRoundRectCallout">
            <a:avLst>
              <a:gd name="adj1" fmla="val -29546"/>
              <a:gd name="adj2" fmla="val -6180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这个数是几？先在计数器上拨出来，再试着写一写。</a:t>
            </a:r>
          </a:p>
        </p:txBody>
      </p:sp>
      <p:sp>
        <p:nvSpPr>
          <p:cNvPr id="137" name="Text Box 148"/>
          <p:cNvSpPr txBox="1"/>
          <p:nvPr/>
        </p:nvSpPr>
        <p:spPr>
          <a:xfrm>
            <a:off x="5441032" y="4960848"/>
            <a:ext cx="11409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十位</a:t>
            </a:r>
          </a:p>
        </p:txBody>
      </p:sp>
      <p:sp>
        <p:nvSpPr>
          <p:cNvPr id="138" name="Text Box 149"/>
          <p:cNvSpPr txBox="1"/>
          <p:nvPr/>
        </p:nvSpPr>
        <p:spPr>
          <a:xfrm>
            <a:off x="6570266" y="4941478"/>
            <a:ext cx="1155155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</a:t>
            </a:r>
          </a:p>
        </p:txBody>
      </p:sp>
      <p:sp>
        <p:nvSpPr>
          <p:cNvPr id="139" name="Text Box 148"/>
          <p:cNvSpPr txBox="1"/>
          <p:nvPr/>
        </p:nvSpPr>
        <p:spPr>
          <a:xfrm>
            <a:off x="5602630" y="5568578"/>
            <a:ext cx="4781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0" name="Text Box 149"/>
          <p:cNvSpPr txBox="1"/>
          <p:nvPr/>
        </p:nvSpPr>
        <p:spPr>
          <a:xfrm>
            <a:off x="6876745" y="5568578"/>
            <a:ext cx="4841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endParaRPr kumimoji="0" lang="zh-CN" altLang="en-US" sz="240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1" name="圆角矩形标注 140"/>
          <p:cNvSpPr/>
          <p:nvPr/>
        </p:nvSpPr>
        <p:spPr>
          <a:xfrm>
            <a:off x="1036487" y="3179280"/>
            <a:ext cx="3562065" cy="1865194"/>
          </a:xfrm>
          <a:prstGeom prst="wedgeRoundRectCallout">
            <a:avLst>
              <a:gd name="adj1" fmla="val -29546"/>
              <a:gd name="adj2" fmla="val -61804"/>
              <a:gd name="adj3" fmla="val 16667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“20”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个位的“</a:t>
            </a:r>
            <a:r>
              <a:rPr kumimoji="0" lang="en-US" altLang="zh-CN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”也要写，因为起着占位的作用，表示个位一个单位也没有。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87" y="1361806"/>
            <a:ext cx="1391625" cy="1435487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697" y="4299320"/>
            <a:ext cx="1553092" cy="1712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4.44444E-6 L 3.54167E-6 0.1807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6 L 3.54167E-6 0.1851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36" grpId="0" animBg="1"/>
      <p:bldP spid="139" grpId="0"/>
      <p:bldP spid="140" grpId="0"/>
      <p:bldP spid="1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 Box 149"/>
          <p:cNvSpPr txBox="1"/>
          <p:nvPr/>
        </p:nvSpPr>
        <p:spPr>
          <a:xfrm>
            <a:off x="1114944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10" name="组合 109"/>
          <p:cNvGrpSpPr/>
          <p:nvPr/>
        </p:nvGrpSpPr>
        <p:grpSpPr>
          <a:xfrm>
            <a:off x="589157" y="2362472"/>
            <a:ext cx="2687477" cy="3193575"/>
            <a:chOff x="600502" y="1037231"/>
            <a:chExt cx="2687477" cy="3193575"/>
          </a:xfrm>
        </p:grpSpPr>
        <p:sp>
          <p:nvSpPr>
            <p:cNvPr id="106" name="矩形 105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4" name="矩形 103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05" name="矩形 104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93" name="Text Box 148"/>
          <p:cNvSpPr txBox="1"/>
          <p:nvPr/>
        </p:nvSpPr>
        <p:spPr>
          <a:xfrm>
            <a:off x="1435824" y="5767379"/>
            <a:ext cx="94971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95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6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47966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7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422621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8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972765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9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719317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465869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321242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392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295897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2332891" y="270552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3" name="Text Box 149"/>
          <p:cNvSpPr txBox="1"/>
          <p:nvPr/>
        </p:nvSpPr>
        <p:spPr>
          <a:xfrm>
            <a:off x="3895385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14" name="组合 113"/>
          <p:cNvGrpSpPr/>
          <p:nvPr/>
        </p:nvGrpSpPr>
        <p:grpSpPr>
          <a:xfrm>
            <a:off x="3369598" y="2362472"/>
            <a:ext cx="2687477" cy="3193575"/>
            <a:chOff x="600502" y="1037231"/>
            <a:chExt cx="2687477" cy="3193575"/>
          </a:xfrm>
        </p:grpSpPr>
        <p:sp>
          <p:nvSpPr>
            <p:cNvPr id="115" name="矩形 114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6" name="矩形 115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7" name="矩形 116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18" name="矩形 117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119" name="Text Box 148"/>
          <p:cNvSpPr txBox="1"/>
          <p:nvPr/>
        </p:nvSpPr>
        <p:spPr>
          <a:xfrm>
            <a:off x="4197757" y="5758072"/>
            <a:ext cx="95534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27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49833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0" name="Text Box 149"/>
          <p:cNvSpPr txBox="1"/>
          <p:nvPr/>
        </p:nvSpPr>
        <p:spPr>
          <a:xfrm>
            <a:off x="6652380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31" name="组合 130"/>
          <p:cNvGrpSpPr/>
          <p:nvPr/>
        </p:nvGrpSpPr>
        <p:grpSpPr>
          <a:xfrm>
            <a:off x="6126593" y="2362472"/>
            <a:ext cx="2687477" cy="3193575"/>
            <a:chOff x="600502" y="1037231"/>
            <a:chExt cx="2687477" cy="3193575"/>
          </a:xfrm>
        </p:grpSpPr>
        <p:sp>
          <p:nvSpPr>
            <p:cNvPr id="132" name="矩形 131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3" name="矩形 132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4" name="矩形 133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35" name="矩形 134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sp>
        <p:nvSpPr>
          <p:cNvPr id="136" name="Text Box 148"/>
          <p:cNvSpPr txBox="1"/>
          <p:nvPr/>
        </p:nvSpPr>
        <p:spPr>
          <a:xfrm>
            <a:off x="6979578" y="5775922"/>
            <a:ext cx="968991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37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8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479661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9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4226213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0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972765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1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719317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2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7870327" y="3465869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4" name="Picture 100" descr="珠子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06828" y="4725443"/>
            <a:ext cx="595551" cy="301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7" name="Text Box 149"/>
          <p:cNvSpPr txBox="1"/>
          <p:nvPr/>
        </p:nvSpPr>
        <p:spPr>
          <a:xfrm>
            <a:off x="9432820" y="5767380"/>
            <a:ext cx="1398546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   ）</a:t>
            </a:r>
          </a:p>
        </p:txBody>
      </p:sp>
      <p:grpSp>
        <p:nvGrpSpPr>
          <p:cNvPr id="148" name="组合 147"/>
          <p:cNvGrpSpPr/>
          <p:nvPr/>
        </p:nvGrpSpPr>
        <p:grpSpPr>
          <a:xfrm>
            <a:off x="8907033" y="2362472"/>
            <a:ext cx="2687477" cy="3193575"/>
            <a:chOff x="600502" y="1037231"/>
            <a:chExt cx="2687477" cy="3193575"/>
          </a:xfrm>
        </p:grpSpPr>
        <p:sp>
          <p:nvSpPr>
            <p:cNvPr id="149" name="矩形 148"/>
            <p:cNvSpPr/>
            <p:nvPr/>
          </p:nvSpPr>
          <p:spPr>
            <a:xfrm>
              <a:off x="1221474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0" name="矩形 149"/>
            <p:cNvSpPr/>
            <p:nvPr/>
          </p:nvSpPr>
          <p:spPr>
            <a:xfrm>
              <a:off x="2571470" y="1037231"/>
              <a:ext cx="108309" cy="2661314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1" name="矩形 150"/>
            <p:cNvSpPr/>
            <p:nvPr/>
          </p:nvSpPr>
          <p:spPr>
            <a:xfrm>
              <a:off x="600502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十位</a:t>
              </a:r>
            </a:p>
          </p:txBody>
        </p:sp>
        <p:sp>
          <p:nvSpPr>
            <p:cNvPr id="152" name="矩形 151"/>
            <p:cNvSpPr/>
            <p:nvPr/>
          </p:nvSpPr>
          <p:spPr>
            <a:xfrm>
              <a:off x="1950498" y="3698547"/>
              <a:ext cx="1337481" cy="532259"/>
            </a:xfrm>
            <a:prstGeom prst="rect">
              <a:avLst/>
            </a:prstGeom>
            <a:solidFill>
              <a:srgbClr val="FDFF9F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0" cap="none" spc="30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个位</a:t>
              </a:r>
            </a:p>
          </p:txBody>
        </p:sp>
      </p:grpSp>
      <p:pic>
        <p:nvPicPr>
          <p:cNvPr id="154" name="Picture 105" descr="珠子2"/>
          <p:cNvPicPr preferRelativeResize="0"/>
          <p:nvPr/>
        </p:nvPicPr>
        <p:blipFill>
          <a:blip r:embed="rId3" cstate="print"/>
          <a:stretch>
            <a:fillRect/>
          </a:stretch>
        </p:blipFill>
        <p:spPr>
          <a:xfrm>
            <a:off x="10650767" y="4733106"/>
            <a:ext cx="564067" cy="30433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8" name="Text Box 148"/>
          <p:cNvSpPr txBox="1"/>
          <p:nvPr/>
        </p:nvSpPr>
        <p:spPr>
          <a:xfrm>
            <a:off x="9846628" y="5775922"/>
            <a:ext cx="57092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endParaRPr kumimoji="0" lang="zh-CN" altLang="en-US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9" name="单圆角矩形 168"/>
          <p:cNvSpPr/>
          <p:nvPr/>
        </p:nvSpPr>
        <p:spPr>
          <a:xfrm>
            <a:off x="214021" y="1149690"/>
            <a:ext cx="3289110" cy="627797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写一写，读一读</a:t>
            </a:r>
          </a:p>
        </p:txBody>
      </p:sp>
      <p:sp>
        <p:nvSpPr>
          <p:cNvPr id="51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119" grpId="0"/>
      <p:bldP spid="136" grpId="0"/>
      <p:bldP spid="1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Group 60"/>
          <p:cNvGraphicFramePr>
            <a:graphicFrameLocks noGrp="1"/>
          </p:cNvGraphicFramePr>
          <p:nvPr/>
        </p:nvGraphicFramePr>
        <p:xfrm>
          <a:off x="1217376" y="4346596"/>
          <a:ext cx="9745260" cy="1052914"/>
        </p:xfrm>
        <a:graphic>
          <a:graphicData uri="http://schemas.openxmlformats.org/drawingml/2006/table">
            <a:tbl>
              <a:tblPr/>
              <a:tblGrid>
                <a:gridCol w="108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29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Group 60"/>
          <p:cNvGraphicFramePr>
            <a:graphicFrameLocks noGrp="1"/>
          </p:cNvGraphicFramePr>
          <p:nvPr/>
        </p:nvGraphicFramePr>
        <p:xfrm>
          <a:off x="1217376" y="2902208"/>
          <a:ext cx="9745260" cy="1052914"/>
        </p:xfrm>
        <a:graphic>
          <a:graphicData uri="http://schemas.openxmlformats.org/drawingml/2006/table">
            <a:tbl>
              <a:tblPr/>
              <a:tblGrid>
                <a:gridCol w="1083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9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80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838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291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4400" b="0" i="0" u="none" strike="noStrike" cap="none" normalizeH="0" baseline="0" dirty="0">
                        <a:ln>
                          <a:noFill/>
                        </a:ln>
                        <a:solidFill>
                          <a:srgbClr val="1C1C1C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sym typeface="Arial" panose="020B0604020202020204" pitchFamily="34" charset="0"/>
                      </a:endParaRPr>
                    </a:p>
                  </a:txBody>
                  <a:tcPr marL="111485" marR="111485" marT="55743" marB="557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FF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" name="单圆角矩形 24"/>
          <p:cNvSpPr/>
          <p:nvPr/>
        </p:nvSpPr>
        <p:spPr>
          <a:xfrm>
            <a:off x="0" y="1239434"/>
            <a:ext cx="3289110" cy="627797"/>
          </a:xfrm>
          <a:prstGeom prst="round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按顺序填数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1443263" y="3074722"/>
            <a:ext cx="9431338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11           13                   16                   19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415039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547242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859333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690620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918790" y="3093466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1404985" y="4547178"/>
            <a:ext cx="9431338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20          18                    15                   12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8918790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690620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4547242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17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2415039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19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859333" y="4547178"/>
            <a:ext cx="936625" cy="707886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21" grpId="0"/>
      <p:bldP spid="17" grpId="0"/>
      <p:bldP spid="18" grpId="0"/>
      <p:bldP spid="19" grpId="0"/>
      <p:bldP spid="20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标注 6"/>
          <p:cNvSpPr/>
          <p:nvPr/>
        </p:nvSpPr>
        <p:spPr>
          <a:xfrm>
            <a:off x="2216116" y="2071330"/>
            <a:ext cx="6015290" cy="2804381"/>
          </a:xfrm>
          <a:prstGeom prst="wedgeRoundRectCallout">
            <a:avLst>
              <a:gd name="adj1" fmla="val 62205"/>
              <a:gd name="adj2" fmla="val 33507"/>
              <a:gd name="adj3" fmla="val 16667"/>
            </a:avLst>
          </a:prstGeom>
          <a:solidFill>
            <a:srgbClr val="F1FA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在写数时一定要分清数位，有几个十就在十位写几；有几个一就在个位写几。注意先写十位上的数，再写个位上的数，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从高位写起</a:t>
            </a:r>
            <a:r>
              <a:rPr kumimoji="0" lang="zh-CN" altLang="en-US" sz="240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211" y="4421655"/>
            <a:ext cx="1553092" cy="171244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宽屏</PresentationFormat>
  <Paragraphs>92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FandolFang R</vt:lpstr>
      <vt:lpstr>等线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2020-06-23T01:50:00Z</dcterms:created>
  <dcterms:modified xsi:type="dcterms:W3CDTF">2023-01-16T18:17:48Z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42F9C259DE514D379360D2DF857EE8FB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