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93" d="100"/>
        <a:sy n="9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200"/>
            </a:lvl1pPr>
          </a:lstStyle>
          <a:p>
            <a:endParaRPr lang="en-US" altLang="zh-CN"/>
          </a:p>
        </p:txBody>
      </p:sp>
      <p:sp>
        <p:nvSpPr>
          <p:cNvPr id="757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endParaRPr lang="en-US" altLang="zh-CN"/>
          </a:p>
        </p:txBody>
      </p:sp>
      <p:sp>
        <p:nvSpPr>
          <p:cNvPr id="757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57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57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l">
              <a:defRPr sz="1200"/>
            </a:lvl1pPr>
          </a:lstStyle>
          <a:p>
            <a:endParaRPr lang="en-US" altLang="zh-CN"/>
          </a:p>
        </p:txBody>
      </p:sp>
      <p:sp>
        <p:nvSpPr>
          <p:cNvPr id="757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vl1pPr>
          </a:lstStyle>
          <a:p>
            <a:fld id="{DF64EA85-0D16-4E97-A6D2-2C05BEB6DAA1}" type="slidenum">
              <a:rPr lang="en-US" altLang="zh-CN"/>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6D9F13A7-7BAA-41F2-B7F2-4CC626E38F60}" type="slidenum">
              <a:rPr lang="en-US" altLang="zh-CN"/>
              <a:t>3</a:t>
            </a:fld>
            <a:endParaRPr lang="en-US" altLang="zh-CN"/>
          </a:p>
        </p:txBody>
      </p:sp>
      <p:sp>
        <p:nvSpPr>
          <p:cNvPr id="76802" name="幻灯片图像占位符 1"/>
          <p:cNvSpPr>
            <a:spLocks noGrp="1" noRot="1" noChangeAspect="1" noChangeArrowheads="1" noTextEdit="1"/>
          </p:cNvSpPr>
          <p:nvPr>
            <p:ph type="sldImg" idx="4294967295"/>
          </p:nvPr>
        </p:nvSpPr>
        <p:spPr>
          <a:ln w="12700"/>
        </p:spPr>
      </p:sp>
      <p:sp>
        <p:nvSpPr>
          <p:cNvPr id="76803" name="备注占位符 2"/>
          <p:cNvSpPr>
            <a:spLocks noGrp="1" noChangeArrowheads="1"/>
          </p:cNvSpPr>
          <p:nvPr>
            <p:ph type="body" idx="4294967295"/>
          </p:nvPr>
        </p:nvSpPr>
        <p:spPr/>
        <p:txBody>
          <a:bodyPr/>
          <a:lstStyle/>
          <a:p>
            <a:pPr>
              <a:spcBef>
                <a:spcPct val="0"/>
              </a:spcBef>
            </a:pPr>
            <a:endParaRPr lang="zh-CN" altLang="zh-CN"/>
          </a:p>
        </p:txBody>
      </p:sp>
      <p:sp>
        <p:nvSpPr>
          <p:cNvPr id="76804"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r">
              <a:buFont typeface="Arial" panose="020B0604020202020204" pitchFamily="34" charset="0"/>
              <a:buNone/>
            </a:pPr>
            <a:fld id="{E0AB6739-AEA7-480F-82EE-5BC80F61AD19}" type="slidenum">
              <a:rPr lang="en-US" altLang="zh-CN" sz="1200"/>
              <a:t>3</a:t>
            </a:fld>
            <a:endParaRPr lang="en-US" altLang="zh-CN"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2669454E-0CF2-40C4-9C0F-0D9690084A96}" type="slidenum">
              <a:rPr lang="en-US" altLang="zh-CN"/>
              <a:t>4</a:t>
            </a:fld>
            <a:endParaRPr lang="en-US" altLang="zh-CN"/>
          </a:p>
        </p:txBody>
      </p:sp>
      <p:sp>
        <p:nvSpPr>
          <p:cNvPr id="78850" name="幻灯片图像占位符 1"/>
          <p:cNvSpPr>
            <a:spLocks noGrp="1" noRot="1" noChangeAspect="1" noChangeArrowheads="1" noTextEdit="1"/>
          </p:cNvSpPr>
          <p:nvPr>
            <p:ph type="sldImg" idx="4294967295"/>
          </p:nvPr>
        </p:nvSpPr>
        <p:spPr>
          <a:ln w="12700"/>
        </p:spPr>
      </p:sp>
      <p:sp>
        <p:nvSpPr>
          <p:cNvPr id="78851" name="备注占位符 2"/>
          <p:cNvSpPr>
            <a:spLocks noGrp="1" noChangeArrowheads="1"/>
          </p:cNvSpPr>
          <p:nvPr>
            <p:ph type="body" idx="4294967295"/>
          </p:nvPr>
        </p:nvSpPr>
        <p:spPr/>
        <p:txBody>
          <a:bodyPr/>
          <a:lstStyle/>
          <a:p>
            <a:pPr>
              <a:spcBef>
                <a:spcPct val="0"/>
              </a:spcBef>
            </a:pPr>
            <a:endParaRPr lang="zh-CN" altLang="zh-CN" dirty="0"/>
          </a:p>
        </p:txBody>
      </p:sp>
      <p:sp>
        <p:nvSpPr>
          <p:cNvPr id="78852"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r">
              <a:buFont typeface="Arial" panose="020B0604020202020204" pitchFamily="34" charset="0"/>
              <a:buNone/>
            </a:pPr>
            <a:fld id="{DDE8590A-0DE9-4568-8326-ADE424EF9FEE}" type="slidenum">
              <a:rPr lang="en-US" altLang="zh-CN" sz="1200"/>
              <a:t>4</a:t>
            </a:fld>
            <a:endParaRPr lang="en-US" altLang="zh-CN"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8C6C44A9-E0AE-4BD6-99E6-E9129FAA1331}" type="slidenum">
              <a:rPr lang="en-US" altLang="zh-CN"/>
              <a:t>5</a:t>
            </a:fld>
            <a:endParaRPr lang="en-US" altLang="zh-CN"/>
          </a:p>
        </p:txBody>
      </p:sp>
      <p:sp>
        <p:nvSpPr>
          <p:cNvPr id="80898" name="幻灯片图像占位符 1"/>
          <p:cNvSpPr>
            <a:spLocks noGrp="1" noRot="1" noChangeAspect="1" noChangeArrowheads="1" noTextEdit="1"/>
          </p:cNvSpPr>
          <p:nvPr>
            <p:ph type="sldImg" idx="4294967295"/>
          </p:nvPr>
        </p:nvSpPr>
        <p:spPr>
          <a:ln w="12700"/>
        </p:spPr>
      </p:sp>
      <p:sp>
        <p:nvSpPr>
          <p:cNvPr id="80899" name="备注占位符 2"/>
          <p:cNvSpPr>
            <a:spLocks noGrp="1" noChangeArrowheads="1"/>
          </p:cNvSpPr>
          <p:nvPr>
            <p:ph type="body" idx="4294967295"/>
          </p:nvPr>
        </p:nvSpPr>
        <p:spPr/>
        <p:txBody>
          <a:bodyPr/>
          <a:lstStyle/>
          <a:p>
            <a:pPr>
              <a:spcBef>
                <a:spcPct val="0"/>
              </a:spcBef>
            </a:pPr>
            <a:endParaRPr lang="zh-CN" altLang="zh-CN"/>
          </a:p>
        </p:txBody>
      </p:sp>
      <p:sp>
        <p:nvSpPr>
          <p:cNvPr id="80900"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r">
              <a:buFont typeface="Arial" panose="020B0604020202020204" pitchFamily="34" charset="0"/>
              <a:buNone/>
            </a:pPr>
            <a:fld id="{620F6D76-EFC9-45D2-AE56-596FF17CAB47}" type="slidenum">
              <a:rPr lang="en-US" altLang="zh-CN" sz="1200"/>
              <a:t>5</a:t>
            </a:fld>
            <a:endParaRPr lang="en-US" altLang="zh-CN"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EB204B29-1F45-4C7F-A8D1-D44428D9A20E}" type="slidenum">
              <a:rPr lang="en-US" altLang="zh-CN"/>
              <a:t>6</a:t>
            </a:fld>
            <a:endParaRPr lang="en-US" altLang="zh-CN"/>
          </a:p>
        </p:txBody>
      </p:sp>
      <p:sp>
        <p:nvSpPr>
          <p:cNvPr id="82946" name="幻灯片图像占位符 1"/>
          <p:cNvSpPr>
            <a:spLocks noGrp="1" noRot="1" noChangeAspect="1" noChangeArrowheads="1" noTextEdit="1"/>
          </p:cNvSpPr>
          <p:nvPr>
            <p:ph type="sldImg" idx="4294967295"/>
          </p:nvPr>
        </p:nvSpPr>
        <p:spPr>
          <a:ln w="12700"/>
        </p:spPr>
      </p:sp>
      <p:sp>
        <p:nvSpPr>
          <p:cNvPr id="82947" name="备注占位符 2"/>
          <p:cNvSpPr>
            <a:spLocks noGrp="1" noChangeArrowheads="1"/>
          </p:cNvSpPr>
          <p:nvPr>
            <p:ph type="body" idx="4294967295"/>
          </p:nvPr>
        </p:nvSpPr>
        <p:spPr/>
        <p:txBody>
          <a:bodyPr/>
          <a:lstStyle/>
          <a:p>
            <a:pPr>
              <a:spcBef>
                <a:spcPct val="0"/>
              </a:spcBef>
            </a:pPr>
            <a:endParaRPr lang="zh-CN" altLang="zh-CN"/>
          </a:p>
        </p:txBody>
      </p:sp>
      <p:sp>
        <p:nvSpPr>
          <p:cNvPr id="82948"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r">
              <a:buFont typeface="Arial" panose="020B0604020202020204" pitchFamily="34" charset="0"/>
              <a:buNone/>
            </a:pPr>
            <a:fld id="{191FFCB8-7E6C-46BB-A023-9BF7D529B236}" type="slidenum">
              <a:rPr lang="en-US" altLang="zh-CN" sz="1200"/>
              <a:t>6</a:t>
            </a:fld>
            <a:endParaRPr lang="en-US" altLang="zh-CN"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C4BFB922-3BBC-4D36-99AA-7C7735CA4D0D}" type="slidenum">
              <a:rPr lang="en-US" altLang="zh-CN"/>
              <a:t>9</a:t>
            </a:fld>
            <a:endParaRPr lang="en-US" altLang="zh-CN"/>
          </a:p>
        </p:txBody>
      </p:sp>
      <p:sp>
        <p:nvSpPr>
          <p:cNvPr id="87042" name="幻灯片图像占位符 1"/>
          <p:cNvSpPr>
            <a:spLocks noGrp="1" noRot="1" noChangeAspect="1" noChangeArrowheads="1" noTextEdit="1"/>
          </p:cNvSpPr>
          <p:nvPr>
            <p:ph type="sldImg" idx="4294967295"/>
          </p:nvPr>
        </p:nvSpPr>
        <p:spPr>
          <a:ln w="12700"/>
        </p:spPr>
      </p:sp>
      <p:sp>
        <p:nvSpPr>
          <p:cNvPr id="87043" name="备注占位符 2"/>
          <p:cNvSpPr>
            <a:spLocks noGrp="1" noChangeArrowheads="1"/>
          </p:cNvSpPr>
          <p:nvPr>
            <p:ph type="body" idx="4294967295"/>
          </p:nvPr>
        </p:nvSpPr>
        <p:spPr/>
        <p:txBody>
          <a:bodyPr/>
          <a:lstStyle/>
          <a:p>
            <a:pPr>
              <a:spcBef>
                <a:spcPct val="0"/>
              </a:spcBef>
            </a:pPr>
            <a:endParaRPr lang="zh-CN" altLang="zh-CN"/>
          </a:p>
        </p:txBody>
      </p:sp>
      <p:sp>
        <p:nvSpPr>
          <p:cNvPr id="87044"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r">
              <a:buFont typeface="Arial" panose="020B0604020202020204" pitchFamily="34" charset="0"/>
              <a:buNone/>
            </a:pPr>
            <a:fld id="{F859991E-D5B8-415D-8E0C-D942AF8A41AA}" type="slidenum">
              <a:rPr lang="en-US" altLang="zh-CN" sz="1200"/>
              <a:t>9</a:t>
            </a:fld>
            <a:endParaRPr lang="en-US" altLang="zh-CN"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F18DC9B1-39A0-46A6-8FE2-363C59ED08B8}" type="slidenum">
              <a:rPr lang="en-US" altLang="zh-CN"/>
              <a:t>10</a:t>
            </a:fld>
            <a:endParaRPr lang="en-US" altLang="zh-CN"/>
          </a:p>
        </p:txBody>
      </p:sp>
      <p:sp>
        <p:nvSpPr>
          <p:cNvPr id="89090" name="幻灯片图像占位符 1"/>
          <p:cNvSpPr>
            <a:spLocks noGrp="1" noRot="1" noChangeAspect="1" noChangeArrowheads="1" noTextEdit="1"/>
          </p:cNvSpPr>
          <p:nvPr>
            <p:ph type="sldImg" idx="4294967295"/>
          </p:nvPr>
        </p:nvSpPr>
        <p:spPr>
          <a:ln w="12700"/>
        </p:spPr>
      </p:sp>
      <p:sp>
        <p:nvSpPr>
          <p:cNvPr id="89091" name="备注占位符 2"/>
          <p:cNvSpPr>
            <a:spLocks noGrp="1" noChangeArrowheads="1"/>
          </p:cNvSpPr>
          <p:nvPr>
            <p:ph type="body" idx="4294967295"/>
          </p:nvPr>
        </p:nvSpPr>
        <p:spPr/>
        <p:txBody>
          <a:bodyPr/>
          <a:lstStyle/>
          <a:p>
            <a:pPr>
              <a:spcBef>
                <a:spcPct val="0"/>
              </a:spcBef>
            </a:pPr>
            <a:endParaRPr lang="zh-CN" altLang="zh-CN"/>
          </a:p>
        </p:txBody>
      </p:sp>
      <p:sp>
        <p:nvSpPr>
          <p:cNvPr id="89092"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r">
              <a:buFont typeface="Arial" panose="020B0604020202020204" pitchFamily="34" charset="0"/>
              <a:buNone/>
            </a:pPr>
            <a:fld id="{BD4C64B1-5E51-4BBA-A9D5-401CDA4D880B}" type="slidenum">
              <a:rPr lang="en-US" altLang="zh-CN" sz="1200"/>
              <a:t>10</a:t>
            </a:fld>
            <a:endParaRPr lang="en-US" altLang="zh-CN"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FC7F1761-C9AE-4591-A6ED-32D563F9930B}" type="slidenum">
              <a:rPr lang="en-US" altLang="zh-CN"/>
              <a:t>11</a:t>
            </a:fld>
            <a:endParaRPr lang="en-US" altLang="zh-CN"/>
          </a:p>
        </p:txBody>
      </p:sp>
      <p:sp>
        <p:nvSpPr>
          <p:cNvPr id="91138" name="幻灯片图像占位符 1"/>
          <p:cNvSpPr>
            <a:spLocks noGrp="1" noRot="1" noChangeAspect="1" noChangeArrowheads="1" noTextEdit="1"/>
          </p:cNvSpPr>
          <p:nvPr>
            <p:ph type="sldImg" idx="4294967295"/>
          </p:nvPr>
        </p:nvSpPr>
        <p:spPr>
          <a:ln w="12700"/>
        </p:spPr>
      </p:sp>
      <p:sp>
        <p:nvSpPr>
          <p:cNvPr id="91139" name="备注占位符 2"/>
          <p:cNvSpPr>
            <a:spLocks noGrp="1" noChangeArrowheads="1"/>
          </p:cNvSpPr>
          <p:nvPr>
            <p:ph type="body" idx="4294967295"/>
          </p:nvPr>
        </p:nvSpPr>
        <p:spPr/>
        <p:txBody>
          <a:bodyPr/>
          <a:lstStyle/>
          <a:p>
            <a:pPr>
              <a:spcBef>
                <a:spcPct val="0"/>
              </a:spcBef>
            </a:pPr>
            <a:endParaRPr lang="zh-CN" altLang="zh-CN"/>
          </a:p>
        </p:txBody>
      </p:sp>
      <p:sp>
        <p:nvSpPr>
          <p:cNvPr id="91140"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r">
              <a:buFont typeface="Arial" panose="020B0604020202020204" pitchFamily="34" charset="0"/>
              <a:buNone/>
            </a:pPr>
            <a:fld id="{56CE024C-125D-480E-B1C3-082043455102}" type="slidenum">
              <a:rPr lang="en-US" altLang="zh-CN" sz="1200"/>
              <a:t>11</a:t>
            </a:fld>
            <a:endParaRPr lang="en-US" altLang="zh-CN"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5DA8C6B0-6909-41DC-B22A-0F862B4E7329}" type="slidenum">
              <a:rPr lang="en-US" altLang="zh-CN"/>
              <a:t>12</a:t>
            </a:fld>
            <a:endParaRPr lang="en-US" altLang="zh-CN"/>
          </a:p>
        </p:txBody>
      </p:sp>
      <p:sp>
        <p:nvSpPr>
          <p:cNvPr id="93186" name="幻灯片图像占位符 1"/>
          <p:cNvSpPr>
            <a:spLocks noGrp="1" noRot="1" noChangeAspect="1" noChangeArrowheads="1" noTextEdit="1"/>
          </p:cNvSpPr>
          <p:nvPr>
            <p:ph type="sldImg" idx="4294967295"/>
          </p:nvPr>
        </p:nvSpPr>
        <p:spPr>
          <a:ln w="12700"/>
        </p:spPr>
      </p:sp>
      <p:sp>
        <p:nvSpPr>
          <p:cNvPr id="93187" name="备注占位符 2"/>
          <p:cNvSpPr>
            <a:spLocks noGrp="1" noChangeArrowheads="1"/>
          </p:cNvSpPr>
          <p:nvPr>
            <p:ph type="body" idx="4294967295"/>
          </p:nvPr>
        </p:nvSpPr>
        <p:spPr/>
        <p:txBody>
          <a:bodyPr/>
          <a:lstStyle/>
          <a:p>
            <a:pPr>
              <a:spcBef>
                <a:spcPct val="0"/>
              </a:spcBef>
            </a:pPr>
            <a:endParaRPr lang="zh-CN" altLang="zh-CN"/>
          </a:p>
        </p:txBody>
      </p:sp>
      <p:sp>
        <p:nvSpPr>
          <p:cNvPr id="93188"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r">
              <a:buFont typeface="Arial" panose="020B0604020202020204" pitchFamily="34" charset="0"/>
              <a:buNone/>
            </a:pPr>
            <a:fld id="{BCB4C6CB-4B76-4C47-8892-ED2DD70811AB}" type="slidenum">
              <a:rPr lang="en-US" altLang="zh-CN" sz="1200"/>
              <a:t>12</a:t>
            </a:fld>
            <a:endParaRPr lang="en-US" altLang="zh-CN"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E07E5B88-88DE-404B-99EB-67FC3A6B425F}"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810144BD-B9A2-401A-8D82-EA699F35A807}"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1640D54A-B208-4D66-B3DB-32D38EC0349A}"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F5AE4700-C291-4F11-AFB3-B0D2FB659B0D}"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9821850D-45DC-4410-A4B6-AEAF80485694}"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D7518C39-BB5B-4D68-B24A-40619F9F7EAB}"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5DB7DDA8-A57F-4F8C-96F2-83BCCD0965D9}"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FC681D33-35CD-48DF-8243-87EB6717BBF1}"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D964D16B-F341-462B-AF6F-B63988807591}"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617CD91F-0F75-4EC3-BDAC-0517E82CEDA8}"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8890C8E1-7EDB-45FB-BC90-EFBA3697A9BF}"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3A13D8DB-E82C-4236-B6FF-255204B84684}"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2713" name="矩形 8"/>
          <p:cNvSpPr>
            <a:spLocks noChangeArrowheads="1"/>
          </p:cNvSpPr>
          <p:nvPr/>
        </p:nvSpPr>
        <p:spPr bwMode="auto">
          <a:xfrm>
            <a:off x="0" y="914400"/>
            <a:ext cx="9144000" cy="2725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buFont typeface="Arial" panose="020B0604020202020204" pitchFamily="34" charset="0"/>
              <a:buNone/>
            </a:pPr>
            <a:r>
              <a:rPr lang="en-US" altLang="zh-CN" sz="7200" b="1" dirty="0">
                <a:solidFill>
                  <a:srgbClr val="C00000"/>
                </a:solidFill>
                <a:latin typeface="Calibri" panose="020F0502020204030204" pitchFamily="34" charset="0"/>
              </a:rPr>
              <a:t>Unit </a:t>
            </a:r>
            <a:r>
              <a:rPr lang="en-US" altLang="zh-CN" sz="7200" b="1" dirty="0" smtClean="0">
                <a:solidFill>
                  <a:srgbClr val="C00000"/>
                </a:solidFill>
                <a:latin typeface="Calibri" panose="020F0502020204030204" pitchFamily="34" charset="0"/>
              </a:rPr>
              <a:t>3</a:t>
            </a:r>
          </a:p>
          <a:p>
            <a:pPr>
              <a:lnSpc>
                <a:spcPct val="150000"/>
              </a:lnSpc>
              <a:buFont typeface="Arial" panose="020B0604020202020204" pitchFamily="34" charset="0"/>
              <a:buNone/>
            </a:pPr>
            <a:r>
              <a:rPr lang="en-US" altLang="zh-CN" sz="4800" b="1" dirty="0" smtClean="0"/>
              <a:t>How </a:t>
            </a:r>
            <a:r>
              <a:rPr lang="en-US" altLang="zh-CN" sz="4800" b="1" dirty="0"/>
              <a:t>do you get to school?</a:t>
            </a:r>
          </a:p>
        </p:txBody>
      </p:sp>
      <p:sp>
        <p:nvSpPr>
          <p:cNvPr id="10" name="矩形 9"/>
          <p:cNvSpPr/>
          <p:nvPr/>
        </p:nvSpPr>
        <p:spPr>
          <a:xfrm>
            <a:off x="2665870" y="5219756"/>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8066" name="Text Box 21"/>
          <p:cNvSpPr txBox="1">
            <a:spLocks noChangeArrowheads="1"/>
          </p:cNvSpPr>
          <p:nvPr/>
        </p:nvSpPr>
        <p:spPr bwMode="auto">
          <a:xfrm>
            <a:off x="349250" y="0"/>
            <a:ext cx="8418513" cy="1069975"/>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p>
            <a:pPr>
              <a:buFont typeface="Arial" panose="020B0604020202020204" pitchFamily="34" charset="0"/>
              <a:buNone/>
            </a:pPr>
            <a:r>
              <a:rPr lang="en-US" altLang="zh-CN" sz="3200" b="1"/>
              <a:t>Period 3</a:t>
            </a:r>
            <a:r>
              <a:rPr lang="zh-CN" altLang="en-US" sz="3200" b="1"/>
              <a:t>训练案 </a:t>
            </a:r>
            <a:r>
              <a:rPr lang="en-US" altLang="zh-CN" sz="3200" b="1"/>
              <a:t>(</a:t>
            </a:r>
            <a:r>
              <a:rPr lang="en-US" altLang="zh-CN" sz="3200" b="1">
                <a:sym typeface="Arial" panose="020B0604020202020204" pitchFamily="34" charset="0"/>
              </a:rPr>
              <a:t>Reading </a:t>
            </a:r>
            <a:r>
              <a:rPr lang="en-US" altLang="zh-CN" sz="3200" b="1"/>
              <a:t>P17)</a:t>
            </a:r>
          </a:p>
          <a:p>
            <a:pPr>
              <a:buFont typeface="Arial" panose="020B0604020202020204" pitchFamily="34" charset="0"/>
              <a:buNone/>
            </a:pPr>
            <a:r>
              <a:rPr lang="zh-CN" altLang="en-US" sz="3200" b="1"/>
              <a:t>成效追踪</a:t>
            </a:r>
            <a:endParaRPr lang="zh-CN" altLang="en-US" sz="3200"/>
          </a:p>
        </p:txBody>
      </p:sp>
      <p:sp>
        <p:nvSpPr>
          <p:cNvPr id="88067" name="矩形 2"/>
          <p:cNvSpPr>
            <a:spLocks noChangeArrowheads="1"/>
          </p:cNvSpPr>
          <p:nvPr/>
        </p:nvSpPr>
        <p:spPr bwMode="auto">
          <a:xfrm>
            <a:off x="0" y="1358900"/>
            <a:ext cx="9144000" cy="301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sym typeface="Arial" panose="020B0604020202020204" pitchFamily="34" charset="0"/>
              </a:rPr>
              <a:t>Liangliang, crosses the river every school day. But he is not 9. _____________. He loves his teacher. The teacher is 10. ___________ a father to him. Many of the students and villagers never leave the village. It is their dream to have a bridge.</a:t>
            </a:r>
            <a:endParaRPr lang="en-US" altLang="zh-CN" sz="3200"/>
          </a:p>
        </p:txBody>
      </p:sp>
      <p:sp>
        <p:nvSpPr>
          <p:cNvPr id="88068" name="TextBox 9"/>
          <p:cNvSpPr txBox="1">
            <a:spLocks noChangeArrowheads="1"/>
          </p:cNvSpPr>
          <p:nvPr/>
        </p:nvSpPr>
        <p:spPr bwMode="auto">
          <a:xfrm>
            <a:off x="2987675" y="1844675"/>
            <a:ext cx="3032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afraid</a:t>
            </a:r>
          </a:p>
        </p:txBody>
      </p:sp>
      <p:sp>
        <p:nvSpPr>
          <p:cNvPr id="88069" name="TextBox 9"/>
          <p:cNvSpPr txBox="1">
            <a:spLocks noChangeArrowheads="1"/>
          </p:cNvSpPr>
          <p:nvPr/>
        </p:nvSpPr>
        <p:spPr bwMode="auto">
          <a:xfrm>
            <a:off x="5795963" y="2276475"/>
            <a:ext cx="12858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like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8068"/>
                                        </p:tgtEl>
                                        <p:attrNameLst>
                                          <p:attrName>style.visibility</p:attrName>
                                        </p:attrNameLst>
                                      </p:cBhvr>
                                      <p:to>
                                        <p:strVal val="visible"/>
                                      </p:to>
                                    </p:set>
                                    <p:animEffect transition="in" filter="blinds(horizontal)">
                                      <p:cBhvr>
                                        <p:cTn id="7" dur="500"/>
                                        <p:tgtEl>
                                          <p:spTgt spid="8806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8069"/>
                                        </p:tgtEl>
                                        <p:attrNameLst>
                                          <p:attrName>style.visibility</p:attrName>
                                        </p:attrNameLst>
                                      </p:cBhvr>
                                      <p:to>
                                        <p:strVal val="visible"/>
                                      </p:to>
                                    </p:set>
                                    <p:animEffect transition="in" filter="blinds(horizontal)">
                                      <p:cBhvr>
                                        <p:cTn id="12" dur="500"/>
                                        <p:tgtEl>
                                          <p:spTgt spid="880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8" grpId="0"/>
      <p:bldP spid="88069"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0114" name="矩形 2"/>
          <p:cNvSpPr>
            <a:spLocks noChangeArrowheads="1"/>
          </p:cNvSpPr>
          <p:nvPr/>
        </p:nvSpPr>
        <p:spPr bwMode="auto">
          <a:xfrm>
            <a:off x="0" y="785813"/>
            <a:ext cx="9144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a:t>阅读理解</a:t>
            </a:r>
          </a:p>
          <a:p>
            <a:pPr algn="l">
              <a:buFont typeface="Arial" panose="020B0604020202020204" pitchFamily="34" charset="0"/>
              <a:buNone/>
            </a:pPr>
            <a:r>
              <a:rPr lang="zh-CN" altLang="en-US" sz="3200"/>
              <a:t>     </a:t>
            </a:r>
            <a:r>
              <a:rPr lang="en-US" altLang="zh-CN" sz="3200"/>
              <a:t>Different people like different kinds of transportation(</a:t>
            </a:r>
            <a:r>
              <a:rPr lang="zh-CN" altLang="en-US" sz="3200"/>
              <a:t>交通方式</a:t>
            </a:r>
            <a:r>
              <a:rPr lang="en-US" altLang="zh-CN" sz="3200"/>
              <a:t>).</a:t>
            </a:r>
          </a:p>
          <a:p>
            <a:pPr algn="l">
              <a:buFont typeface="Arial" panose="020B0604020202020204" pitchFamily="34" charset="0"/>
              <a:buNone/>
            </a:pPr>
            <a:r>
              <a:rPr lang="en-US" altLang="zh-CN" sz="3200"/>
              <a:t>     Planes are fast, so many people like to travel by plane. But I don' t like it because an airport(</a:t>
            </a:r>
            <a:r>
              <a:rPr lang="zh-CN" altLang="en-US" sz="3200"/>
              <a:t>机场</a:t>
            </a:r>
            <a:r>
              <a:rPr lang="en-US" altLang="zh-CN" sz="3200"/>
              <a:t>) is far from the city. You have to get there early and wait for hours for the plane to take off and it is often late. You can’t open the windows. You can’t choose(</a:t>
            </a:r>
            <a:r>
              <a:rPr lang="zh-CN" altLang="en-US" sz="3200"/>
              <a:t>选择</a:t>
            </a:r>
            <a:r>
              <a:rPr lang="en-US" altLang="zh-CN" sz="3200"/>
              <a:t>) the food, but they still take hours to go out of the airport and into the city.</a:t>
            </a:r>
          </a:p>
          <a:p>
            <a:pPr algn="l">
              <a:buFont typeface="Arial" panose="020B0604020202020204" pitchFamily="34" charset="0"/>
              <a:buNone/>
            </a:pPr>
            <a:r>
              <a:rPr lang="en-US" altLang="zh-CN" sz="3200"/>
              <a:t>     For traveling by train, I think trains are safe. Train stations are usually in cities. When you are </a:t>
            </a:r>
          </a:p>
        </p:txBody>
      </p:sp>
      <p:sp>
        <p:nvSpPr>
          <p:cNvPr id="90115" name="Text Box 21"/>
          <p:cNvSpPr txBox="1">
            <a:spLocks noChangeArrowheads="1"/>
          </p:cNvSpPr>
          <p:nvPr/>
        </p:nvSpPr>
        <p:spPr bwMode="auto">
          <a:xfrm>
            <a:off x="500063" y="0"/>
            <a:ext cx="8418512" cy="64928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p>
            <a:pPr>
              <a:buFont typeface="Arial" panose="020B0604020202020204" pitchFamily="34" charset="0"/>
              <a:buNone/>
            </a:pPr>
            <a:r>
              <a:rPr lang="zh-CN" altLang="en-US" sz="3600" b="1"/>
              <a:t>能 力 阶 梯</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矩形 2"/>
          <p:cNvSpPr>
            <a:spLocks noChangeArrowheads="1"/>
          </p:cNvSpPr>
          <p:nvPr/>
        </p:nvSpPr>
        <p:spPr bwMode="auto">
          <a:xfrm>
            <a:off x="0" y="1073150"/>
            <a:ext cx="9144000" cy="447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sym typeface="Arial" panose="020B0604020202020204" pitchFamily="34" charset="0"/>
              </a:rPr>
              <a:t>late for a train</a:t>
            </a:r>
            <a:r>
              <a:rPr lang="zh-CN" altLang="en-US" sz="3200">
                <a:sym typeface="Arial" panose="020B0604020202020204" pitchFamily="34" charset="0"/>
              </a:rPr>
              <a:t>，</a:t>
            </a:r>
            <a:r>
              <a:rPr lang="en-US" altLang="zh-CN" sz="3200">
                <a:sym typeface="Arial" panose="020B0604020202020204" pitchFamily="34" charset="0"/>
              </a:rPr>
              <a:t>you can catch another one. You can walk around in the train and open the windows. You can see many interesting things on your way. I know it takes a little more time.</a:t>
            </a:r>
          </a:p>
          <a:p>
            <a:pPr algn="l">
              <a:buFont typeface="Arial" panose="020B0604020202020204" pitchFamily="34" charset="0"/>
              <a:buNone/>
            </a:pPr>
            <a:r>
              <a:rPr lang="en-US" altLang="zh-CN" sz="3200"/>
              <a:t>      I like cars. You can start your trip when you want to</a:t>
            </a:r>
            <a:r>
              <a:rPr lang="zh-CN" altLang="en-US" sz="3200"/>
              <a:t>，</a:t>
            </a:r>
            <a:r>
              <a:rPr lang="en-US" altLang="zh-CN" sz="3200"/>
              <a:t>and you don’t need to get to a train station or a bus stop. Also you can take many things with you in a car. But sometimes there are too many cars on the road.</a:t>
            </a:r>
          </a:p>
        </p:txBody>
      </p:sp>
      <p:sp>
        <p:nvSpPr>
          <p:cNvPr id="92163" name="Text Box 21"/>
          <p:cNvSpPr txBox="1">
            <a:spLocks noChangeArrowheads="1"/>
          </p:cNvSpPr>
          <p:nvPr/>
        </p:nvSpPr>
        <p:spPr bwMode="auto">
          <a:xfrm>
            <a:off x="500063" y="0"/>
            <a:ext cx="8418512" cy="64928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p>
            <a:pPr>
              <a:buFont typeface="Arial" panose="020B0604020202020204" pitchFamily="34" charset="0"/>
              <a:buNone/>
            </a:pPr>
            <a:r>
              <a:rPr lang="zh-CN" altLang="en-US" sz="3600" b="1"/>
              <a:t>能 力 阶 梯</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4210" name="矩形 1"/>
          <p:cNvSpPr>
            <a:spLocks noChangeArrowheads="1"/>
          </p:cNvSpPr>
          <p:nvPr/>
        </p:nvSpPr>
        <p:spPr bwMode="auto">
          <a:xfrm>
            <a:off x="0" y="858838"/>
            <a:ext cx="9072563"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t>根据短文内容，选择最佳答案。</a:t>
            </a:r>
          </a:p>
          <a:p>
            <a:pPr algn="l">
              <a:buFont typeface="Arial" panose="020B0604020202020204" pitchFamily="34" charset="0"/>
              <a:buNone/>
            </a:pPr>
            <a:r>
              <a:rPr lang="zh-CN" altLang="en-US" sz="3200" dirty="0"/>
              <a:t>（   ）</a:t>
            </a:r>
            <a:r>
              <a:rPr lang="en-US" altLang="zh-CN" sz="3200" dirty="0"/>
              <a:t>11. Why do many people like to travel by plane?</a:t>
            </a:r>
          </a:p>
          <a:p>
            <a:pPr algn="l">
              <a:buFont typeface="Arial" panose="020B0604020202020204" pitchFamily="34" charset="0"/>
              <a:buNone/>
            </a:pPr>
            <a:r>
              <a:rPr lang="en-US" altLang="zh-CN" sz="3200" dirty="0"/>
              <a:t> A. Because it is safe.       B. Because it is fast.</a:t>
            </a:r>
          </a:p>
          <a:p>
            <a:pPr algn="l">
              <a:buFont typeface="Arial" panose="020B0604020202020204" pitchFamily="34" charset="0"/>
              <a:buNone/>
            </a:pPr>
            <a:r>
              <a:rPr lang="en-US" altLang="zh-CN" sz="3200" dirty="0"/>
              <a:t> C. Because you can walk around in the plane.     D. Because it is cheap.</a:t>
            </a:r>
          </a:p>
          <a:p>
            <a:pPr algn="l">
              <a:buFont typeface="Arial" panose="020B0604020202020204" pitchFamily="34" charset="0"/>
              <a:buNone/>
            </a:pPr>
            <a:endParaRPr lang="en-US" altLang="zh-CN" sz="3200" dirty="0"/>
          </a:p>
          <a:p>
            <a:pPr algn="l">
              <a:buFont typeface="Arial" panose="020B0604020202020204" pitchFamily="34" charset="0"/>
              <a:buNone/>
            </a:pPr>
            <a:r>
              <a:rPr lang="zh-CN" altLang="en-US" sz="3200" dirty="0"/>
              <a:t>（   ）</a:t>
            </a:r>
            <a:r>
              <a:rPr lang="en-US" altLang="zh-CN" sz="3200" dirty="0"/>
              <a:t>12. Which is NOT the good thing about the train?</a:t>
            </a:r>
          </a:p>
          <a:p>
            <a:pPr algn="l">
              <a:buFont typeface="Arial" panose="020B0604020202020204" pitchFamily="34" charset="0"/>
              <a:buNone/>
            </a:pPr>
            <a:r>
              <a:rPr lang="en-US" altLang="zh-CN" sz="3200" dirty="0"/>
              <a:t> A. It is safe.           B. It takes a little more time.</a:t>
            </a:r>
          </a:p>
          <a:p>
            <a:pPr algn="l">
              <a:buFont typeface="Arial" panose="020B0604020202020204" pitchFamily="34" charset="0"/>
              <a:buNone/>
            </a:pPr>
            <a:r>
              <a:rPr lang="en-US" altLang="zh-CN" sz="3200" dirty="0"/>
              <a:t>C. You can open the windows.     		 	  </a:t>
            </a:r>
          </a:p>
          <a:p>
            <a:pPr algn="l">
              <a:buFont typeface="Arial" panose="020B0604020202020204" pitchFamily="34" charset="0"/>
              <a:buNone/>
            </a:pPr>
            <a:r>
              <a:rPr lang="en-US" altLang="zh-CN" sz="3200" dirty="0"/>
              <a:t>D. You can walk around in the train</a:t>
            </a:r>
            <a:r>
              <a:rPr lang="en-US" altLang="zh-CN" sz="3200" dirty="0" smtClean="0"/>
              <a:t>.</a:t>
            </a:r>
            <a:endParaRPr lang="en-US" altLang="zh-CN" sz="3200" dirty="0"/>
          </a:p>
        </p:txBody>
      </p:sp>
      <p:sp>
        <p:nvSpPr>
          <p:cNvPr id="94211" name="TextBox 13"/>
          <p:cNvSpPr txBox="1">
            <a:spLocks noChangeArrowheads="1"/>
          </p:cNvSpPr>
          <p:nvPr/>
        </p:nvSpPr>
        <p:spPr bwMode="auto">
          <a:xfrm>
            <a:off x="466725" y="1412875"/>
            <a:ext cx="27860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
        <p:nvSpPr>
          <p:cNvPr id="94212" name="TextBox 14"/>
          <p:cNvSpPr txBox="1">
            <a:spLocks noChangeArrowheads="1"/>
          </p:cNvSpPr>
          <p:nvPr/>
        </p:nvSpPr>
        <p:spPr bwMode="auto">
          <a:xfrm>
            <a:off x="395288" y="4221163"/>
            <a:ext cx="13541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
        <p:nvSpPr>
          <p:cNvPr id="94213" name="Text Box 21"/>
          <p:cNvSpPr txBox="1">
            <a:spLocks noChangeArrowheads="1"/>
          </p:cNvSpPr>
          <p:nvPr/>
        </p:nvSpPr>
        <p:spPr bwMode="auto">
          <a:xfrm>
            <a:off x="500063" y="0"/>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p>
            <a:pPr>
              <a:buFont typeface="Arial" panose="020B0604020202020204" pitchFamily="34" charset="0"/>
              <a:buNone/>
            </a:pPr>
            <a:r>
              <a:rPr lang="zh-CN" altLang="en-US" sz="3600" b="1"/>
              <a:t>能 力 阶 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4211"/>
                                        </p:tgtEl>
                                        <p:attrNameLst>
                                          <p:attrName>style.visibility</p:attrName>
                                        </p:attrNameLst>
                                      </p:cBhvr>
                                      <p:to>
                                        <p:strVal val="visible"/>
                                      </p:to>
                                    </p:set>
                                    <p:animEffect transition="in" filter="blinds(horizontal)">
                                      <p:cBhvr>
                                        <p:cTn id="7" dur="500"/>
                                        <p:tgtEl>
                                          <p:spTgt spid="942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4212"/>
                                        </p:tgtEl>
                                        <p:attrNameLst>
                                          <p:attrName>style.visibility</p:attrName>
                                        </p:attrNameLst>
                                      </p:cBhvr>
                                      <p:to>
                                        <p:strVal val="visible"/>
                                      </p:to>
                                    </p:set>
                                    <p:animEffect transition="in" filter="blinds(horizontal)">
                                      <p:cBhvr>
                                        <p:cTn id="12" dur="500"/>
                                        <p:tgtEl>
                                          <p:spTgt spid="94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p:bldP spid="94212"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5234" name="矩形 1"/>
          <p:cNvSpPr>
            <a:spLocks noChangeArrowheads="1"/>
          </p:cNvSpPr>
          <p:nvPr/>
        </p:nvSpPr>
        <p:spPr bwMode="auto">
          <a:xfrm>
            <a:off x="0" y="500063"/>
            <a:ext cx="9072563" cy="643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dirty="0">
                <a:sym typeface="Arial" panose="020B0604020202020204" pitchFamily="34" charset="0"/>
              </a:rPr>
              <a:t>（   ）</a:t>
            </a:r>
            <a:r>
              <a:rPr lang="en-US" altLang="zh-CN" sz="3200" dirty="0">
                <a:sym typeface="Arial" panose="020B0604020202020204" pitchFamily="34" charset="0"/>
              </a:rPr>
              <a:t>13. If you want to take a lot of things with you, what do you take to go out?</a:t>
            </a:r>
          </a:p>
          <a:p>
            <a:pPr algn="l">
              <a:buFont typeface="Arial" panose="020B0604020202020204" pitchFamily="34" charset="0"/>
              <a:buNone/>
            </a:pPr>
            <a:r>
              <a:rPr lang="en-US" altLang="zh-CN" sz="3200" dirty="0">
                <a:sym typeface="Arial" panose="020B0604020202020204" pitchFamily="34" charset="0"/>
              </a:rPr>
              <a:t>A. A bus.  B. A car.   C. A train.  D. A bike.</a:t>
            </a:r>
          </a:p>
          <a:p>
            <a:pPr algn="l">
              <a:buFont typeface="Arial" panose="020B0604020202020204" pitchFamily="34" charset="0"/>
              <a:buNone/>
            </a:pPr>
            <a:endParaRPr lang="en-US" altLang="zh-CN" sz="3200" dirty="0">
              <a:sym typeface="Arial" panose="020B0604020202020204" pitchFamily="34" charset="0"/>
            </a:endParaRPr>
          </a:p>
          <a:p>
            <a:pPr algn="l">
              <a:buFont typeface="Arial" panose="020B0604020202020204" pitchFamily="34" charset="0"/>
              <a:buNone/>
            </a:pPr>
            <a:r>
              <a:rPr lang="zh-CN" altLang="en-US" sz="3200" dirty="0">
                <a:sym typeface="Arial" panose="020B0604020202020204" pitchFamily="34" charset="0"/>
              </a:rPr>
              <a:t>（   ）</a:t>
            </a:r>
            <a:r>
              <a:rPr lang="en-US" altLang="zh-CN" sz="3200" dirty="0">
                <a:sym typeface="Arial" panose="020B0604020202020204" pitchFamily="34" charset="0"/>
              </a:rPr>
              <a:t>14. What is the bad thing about the car?</a:t>
            </a:r>
          </a:p>
          <a:p>
            <a:pPr algn="l">
              <a:buFont typeface="Arial" panose="020B0604020202020204" pitchFamily="34" charset="0"/>
              <a:buNone/>
            </a:pPr>
            <a:r>
              <a:rPr lang="en-US" altLang="zh-CN" sz="3200" dirty="0">
                <a:sym typeface="Arial" panose="020B0604020202020204" pitchFamily="34" charset="0"/>
              </a:rPr>
              <a:t> A. You needn</a:t>
            </a:r>
            <a:r>
              <a:rPr lang="en-US" altLang="zh-CN" sz="3200" dirty="0">
                <a:latin typeface="Calibri" panose="020F0502020204030204"/>
                <a:sym typeface="Arial" panose="020B0604020202020204" pitchFamily="34" charset="0"/>
              </a:rPr>
              <a:t>’</a:t>
            </a:r>
            <a:r>
              <a:rPr lang="en-US" altLang="zh-CN" sz="3200" dirty="0">
                <a:sym typeface="Arial" panose="020B0604020202020204" pitchFamily="34" charset="0"/>
              </a:rPr>
              <a:t>t go to a station.   		 	</a:t>
            </a:r>
          </a:p>
          <a:p>
            <a:pPr algn="l">
              <a:buFont typeface="Arial" panose="020B0604020202020204" pitchFamily="34" charset="0"/>
              <a:buNone/>
            </a:pPr>
            <a:r>
              <a:rPr lang="en-US" altLang="zh-CN" sz="3200" dirty="0">
                <a:sym typeface="Arial" panose="020B0604020202020204" pitchFamily="34" charset="0"/>
              </a:rPr>
              <a:t>B. You can start your journey when you want to.</a:t>
            </a:r>
          </a:p>
          <a:p>
            <a:pPr algn="l">
              <a:buFont typeface="Arial" panose="020B0604020202020204" pitchFamily="34" charset="0"/>
              <a:buNone/>
            </a:pPr>
            <a:r>
              <a:rPr lang="en-US" altLang="zh-CN" sz="3200" dirty="0">
                <a:sym typeface="Arial" panose="020B0604020202020204" pitchFamily="34" charset="0"/>
              </a:rPr>
              <a:t>C. There are too many cars on the road.	 </a:t>
            </a:r>
          </a:p>
          <a:p>
            <a:pPr algn="l">
              <a:buFont typeface="Arial" panose="020B0604020202020204" pitchFamily="34" charset="0"/>
              <a:buNone/>
            </a:pPr>
            <a:r>
              <a:rPr lang="en-US" altLang="zh-CN" sz="3200" dirty="0">
                <a:sym typeface="Arial" panose="020B0604020202020204" pitchFamily="34" charset="0"/>
              </a:rPr>
              <a:t>D. You needn</a:t>
            </a:r>
            <a:r>
              <a:rPr lang="en-US" altLang="zh-CN" sz="3200" dirty="0">
                <a:latin typeface="Calibri" panose="020F0502020204030204"/>
                <a:sym typeface="Arial" panose="020B0604020202020204" pitchFamily="34" charset="0"/>
              </a:rPr>
              <a:t>’</a:t>
            </a:r>
            <a:r>
              <a:rPr lang="en-US" altLang="zh-CN" sz="3200" dirty="0">
                <a:sym typeface="Arial" panose="020B0604020202020204" pitchFamily="34" charset="0"/>
              </a:rPr>
              <a:t>t go to a bus stop.</a:t>
            </a:r>
          </a:p>
          <a:p>
            <a:pPr algn="l">
              <a:buFont typeface="Arial" panose="020B0604020202020204" pitchFamily="34" charset="0"/>
              <a:buNone/>
            </a:pPr>
            <a:endParaRPr lang="en-US" altLang="zh-CN" sz="3200" dirty="0">
              <a:sym typeface="Arial" panose="020B0604020202020204" pitchFamily="34" charset="0"/>
            </a:endParaRPr>
          </a:p>
          <a:p>
            <a:pPr algn="l">
              <a:buFont typeface="Arial" panose="020B0604020202020204" pitchFamily="34" charset="0"/>
              <a:buNone/>
            </a:pPr>
            <a:r>
              <a:rPr lang="zh-CN" altLang="en-US" sz="3200" dirty="0">
                <a:sym typeface="Arial" panose="020B0604020202020204" pitchFamily="34" charset="0"/>
              </a:rPr>
              <a:t>（   ）</a:t>
            </a:r>
            <a:r>
              <a:rPr lang="en-US" altLang="zh-CN" sz="3200" dirty="0">
                <a:sym typeface="Arial" panose="020B0604020202020204" pitchFamily="34" charset="0"/>
              </a:rPr>
              <a:t>15. How many ways of going for a trip are mentioned(</a:t>
            </a:r>
            <a:r>
              <a:rPr lang="zh-CN" altLang="en-US" sz="3200" dirty="0">
                <a:sym typeface="Arial" panose="020B0604020202020204" pitchFamily="34" charset="0"/>
              </a:rPr>
              <a:t>提到</a:t>
            </a:r>
            <a:r>
              <a:rPr lang="en-US" altLang="zh-CN" sz="3200" dirty="0">
                <a:sym typeface="Arial" panose="020B0604020202020204" pitchFamily="34" charset="0"/>
              </a:rPr>
              <a:t>)?</a:t>
            </a:r>
          </a:p>
          <a:p>
            <a:pPr algn="l">
              <a:buFont typeface="Arial" panose="020B0604020202020204" pitchFamily="34" charset="0"/>
              <a:buNone/>
            </a:pPr>
            <a:r>
              <a:rPr lang="en-US" altLang="zh-CN" sz="3200" dirty="0">
                <a:sym typeface="Arial" panose="020B0604020202020204" pitchFamily="34" charset="0"/>
              </a:rPr>
              <a:t> A. One 	    B. Two		C. Three 	    D. Four</a:t>
            </a:r>
          </a:p>
        </p:txBody>
      </p:sp>
      <p:sp>
        <p:nvSpPr>
          <p:cNvPr id="95235" name="TextBox 13"/>
          <p:cNvSpPr txBox="1">
            <a:spLocks noChangeArrowheads="1"/>
          </p:cNvSpPr>
          <p:nvPr/>
        </p:nvSpPr>
        <p:spPr bwMode="auto">
          <a:xfrm>
            <a:off x="250825" y="549275"/>
            <a:ext cx="2786063"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a:t>
            </a:r>
          </a:p>
        </p:txBody>
      </p:sp>
      <p:sp>
        <p:nvSpPr>
          <p:cNvPr id="95236" name="TextBox 14"/>
          <p:cNvSpPr txBox="1">
            <a:spLocks noChangeArrowheads="1"/>
          </p:cNvSpPr>
          <p:nvPr/>
        </p:nvSpPr>
        <p:spPr bwMode="auto">
          <a:xfrm>
            <a:off x="466725" y="2347913"/>
            <a:ext cx="635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
        <p:nvSpPr>
          <p:cNvPr id="95237" name="Text Box 21"/>
          <p:cNvSpPr txBox="1">
            <a:spLocks noChangeArrowheads="1"/>
          </p:cNvSpPr>
          <p:nvPr/>
        </p:nvSpPr>
        <p:spPr bwMode="auto">
          <a:xfrm>
            <a:off x="500063" y="0"/>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p>
            <a:pPr>
              <a:buFont typeface="Arial" panose="020B0604020202020204" pitchFamily="34" charset="0"/>
              <a:buNone/>
            </a:pPr>
            <a:r>
              <a:rPr lang="zh-CN" altLang="en-US" sz="3600" b="1"/>
              <a:t>能 力 阶 梯</a:t>
            </a:r>
          </a:p>
        </p:txBody>
      </p:sp>
      <p:sp>
        <p:nvSpPr>
          <p:cNvPr id="95238" name="TextBox 14"/>
          <p:cNvSpPr txBox="1">
            <a:spLocks noChangeArrowheads="1"/>
          </p:cNvSpPr>
          <p:nvPr/>
        </p:nvSpPr>
        <p:spPr bwMode="auto">
          <a:xfrm>
            <a:off x="395288" y="5373688"/>
            <a:ext cx="63658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5235"/>
                                        </p:tgtEl>
                                        <p:attrNameLst>
                                          <p:attrName>style.visibility</p:attrName>
                                        </p:attrNameLst>
                                      </p:cBhvr>
                                      <p:to>
                                        <p:strVal val="visible"/>
                                      </p:to>
                                    </p:set>
                                    <p:animEffect transition="in" filter="blinds(horizontal)">
                                      <p:cBhvr>
                                        <p:cTn id="7" dur="500"/>
                                        <p:tgtEl>
                                          <p:spTgt spid="9523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5236"/>
                                        </p:tgtEl>
                                        <p:attrNameLst>
                                          <p:attrName>style.visibility</p:attrName>
                                        </p:attrNameLst>
                                      </p:cBhvr>
                                      <p:to>
                                        <p:strVal val="visible"/>
                                      </p:to>
                                    </p:set>
                                    <p:animEffect transition="in" filter="blinds(horizontal)">
                                      <p:cBhvr>
                                        <p:cTn id="12" dur="500"/>
                                        <p:tgtEl>
                                          <p:spTgt spid="9523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5238"/>
                                        </p:tgtEl>
                                        <p:attrNameLst>
                                          <p:attrName>style.visibility</p:attrName>
                                        </p:attrNameLst>
                                      </p:cBhvr>
                                      <p:to>
                                        <p:strVal val="visible"/>
                                      </p:to>
                                    </p:set>
                                    <p:animEffect transition="in" filter="blinds(horizontal)">
                                      <p:cBhvr>
                                        <p:cTn id="17" dur="500"/>
                                        <p:tgtEl>
                                          <p:spTgt spid="952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p:bldP spid="95236" grpId="0"/>
      <p:bldP spid="95238"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6258" name="矩形 1"/>
          <p:cNvSpPr>
            <a:spLocks noChangeArrowheads="1"/>
          </p:cNvSpPr>
          <p:nvPr/>
        </p:nvSpPr>
        <p:spPr bwMode="auto">
          <a:xfrm>
            <a:off x="0" y="1038285"/>
            <a:ext cx="9144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t>二、重点词汇积累</a:t>
            </a:r>
            <a:r>
              <a:rPr lang="en-US" altLang="zh-CN" sz="3200" b="1" dirty="0"/>
              <a:t>(</a:t>
            </a:r>
            <a:r>
              <a:rPr lang="zh-CN" altLang="en-US" sz="3200" b="1" dirty="0"/>
              <a:t>从提供的阅读文章中找出以下短语</a:t>
            </a:r>
            <a:r>
              <a:rPr lang="en-US" altLang="zh-CN" sz="3200" b="1" dirty="0"/>
              <a:t>)</a:t>
            </a:r>
          </a:p>
          <a:p>
            <a:pPr algn="l">
              <a:buFont typeface="Arial" panose="020B0604020202020204" pitchFamily="34" charset="0"/>
              <a:buNone/>
            </a:pPr>
            <a:r>
              <a:rPr lang="en-US" altLang="zh-CN" sz="3200" dirty="0"/>
              <a:t>16. </a:t>
            </a:r>
            <a:r>
              <a:rPr lang="zh-CN" altLang="en-US" sz="3200" dirty="0"/>
              <a:t>喜欢坐飞机旅行</a:t>
            </a:r>
            <a:r>
              <a:rPr lang="en-US" altLang="zh-CN" sz="3200" dirty="0" smtClean="0"/>
              <a:t>_____________________     </a:t>
            </a:r>
            <a:r>
              <a:rPr lang="en-US" altLang="zh-CN" sz="3200" dirty="0"/>
              <a:t>17. </a:t>
            </a:r>
            <a:r>
              <a:rPr lang="zh-CN" altLang="en-US" sz="3200" dirty="0"/>
              <a:t>离</a:t>
            </a:r>
            <a:r>
              <a:rPr lang="en-US" altLang="zh-CN" sz="3200" dirty="0"/>
              <a:t>...</a:t>
            </a:r>
            <a:r>
              <a:rPr lang="zh-CN" altLang="en-US" sz="3200" dirty="0"/>
              <a:t>远</a:t>
            </a:r>
            <a:r>
              <a:rPr lang="en-US" altLang="zh-CN" sz="3200" dirty="0" smtClean="0"/>
              <a:t>_______________________</a:t>
            </a:r>
            <a:endParaRPr lang="en-US" altLang="zh-CN" sz="3200" dirty="0"/>
          </a:p>
          <a:p>
            <a:pPr algn="l">
              <a:buFont typeface="Arial" panose="020B0604020202020204" pitchFamily="34" charset="0"/>
              <a:buNone/>
            </a:pPr>
            <a:r>
              <a:rPr lang="en-US" altLang="zh-CN" sz="3200" dirty="0"/>
              <a:t>18. </a:t>
            </a:r>
            <a:r>
              <a:rPr lang="zh-CN" altLang="en-US" sz="3200" dirty="0"/>
              <a:t>不得不</a:t>
            </a:r>
            <a:r>
              <a:rPr lang="en-US" altLang="zh-CN" sz="3200" dirty="0" smtClean="0"/>
              <a:t>_______________________     </a:t>
            </a:r>
          </a:p>
          <a:p>
            <a:pPr algn="l">
              <a:buFont typeface="Arial" panose="020B0604020202020204" pitchFamily="34" charset="0"/>
              <a:buNone/>
            </a:pPr>
            <a:r>
              <a:rPr lang="en-US" altLang="zh-CN" sz="3200" dirty="0" smtClean="0"/>
              <a:t>19</a:t>
            </a:r>
            <a:r>
              <a:rPr lang="en-US" altLang="zh-CN" sz="3200" dirty="0"/>
              <a:t>. </a:t>
            </a:r>
            <a:r>
              <a:rPr lang="zh-CN" altLang="en-US" sz="3200" dirty="0"/>
              <a:t>到那里</a:t>
            </a:r>
            <a:r>
              <a:rPr lang="en-US" altLang="zh-CN" sz="3200" dirty="0" smtClean="0"/>
              <a:t>_______________________</a:t>
            </a:r>
            <a:endParaRPr lang="en-US" altLang="zh-CN" sz="3200" dirty="0"/>
          </a:p>
          <a:p>
            <a:pPr algn="l">
              <a:buFont typeface="Arial" panose="020B0604020202020204" pitchFamily="34" charset="0"/>
              <a:buNone/>
            </a:pPr>
            <a:r>
              <a:rPr lang="en-US" altLang="zh-CN" sz="3200" dirty="0"/>
              <a:t>20. </a:t>
            </a:r>
            <a:r>
              <a:rPr lang="zh-CN" altLang="en-US" sz="3200" dirty="0"/>
              <a:t>迟到</a:t>
            </a:r>
            <a:r>
              <a:rPr lang="en-US" altLang="zh-CN" sz="3200" dirty="0" smtClean="0"/>
              <a:t>_________________________     </a:t>
            </a:r>
          </a:p>
          <a:p>
            <a:pPr algn="l">
              <a:buFont typeface="Arial" panose="020B0604020202020204" pitchFamily="34" charset="0"/>
              <a:buNone/>
            </a:pPr>
            <a:r>
              <a:rPr lang="en-US" altLang="zh-CN" sz="3200" dirty="0" smtClean="0"/>
              <a:t>21</a:t>
            </a:r>
            <a:r>
              <a:rPr lang="en-US" altLang="zh-CN" sz="3200" dirty="0"/>
              <a:t>. </a:t>
            </a:r>
            <a:r>
              <a:rPr lang="zh-CN" altLang="en-US" sz="3200" dirty="0"/>
              <a:t>需要做</a:t>
            </a:r>
            <a:r>
              <a:rPr lang="en-US" altLang="zh-CN" sz="3200" dirty="0" smtClean="0"/>
              <a:t>...._____________________</a:t>
            </a:r>
            <a:endParaRPr lang="en-US" altLang="zh-CN" sz="3200" dirty="0"/>
          </a:p>
          <a:p>
            <a:pPr algn="l">
              <a:buFont typeface="Arial" panose="020B0604020202020204" pitchFamily="34" charset="0"/>
              <a:buNone/>
            </a:pPr>
            <a:r>
              <a:rPr lang="en-US" altLang="zh-CN" sz="3200" dirty="0"/>
              <a:t>22. </a:t>
            </a:r>
            <a:r>
              <a:rPr lang="zh-CN" altLang="en-US" sz="3200" dirty="0"/>
              <a:t>太多</a:t>
            </a:r>
            <a:r>
              <a:rPr lang="en-US" altLang="zh-CN" sz="3200" dirty="0" smtClean="0"/>
              <a:t>_________________________</a:t>
            </a:r>
            <a:endParaRPr lang="en-US" altLang="zh-CN" sz="3200" dirty="0"/>
          </a:p>
        </p:txBody>
      </p:sp>
      <p:sp>
        <p:nvSpPr>
          <p:cNvPr id="96259" name="TextBox 3"/>
          <p:cNvSpPr txBox="1">
            <a:spLocks noChangeArrowheads="1"/>
          </p:cNvSpPr>
          <p:nvPr/>
        </p:nvSpPr>
        <p:spPr bwMode="auto">
          <a:xfrm>
            <a:off x="3733800" y="1946335"/>
            <a:ext cx="4454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dirty="0">
                <a:solidFill>
                  <a:srgbClr val="FF0000"/>
                </a:solidFill>
              </a:rPr>
              <a:t>like to travel by plane </a:t>
            </a:r>
          </a:p>
        </p:txBody>
      </p:sp>
      <p:sp>
        <p:nvSpPr>
          <p:cNvPr id="96260" name="TextBox 5"/>
          <p:cNvSpPr txBox="1">
            <a:spLocks noChangeArrowheads="1"/>
          </p:cNvSpPr>
          <p:nvPr/>
        </p:nvSpPr>
        <p:spPr bwMode="auto">
          <a:xfrm>
            <a:off x="2914650" y="2451160"/>
            <a:ext cx="29146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en-US" altLang="en-US" sz="3200" b="1">
                <a:solidFill>
                  <a:srgbClr val="FF0000"/>
                </a:solidFill>
              </a:rPr>
              <a:t>far from</a:t>
            </a:r>
          </a:p>
        </p:txBody>
      </p:sp>
      <p:sp>
        <p:nvSpPr>
          <p:cNvPr id="96261" name="TextBox 6"/>
          <p:cNvSpPr txBox="1">
            <a:spLocks noChangeArrowheads="1"/>
          </p:cNvSpPr>
          <p:nvPr/>
        </p:nvSpPr>
        <p:spPr bwMode="auto">
          <a:xfrm>
            <a:off x="3492500" y="2955985"/>
            <a:ext cx="26304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en-US" altLang="en-US" sz="3200" b="1">
                <a:solidFill>
                  <a:srgbClr val="FF0000"/>
                </a:solidFill>
              </a:rPr>
              <a:t>have to</a:t>
            </a:r>
          </a:p>
        </p:txBody>
      </p:sp>
      <p:sp>
        <p:nvSpPr>
          <p:cNvPr id="96262" name="TextBox 6"/>
          <p:cNvSpPr txBox="1">
            <a:spLocks noChangeArrowheads="1"/>
          </p:cNvSpPr>
          <p:nvPr/>
        </p:nvSpPr>
        <p:spPr bwMode="auto">
          <a:xfrm>
            <a:off x="2843213" y="3387785"/>
            <a:ext cx="2631281"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en-US" altLang="en-US" sz="3200" b="1">
                <a:solidFill>
                  <a:srgbClr val="FF0000"/>
                </a:solidFill>
              </a:rPr>
              <a:t>get there</a:t>
            </a:r>
          </a:p>
        </p:txBody>
      </p:sp>
      <p:sp>
        <p:nvSpPr>
          <p:cNvPr id="96263" name="TextBox 6"/>
          <p:cNvSpPr txBox="1">
            <a:spLocks noChangeArrowheads="1"/>
          </p:cNvSpPr>
          <p:nvPr/>
        </p:nvSpPr>
        <p:spPr bwMode="auto">
          <a:xfrm>
            <a:off x="2482851" y="3891023"/>
            <a:ext cx="25463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en-US" altLang="en-US" sz="3200" b="1">
                <a:solidFill>
                  <a:srgbClr val="FF0000"/>
                </a:solidFill>
              </a:rPr>
              <a:t>be late for    </a:t>
            </a:r>
          </a:p>
        </p:txBody>
      </p:sp>
      <p:sp>
        <p:nvSpPr>
          <p:cNvPr id="96264" name="TextBox 6"/>
          <p:cNvSpPr txBox="1">
            <a:spLocks noChangeArrowheads="1"/>
          </p:cNvSpPr>
          <p:nvPr/>
        </p:nvSpPr>
        <p:spPr bwMode="auto">
          <a:xfrm>
            <a:off x="2555875" y="4395848"/>
            <a:ext cx="263128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en-US" altLang="en-US" sz="3200" b="1">
                <a:solidFill>
                  <a:srgbClr val="FF0000"/>
                </a:solidFill>
              </a:rPr>
              <a:t>need to</a:t>
            </a:r>
          </a:p>
        </p:txBody>
      </p:sp>
      <p:sp>
        <p:nvSpPr>
          <p:cNvPr id="96265" name="TextBox 6"/>
          <p:cNvSpPr txBox="1">
            <a:spLocks noChangeArrowheads="1"/>
          </p:cNvSpPr>
          <p:nvPr/>
        </p:nvSpPr>
        <p:spPr bwMode="auto">
          <a:xfrm>
            <a:off x="2555875" y="4899085"/>
            <a:ext cx="2631281"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en-US" altLang="en-US" sz="3200" b="1" dirty="0">
                <a:solidFill>
                  <a:srgbClr val="FF0000"/>
                </a:solidFill>
              </a:rPr>
              <a:t>too </a:t>
            </a:r>
            <a:r>
              <a:rPr lang="en-US" altLang="en-US" sz="3200" b="1" dirty="0" smtClean="0">
                <a:solidFill>
                  <a:srgbClr val="FF0000"/>
                </a:solidFill>
              </a:rPr>
              <a:t>many </a:t>
            </a:r>
            <a:endParaRPr lang="en-US" altLang="en-US" sz="32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6259"/>
                                        </p:tgtEl>
                                        <p:attrNameLst>
                                          <p:attrName>style.visibility</p:attrName>
                                        </p:attrNameLst>
                                      </p:cBhvr>
                                      <p:to>
                                        <p:strVal val="visible"/>
                                      </p:to>
                                    </p:set>
                                    <p:animEffect transition="in" filter="blinds(horizontal)">
                                      <p:cBhvr>
                                        <p:cTn id="7" dur="500"/>
                                        <p:tgtEl>
                                          <p:spTgt spid="9625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6260"/>
                                        </p:tgtEl>
                                        <p:attrNameLst>
                                          <p:attrName>style.visibility</p:attrName>
                                        </p:attrNameLst>
                                      </p:cBhvr>
                                      <p:to>
                                        <p:strVal val="visible"/>
                                      </p:to>
                                    </p:set>
                                    <p:animEffect transition="in" filter="blinds(horizontal)">
                                      <p:cBhvr>
                                        <p:cTn id="12" dur="500"/>
                                        <p:tgtEl>
                                          <p:spTgt spid="9626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6261"/>
                                        </p:tgtEl>
                                        <p:attrNameLst>
                                          <p:attrName>style.visibility</p:attrName>
                                        </p:attrNameLst>
                                      </p:cBhvr>
                                      <p:to>
                                        <p:strVal val="visible"/>
                                      </p:to>
                                    </p:set>
                                    <p:animEffect transition="in" filter="blinds(horizontal)">
                                      <p:cBhvr>
                                        <p:cTn id="17" dur="500"/>
                                        <p:tgtEl>
                                          <p:spTgt spid="9626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6262"/>
                                        </p:tgtEl>
                                        <p:attrNameLst>
                                          <p:attrName>style.visibility</p:attrName>
                                        </p:attrNameLst>
                                      </p:cBhvr>
                                      <p:to>
                                        <p:strVal val="visible"/>
                                      </p:to>
                                    </p:set>
                                    <p:animEffect transition="in" filter="blinds(horizontal)">
                                      <p:cBhvr>
                                        <p:cTn id="22" dur="500"/>
                                        <p:tgtEl>
                                          <p:spTgt spid="9626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6263"/>
                                        </p:tgtEl>
                                        <p:attrNameLst>
                                          <p:attrName>style.visibility</p:attrName>
                                        </p:attrNameLst>
                                      </p:cBhvr>
                                      <p:to>
                                        <p:strVal val="visible"/>
                                      </p:to>
                                    </p:set>
                                    <p:animEffect transition="in" filter="blinds(horizontal)">
                                      <p:cBhvr>
                                        <p:cTn id="27" dur="500"/>
                                        <p:tgtEl>
                                          <p:spTgt spid="9626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6264"/>
                                        </p:tgtEl>
                                        <p:attrNameLst>
                                          <p:attrName>style.visibility</p:attrName>
                                        </p:attrNameLst>
                                      </p:cBhvr>
                                      <p:to>
                                        <p:strVal val="visible"/>
                                      </p:to>
                                    </p:set>
                                    <p:animEffect transition="in" filter="blinds(horizontal)">
                                      <p:cBhvr>
                                        <p:cTn id="32" dur="500"/>
                                        <p:tgtEl>
                                          <p:spTgt spid="9626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6265"/>
                                        </p:tgtEl>
                                        <p:attrNameLst>
                                          <p:attrName>style.visibility</p:attrName>
                                        </p:attrNameLst>
                                      </p:cBhvr>
                                      <p:to>
                                        <p:strVal val="visible"/>
                                      </p:to>
                                    </p:set>
                                    <p:animEffect transition="in" filter="blinds(horizontal)">
                                      <p:cBhvr>
                                        <p:cTn id="37" dur="500"/>
                                        <p:tgtEl>
                                          <p:spTgt spid="962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p:bldP spid="96260" grpId="0"/>
      <p:bldP spid="96261" grpId="0"/>
      <p:bldP spid="96262" grpId="0"/>
      <p:bldP spid="96263" grpId="0"/>
      <p:bldP spid="96264" grpId="0"/>
      <p:bldP spid="9626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Text Box 21"/>
          <p:cNvSpPr txBox="1">
            <a:spLocks noChangeArrowheads="1"/>
          </p:cNvSpPr>
          <p:nvPr/>
        </p:nvSpPr>
        <p:spPr bwMode="auto">
          <a:xfrm>
            <a:off x="344488" y="649288"/>
            <a:ext cx="8418512" cy="64928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p>
            <a:pPr>
              <a:buFont typeface="Arial" panose="020B0604020202020204" pitchFamily="34" charset="0"/>
              <a:buNone/>
            </a:pPr>
            <a:r>
              <a:rPr lang="zh-CN" altLang="en-US" sz="3600" b="1" dirty="0">
                <a:latin typeface="楷体" panose="02010609060101010101" pitchFamily="49" charset="-122"/>
                <a:ea typeface="楷体" panose="02010609060101010101" pitchFamily="49" charset="-122"/>
                <a:sym typeface="宋体" panose="02010600030101010101" pitchFamily="2" charset="-122"/>
              </a:rPr>
              <a:t>学 习 重 点</a:t>
            </a:r>
          </a:p>
        </p:txBody>
      </p:sp>
      <p:sp>
        <p:nvSpPr>
          <p:cNvPr id="73731" name="Rectangle 1"/>
          <p:cNvSpPr>
            <a:spLocks noChangeArrowheads="1"/>
          </p:cNvSpPr>
          <p:nvPr/>
        </p:nvSpPr>
        <p:spPr bwMode="auto">
          <a:xfrm>
            <a:off x="331788" y="1676400"/>
            <a:ext cx="86868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l">
              <a:buFont typeface="Arial" panose="020B0604020202020204" pitchFamily="34" charset="0"/>
              <a:buNone/>
            </a:pPr>
            <a:r>
              <a:rPr lang="zh-CN" altLang="en-US" sz="3200" dirty="0"/>
              <a:t>单词</a:t>
            </a:r>
            <a:r>
              <a:rPr lang="en-US" altLang="zh-CN" sz="3200" dirty="0"/>
              <a:t>: cross, river</a:t>
            </a:r>
            <a:r>
              <a:rPr lang="zh-CN" altLang="en-US" sz="3200" dirty="0"/>
              <a:t>，</a:t>
            </a:r>
            <a:r>
              <a:rPr lang="en-US" altLang="zh-CN" sz="3200" dirty="0"/>
              <a:t>many</a:t>
            </a:r>
            <a:r>
              <a:rPr lang="zh-CN" altLang="en-US" sz="3200" dirty="0"/>
              <a:t>，</a:t>
            </a:r>
            <a:r>
              <a:rPr lang="en-US" altLang="zh-CN" sz="3200" dirty="0"/>
              <a:t>village</a:t>
            </a:r>
            <a:r>
              <a:rPr lang="zh-CN" altLang="en-US" sz="3200" dirty="0"/>
              <a:t>，</a:t>
            </a:r>
            <a:r>
              <a:rPr lang="en-US" altLang="zh-CN" sz="3200" dirty="0"/>
              <a:t>between</a:t>
            </a:r>
            <a:r>
              <a:rPr lang="zh-CN" altLang="en-US" sz="3200" dirty="0"/>
              <a:t>，</a:t>
            </a:r>
            <a:r>
              <a:rPr lang="en-US" altLang="zh-CN" sz="3200" dirty="0"/>
              <a:t>bridge</a:t>
            </a:r>
            <a:r>
              <a:rPr lang="zh-CN" altLang="en-US" sz="3200" dirty="0"/>
              <a:t>，</a:t>
            </a:r>
            <a:r>
              <a:rPr lang="en-US" altLang="zh-CN" sz="3200" dirty="0"/>
              <a:t>boat</a:t>
            </a:r>
            <a:r>
              <a:rPr lang="zh-CN" altLang="en-US" sz="3200" dirty="0"/>
              <a:t>，</a:t>
            </a:r>
            <a:r>
              <a:rPr lang="en-US" altLang="zh-CN" sz="3200" dirty="0"/>
              <a:t>ropeway</a:t>
            </a:r>
            <a:r>
              <a:rPr lang="zh-CN" altLang="en-US" sz="3200" dirty="0"/>
              <a:t>，</a:t>
            </a:r>
            <a:r>
              <a:rPr lang="en-US" altLang="zh-CN" sz="3200" dirty="0"/>
              <a:t>year</a:t>
            </a:r>
            <a:r>
              <a:rPr lang="zh-CN" altLang="en-US" sz="3200" dirty="0"/>
              <a:t>， </a:t>
            </a:r>
            <a:r>
              <a:rPr lang="en-US" altLang="zh-CN" sz="3200" dirty="0"/>
              <a:t>afraid</a:t>
            </a:r>
            <a:r>
              <a:rPr lang="zh-CN" altLang="en-US" sz="3200" dirty="0"/>
              <a:t>，</a:t>
            </a:r>
            <a:r>
              <a:rPr lang="en-US" altLang="zh-CN" sz="3200" dirty="0"/>
              <a:t>like</a:t>
            </a:r>
            <a:r>
              <a:rPr lang="zh-CN" altLang="en-US" sz="3200" dirty="0"/>
              <a:t>，</a:t>
            </a:r>
            <a:r>
              <a:rPr lang="en-US" altLang="zh-CN" sz="3200" dirty="0"/>
              <a:t>villager</a:t>
            </a:r>
            <a:r>
              <a:rPr lang="zh-CN" altLang="en-US" sz="3200" dirty="0"/>
              <a:t>， </a:t>
            </a:r>
            <a:r>
              <a:rPr lang="en-US" altLang="zh-CN" sz="3200" dirty="0"/>
              <a:t>leave, dream</a:t>
            </a:r>
            <a:r>
              <a:rPr lang="zh-CN" altLang="en-US" sz="3200" dirty="0"/>
              <a:t>，</a:t>
            </a:r>
            <a:r>
              <a:rPr lang="en-US" altLang="zh-CN" sz="3200" dirty="0"/>
              <a:t>true </a:t>
            </a:r>
          </a:p>
          <a:p>
            <a:pPr algn="l">
              <a:buFont typeface="Arial" panose="020B0604020202020204" pitchFamily="34" charset="0"/>
              <a:buNone/>
            </a:pPr>
            <a:endParaRPr lang="en-US" altLang="zh-CN" sz="3200" dirty="0"/>
          </a:p>
          <a:p>
            <a:pPr algn="l">
              <a:buFont typeface="Arial" panose="020B0604020202020204" pitchFamily="34" charset="0"/>
              <a:buNone/>
            </a:pPr>
            <a:r>
              <a:rPr lang="zh-CN" altLang="en-US" sz="3200" dirty="0"/>
              <a:t>短语</a:t>
            </a:r>
            <a:r>
              <a:rPr lang="en-US" altLang="zh-CN" sz="3200" dirty="0"/>
              <a:t>: between…and…, come true, be like , be afraid of , be afraid to do </a:t>
            </a:r>
            <a:r>
              <a:rPr lang="en-US" altLang="zh-CN" sz="3200" dirty="0" err="1"/>
              <a:t>sth</a:t>
            </a:r>
            <a:r>
              <a:rPr lang="en-US" altLang="zh-CN" sz="3200" dirty="0"/>
              <a:t>.</a:t>
            </a:r>
          </a:p>
          <a:p>
            <a:pPr algn="l">
              <a:buFont typeface="Arial" panose="020B0604020202020204" pitchFamily="34" charset="0"/>
              <a:buNone/>
            </a:pPr>
            <a:endParaRPr lang="en-US" altLang="zh-CN" sz="3200" dirty="0"/>
          </a:p>
          <a:p>
            <a:pPr algn="l">
              <a:buFont typeface="Arial" panose="020B0604020202020204" pitchFamily="34" charset="0"/>
              <a:buNone/>
            </a:pPr>
            <a:r>
              <a:rPr lang="zh-CN" altLang="en-US" sz="3200" dirty="0"/>
              <a:t>句型：</a:t>
            </a:r>
            <a:r>
              <a:rPr lang="en-US" altLang="zh-CN" sz="3200" dirty="0"/>
              <a:t>It’s +</a:t>
            </a:r>
            <a:r>
              <a:rPr lang="en-US" altLang="zh-CN" sz="3200" dirty="0" err="1"/>
              <a:t>adj</a:t>
            </a:r>
            <a:r>
              <a:rPr lang="en-US" altLang="zh-CN" sz="3200" dirty="0"/>
              <a:t> + to do </a:t>
            </a:r>
            <a:r>
              <a:rPr lang="en-US" altLang="zh-CN" sz="3200" dirty="0" err="1"/>
              <a:t>sth</a:t>
            </a:r>
            <a:r>
              <a:rPr lang="en-US" altLang="zh-CN" sz="32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4754" name="Text Box 21"/>
          <p:cNvSpPr txBox="1">
            <a:spLocks noChangeArrowheads="1"/>
          </p:cNvSpPr>
          <p:nvPr/>
        </p:nvSpPr>
        <p:spPr bwMode="auto">
          <a:xfrm>
            <a:off x="357188" y="0"/>
            <a:ext cx="8418512" cy="64928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p>
            <a:pPr>
              <a:buFont typeface="Arial" panose="020B0604020202020204" pitchFamily="34" charset="0"/>
              <a:buNone/>
            </a:pPr>
            <a:r>
              <a:rPr lang="zh-CN" altLang="en-US" sz="3600" b="1" dirty="0">
                <a:latin typeface="楷体" panose="02010609060101010101" pitchFamily="49" charset="-122"/>
                <a:ea typeface="楷体" panose="02010609060101010101" pitchFamily="49" charset="-122"/>
                <a:sym typeface="宋体" panose="02010600030101010101" pitchFamily="2" charset="-122"/>
              </a:rPr>
              <a:t>预 习 检 测</a:t>
            </a:r>
          </a:p>
        </p:txBody>
      </p:sp>
      <p:sp>
        <p:nvSpPr>
          <p:cNvPr id="74755" name="矩形 2"/>
          <p:cNvSpPr>
            <a:spLocks noChangeArrowheads="1"/>
          </p:cNvSpPr>
          <p:nvPr/>
        </p:nvSpPr>
        <p:spPr bwMode="auto">
          <a:xfrm>
            <a:off x="0" y="500063"/>
            <a:ext cx="9144000" cy="643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dirty="0"/>
              <a:t>一、请根据中文意思写出下列单词。</a:t>
            </a:r>
          </a:p>
          <a:p>
            <a:pPr algn="l">
              <a:buFont typeface="Arial" panose="020B0604020202020204" pitchFamily="34" charset="0"/>
              <a:buNone/>
            </a:pPr>
            <a:r>
              <a:rPr lang="en-US" altLang="zh-CN" sz="3200" dirty="0"/>
              <a:t>1. _________  v. </a:t>
            </a:r>
            <a:r>
              <a:rPr lang="zh-CN" altLang="en-US" sz="3200" dirty="0"/>
              <a:t>横过、越过		</a:t>
            </a:r>
          </a:p>
          <a:p>
            <a:pPr algn="l">
              <a:buFont typeface="Arial" panose="020B0604020202020204" pitchFamily="34" charset="0"/>
              <a:buNone/>
            </a:pPr>
            <a:r>
              <a:rPr lang="en-US" altLang="zh-CN" sz="3200" dirty="0"/>
              <a:t>2. __________  n. </a:t>
            </a:r>
            <a:r>
              <a:rPr lang="zh-CN" altLang="en-US" sz="3200" dirty="0"/>
              <a:t>河、江		</a:t>
            </a:r>
          </a:p>
          <a:p>
            <a:pPr algn="l">
              <a:buFont typeface="Arial" panose="020B0604020202020204" pitchFamily="34" charset="0"/>
              <a:buNone/>
            </a:pPr>
            <a:r>
              <a:rPr lang="en-US" altLang="zh-CN" sz="3200" dirty="0"/>
              <a:t>3. ________  adj.&amp; pron. </a:t>
            </a:r>
            <a:r>
              <a:rPr lang="zh-CN" altLang="en-US" sz="3200" dirty="0"/>
              <a:t>许多</a:t>
            </a:r>
          </a:p>
          <a:p>
            <a:pPr algn="l">
              <a:buFont typeface="Arial" panose="020B0604020202020204" pitchFamily="34" charset="0"/>
              <a:buNone/>
            </a:pPr>
            <a:r>
              <a:rPr lang="en-US" altLang="zh-CN" sz="3200" dirty="0"/>
              <a:t>4._________  n. </a:t>
            </a:r>
            <a:r>
              <a:rPr lang="zh-CN" altLang="en-US" sz="3200" dirty="0"/>
              <a:t>村庄 			</a:t>
            </a:r>
          </a:p>
          <a:p>
            <a:pPr algn="l">
              <a:buFont typeface="Arial" panose="020B0604020202020204" pitchFamily="34" charset="0"/>
              <a:buNone/>
            </a:pPr>
            <a:r>
              <a:rPr lang="en-US" altLang="zh-CN" sz="3200" dirty="0"/>
              <a:t>5. __________  n. </a:t>
            </a:r>
            <a:r>
              <a:rPr lang="zh-CN" altLang="en-US" sz="3200" dirty="0"/>
              <a:t>桥			</a:t>
            </a:r>
          </a:p>
          <a:p>
            <a:pPr algn="l">
              <a:buFont typeface="Arial" panose="020B0604020202020204" pitchFamily="34" charset="0"/>
              <a:buNone/>
            </a:pPr>
            <a:r>
              <a:rPr lang="en-US" altLang="zh-CN" sz="3200" dirty="0"/>
              <a:t>6. _________  n. </a:t>
            </a:r>
            <a:r>
              <a:rPr lang="zh-CN" altLang="en-US" sz="3200" dirty="0"/>
              <a:t>小船 </a:t>
            </a:r>
          </a:p>
          <a:p>
            <a:pPr algn="l">
              <a:buFont typeface="Arial" panose="020B0604020202020204" pitchFamily="34" charset="0"/>
              <a:buNone/>
            </a:pPr>
            <a:r>
              <a:rPr lang="en-US" altLang="zh-CN" sz="3200" dirty="0"/>
              <a:t>7._________  n. </a:t>
            </a:r>
            <a:r>
              <a:rPr lang="zh-CN" altLang="en-US" sz="3200" dirty="0"/>
              <a:t>年、岁			</a:t>
            </a:r>
          </a:p>
          <a:p>
            <a:pPr algn="l">
              <a:buFont typeface="Arial" panose="020B0604020202020204" pitchFamily="34" charset="0"/>
              <a:buNone/>
            </a:pPr>
            <a:r>
              <a:rPr lang="en-US" altLang="zh-CN" sz="3200" dirty="0"/>
              <a:t>8. __________  n. </a:t>
            </a:r>
            <a:r>
              <a:rPr lang="zh-CN" altLang="en-US" sz="3200" dirty="0"/>
              <a:t>村民		</a:t>
            </a:r>
          </a:p>
          <a:p>
            <a:pPr algn="l">
              <a:buFont typeface="Arial" panose="020B0604020202020204" pitchFamily="34" charset="0"/>
              <a:buNone/>
            </a:pPr>
            <a:r>
              <a:rPr lang="en-US" altLang="zh-CN" sz="3200" dirty="0"/>
              <a:t>9. _________  adj. </a:t>
            </a:r>
            <a:r>
              <a:rPr lang="zh-CN" altLang="en-US" sz="3200" dirty="0"/>
              <a:t>害怕、畏惧</a:t>
            </a:r>
          </a:p>
          <a:p>
            <a:pPr algn="l">
              <a:buFont typeface="Arial" panose="020B0604020202020204" pitchFamily="34" charset="0"/>
              <a:buNone/>
            </a:pPr>
            <a:r>
              <a:rPr lang="en-US" altLang="zh-CN" sz="3200" dirty="0"/>
              <a:t>10. __________  prep. </a:t>
            </a:r>
            <a:r>
              <a:rPr lang="zh-CN" altLang="en-US" sz="3200" dirty="0"/>
              <a:t>像、怎么样	</a:t>
            </a:r>
          </a:p>
          <a:p>
            <a:pPr algn="l">
              <a:buFont typeface="Arial" panose="020B0604020202020204" pitchFamily="34" charset="0"/>
              <a:buNone/>
            </a:pPr>
            <a:r>
              <a:rPr lang="en-US" altLang="zh-CN" sz="3200" dirty="0"/>
              <a:t>11. _________ v. </a:t>
            </a:r>
            <a:r>
              <a:rPr lang="zh-CN" altLang="en-US" sz="3200" dirty="0"/>
              <a:t>离开			</a:t>
            </a:r>
          </a:p>
          <a:p>
            <a:pPr algn="l">
              <a:buFont typeface="Arial" panose="020B0604020202020204" pitchFamily="34" charset="0"/>
              <a:buNone/>
            </a:pPr>
            <a:r>
              <a:rPr lang="en-US" altLang="zh-CN" sz="3200" dirty="0"/>
              <a:t>12. ________  n. </a:t>
            </a:r>
            <a:r>
              <a:rPr lang="zh-CN" altLang="en-US" sz="3200" dirty="0"/>
              <a:t>梦想</a:t>
            </a:r>
          </a:p>
        </p:txBody>
      </p:sp>
      <p:sp>
        <p:nvSpPr>
          <p:cNvPr id="74756" name="TextBox 9"/>
          <p:cNvSpPr txBox="1">
            <a:spLocks noChangeArrowheads="1"/>
          </p:cNvSpPr>
          <p:nvPr/>
        </p:nvSpPr>
        <p:spPr bwMode="auto">
          <a:xfrm>
            <a:off x="785813" y="1428750"/>
            <a:ext cx="26987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river</a:t>
            </a:r>
          </a:p>
        </p:txBody>
      </p:sp>
      <p:sp>
        <p:nvSpPr>
          <p:cNvPr id="74757" name="TextBox 10"/>
          <p:cNvSpPr txBox="1">
            <a:spLocks noChangeArrowheads="1"/>
          </p:cNvSpPr>
          <p:nvPr/>
        </p:nvSpPr>
        <p:spPr bwMode="auto">
          <a:xfrm>
            <a:off x="1000125" y="1928813"/>
            <a:ext cx="16843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many</a:t>
            </a:r>
          </a:p>
        </p:txBody>
      </p:sp>
      <p:sp>
        <p:nvSpPr>
          <p:cNvPr id="74758" name="TextBox 11"/>
          <p:cNvSpPr txBox="1">
            <a:spLocks noChangeArrowheads="1"/>
          </p:cNvSpPr>
          <p:nvPr/>
        </p:nvSpPr>
        <p:spPr bwMode="auto">
          <a:xfrm>
            <a:off x="930275" y="2928938"/>
            <a:ext cx="17621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bridge</a:t>
            </a:r>
          </a:p>
        </p:txBody>
      </p:sp>
      <p:sp>
        <p:nvSpPr>
          <p:cNvPr id="74759" name="TextBox 12"/>
          <p:cNvSpPr txBox="1">
            <a:spLocks noChangeArrowheads="1"/>
          </p:cNvSpPr>
          <p:nvPr/>
        </p:nvSpPr>
        <p:spPr bwMode="auto">
          <a:xfrm>
            <a:off x="930275" y="2428875"/>
            <a:ext cx="16779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village</a:t>
            </a:r>
          </a:p>
        </p:txBody>
      </p:sp>
      <p:sp>
        <p:nvSpPr>
          <p:cNvPr id="74760" name="TextBox 13"/>
          <p:cNvSpPr txBox="1">
            <a:spLocks noChangeArrowheads="1"/>
          </p:cNvSpPr>
          <p:nvPr/>
        </p:nvSpPr>
        <p:spPr bwMode="auto">
          <a:xfrm>
            <a:off x="785813" y="3429000"/>
            <a:ext cx="2286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boat</a:t>
            </a:r>
          </a:p>
        </p:txBody>
      </p:sp>
      <p:sp>
        <p:nvSpPr>
          <p:cNvPr id="74761" name="TextBox 14"/>
          <p:cNvSpPr txBox="1">
            <a:spLocks noChangeArrowheads="1"/>
          </p:cNvSpPr>
          <p:nvPr/>
        </p:nvSpPr>
        <p:spPr bwMode="auto">
          <a:xfrm>
            <a:off x="898525" y="838200"/>
            <a:ext cx="16335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cross</a:t>
            </a:r>
          </a:p>
        </p:txBody>
      </p:sp>
      <p:sp>
        <p:nvSpPr>
          <p:cNvPr id="74762" name="TextBox 9"/>
          <p:cNvSpPr txBox="1">
            <a:spLocks noChangeArrowheads="1"/>
          </p:cNvSpPr>
          <p:nvPr/>
        </p:nvSpPr>
        <p:spPr bwMode="auto">
          <a:xfrm>
            <a:off x="755650" y="4373563"/>
            <a:ext cx="269875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villager	</a:t>
            </a:r>
          </a:p>
        </p:txBody>
      </p:sp>
      <p:sp>
        <p:nvSpPr>
          <p:cNvPr id="74763" name="TextBox 10"/>
          <p:cNvSpPr txBox="1">
            <a:spLocks noChangeArrowheads="1"/>
          </p:cNvSpPr>
          <p:nvPr/>
        </p:nvSpPr>
        <p:spPr bwMode="auto">
          <a:xfrm>
            <a:off x="969963" y="4873625"/>
            <a:ext cx="168433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afraid</a:t>
            </a:r>
          </a:p>
        </p:txBody>
      </p:sp>
      <p:sp>
        <p:nvSpPr>
          <p:cNvPr id="74764" name="TextBox 11"/>
          <p:cNvSpPr txBox="1">
            <a:spLocks noChangeArrowheads="1"/>
          </p:cNvSpPr>
          <p:nvPr/>
        </p:nvSpPr>
        <p:spPr bwMode="auto">
          <a:xfrm>
            <a:off x="898525" y="5873750"/>
            <a:ext cx="128587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leave</a:t>
            </a:r>
          </a:p>
        </p:txBody>
      </p:sp>
      <p:sp>
        <p:nvSpPr>
          <p:cNvPr id="74765" name="TextBox 12"/>
          <p:cNvSpPr txBox="1">
            <a:spLocks noChangeArrowheads="1"/>
          </p:cNvSpPr>
          <p:nvPr/>
        </p:nvSpPr>
        <p:spPr bwMode="auto">
          <a:xfrm>
            <a:off x="898525" y="5373688"/>
            <a:ext cx="128587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like</a:t>
            </a:r>
          </a:p>
        </p:txBody>
      </p:sp>
      <p:sp>
        <p:nvSpPr>
          <p:cNvPr id="74766" name="TextBox 13"/>
          <p:cNvSpPr txBox="1">
            <a:spLocks noChangeArrowheads="1"/>
          </p:cNvSpPr>
          <p:nvPr/>
        </p:nvSpPr>
        <p:spPr bwMode="auto">
          <a:xfrm>
            <a:off x="755650" y="6373813"/>
            <a:ext cx="22860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dream</a:t>
            </a:r>
          </a:p>
        </p:txBody>
      </p:sp>
      <p:sp>
        <p:nvSpPr>
          <p:cNvPr id="74767" name="TextBox 14"/>
          <p:cNvSpPr txBox="1">
            <a:spLocks noChangeArrowheads="1"/>
          </p:cNvSpPr>
          <p:nvPr/>
        </p:nvSpPr>
        <p:spPr bwMode="auto">
          <a:xfrm>
            <a:off x="868363" y="3783013"/>
            <a:ext cx="163353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year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4761"/>
                                        </p:tgtEl>
                                        <p:attrNameLst>
                                          <p:attrName>style.visibility</p:attrName>
                                        </p:attrNameLst>
                                      </p:cBhvr>
                                      <p:to>
                                        <p:strVal val="visible"/>
                                      </p:to>
                                    </p:set>
                                    <p:animEffect transition="in" filter="blinds(horizontal)">
                                      <p:cBhvr>
                                        <p:cTn id="7" dur="500"/>
                                        <p:tgtEl>
                                          <p:spTgt spid="7476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4756"/>
                                        </p:tgtEl>
                                        <p:attrNameLst>
                                          <p:attrName>style.visibility</p:attrName>
                                        </p:attrNameLst>
                                      </p:cBhvr>
                                      <p:to>
                                        <p:strVal val="visible"/>
                                      </p:to>
                                    </p:set>
                                    <p:animEffect transition="in" filter="blinds(horizontal)">
                                      <p:cBhvr>
                                        <p:cTn id="12" dur="500"/>
                                        <p:tgtEl>
                                          <p:spTgt spid="7475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4757"/>
                                        </p:tgtEl>
                                        <p:attrNameLst>
                                          <p:attrName>style.visibility</p:attrName>
                                        </p:attrNameLst>
                                      </p:cBhvr>
                                      <p:to>
                                        <p:strVal val="visible"/>
                                      </p:to>
                                    </p:set>
                                    <p:animEffect transition="in" filter="blinds(horizontal)">
                                      <p:cBhvr>
                                        <p:cTn id="17" dur="500"/>
                                        <p:tgtEl>
                                          <p:spTgt spid="7475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4759"/>
                                        </p:tgtEl>
                                        <p:attrNameLst>
                                          <p:attrName>style.visibility</p:attrName>
                                        </p:attrNameLst>
                                      </p:cBhvr>
                                      <p:to>
                                        <p:strVal val="visible"/>
                                      </p:to>
                                    </p:set>
                                    <p:animEffect transition="in" filter="blinds(horizontal)">
                                      <p:cBhvr>
                                        <p:cTn id="22" dur="500"/>
                                        <p:tgtEl>
                                          <p:spTgt spid="7475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4758"/>
                                        </p:tgtEl>
                                        <p:attrNameLst>
                                          <p:attrName>style.visibility</p:attrName>
                                        </p:attrNameLst>
                                      </p:cBhvr>
                                      <p:to>
                                        <p:strVal val="visible"/>
                                      </p:to>
                                    </p:set>
                                    <p:animEffect transition="in" filter="blinds(horizontal)">
                                      <p:cBhvr>
                                        <p:cTn id="27" dur="500"/>
                                        <p:tgtEl>
                                          <p:spTgt spid="7475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4760"/>
                                        </p:tgtEl>
                                        <p:attrNameLst>
                                          <p:attrName>style.visibility</p:attrName>
                                        </p:attrNameLst>
                                      </p:cBhvr>
                                      <p:to>
                                        <p:strVal val="visible"/>
                                      </p:to>
                                    </p:set>
                                    <p:animEffect transition="in" filter="blinds(horizontal)">
                                      <p:cBhvr>
                                        <p:cTn id="32" dur="500"/>
                                        <p:tgtEl>
                                          <p:spTgt spid="7476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4767"/>
                                        </p:tgtEl>
                                        <p:attrNameLst>
                                          <p:attrName>style.visibility</p:attrName>
                                        </p:attrNameLst>
                                      </p:cBhvr>
                                      <p:to>
                                        <p:strVal val="visible"/>
                                      </p:to>
                                    </p:set>
                                    <p:animEffect transition="in" filter="blinds(horizontal)">
                                      <p:cBhvr>
                                        <p:cTn id="37" dur="500"/>
                                        <p:tgtEl>
                                          <p:spTgt spid="7476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74762"/>
                                        </p:tgtEl>
                                        <p:attrNameLst>
                                          <p:attrName>style.visibility</p:attrName>
                                        </p:attrNameLst>
                                      </p:cBhvr>
                                      <p:to>
                                        <p:strVal val="visible"/>
                                      </p:to>
                                    </p:set>
                                    <p:animEffect transition="in" filter="blinds(horizontal)">
                                      <p:cBhvr>
                                        <p:cTn id="42" dur="500"/>
                                        <p:tgtEl>
                                          <p:spTgt spid="7476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74763"/>
                                        </p:tgtEl>
                                        <p:attrNameLst>
                                          <p:attrName>style.visibility</p:attrName>
                                        </p:attrNameLst>
                                      </p:cBhvr>
                                      <p:to>
                                        <p:strVal val="visible"/>
                                      </p:to>
                                    </p:set>
                                    <p:animEffect transition="in" filter="blinds(horizontal)">
                                      <p:cBhvr>
                                        <p:cTn id="47" dur="500"/>
                                        <p:tgtEl>
                                          <p:spTgt spid="74763"/>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74765"/>
                                        </p:tgtEl>
                                        <p:attrNameLst>
                                          <p:attrName>style.visibility</p:attrName>
                                        </p:attrNameLst>
                                      </p:cBhvr>
                                      <p:to>
                                        <p:strVal val="visible"/>
                                      </p:to>
                                    </p:set>
                                    <p:animEffect transition="in" filter="blinds(horizontal)">
                                      <p:cBhvr>
                                        <p:cTn id="52" dur="500"/>
                                        <p:tgtEl>
                                          <p:spTgt spid="74765"/>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74764"/>
                                        </p:tgtEl>
                                        <p:attrNameLst>
                                          <p:attrName>style.visibility</p:attrName>
                                        </p:attrNameLst>
                                      </p:cBhvr>
                                      <p:to>
                                        <p:strVal val="visible"/>
                                      </p:to>
                                    </p:set>
                                    <p:animEffect transition="in" filter="blinds(horizontal)">
                                      <p:cBhvr>
                                        <p:cTn id="57" dur="500"/>
                                        <p:tgtEl>
                                          <p:spTgt spid="74764"/>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74766"/>
                                        </p:tgtEl>
                                        <p:attrNameLst>
                                          <p:attrName>style.visibility</p:attrName>
                                        </p:attrNameLst>
                                      </p:cBhvr>
                                      <p:to>
                                        <p:strVal val="visible"/>
                                      </p:to>
                                    </p:set>
                                    <p:animEffect transition="in" filter="blinds(horizontal)">
                                      <p:cBhvr>
                                        <p:cTn id="62" dur="500"/>
                                        <p:tgtEl>
                                          <p:spTgt spid="747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6" grpId="0"/>
      <p:bldP spid="74757" grpId="0"/>
      <p:bldP spid="74758" grpId="0"/>
      <p:bldP spid="74759" grpId="0"/>
      <p:bldP spid="74760" grpId="0"/>
      <p:bldP spid="74761" grpId="0"/>
      <p:bldP spid="74762" grpId="0"/>
      <p:bldP spid="74763" grpId="0"/>
      <p:bldP spid="74764" grpId="0"/>
      <p:bldP spid="74765" grpId="0"/>
      <p:bldP spid="74766" grpId="0"/>
      <p:bldP spid="74767"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7826" name="Text Box 21"/>
          <p:cNvSpPr txBox="1">
            <a:spLocks noChangeArrowheads="1"/>
          </p:cNvSpPr>
          <p:nvPr/>
        </p:nvSpPr>
        <p:spPr bwMode="auto">
          <a:xfrm>
            <a:off x="357188" y="398462"/>
            <a:ext cx="8418512" cy="64928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p>
            <a:pPr>
              <a:buFont typeface="Arial" panose="020B0604020202020204" pitchFamily="34" charset="0"/>
              <a:buNone/>
            </a:pPr>
            <a:r>
              <a:rPr lang="zh-CN" altLang="en-US" sz="3600" b="1">
                <a:latin typeface="楷体" panose="02010609060101010101" pitchFamily="49" charset="-122"/>
                <a:ea typeface="楷体" panose="02010609060101010101" pitchFamily="49" charset="-122"/>
                <a:sym typeface="宋体" panose="02010600030101010101" pitchFamily="2" charset="-122"/>
              </a:rPr>
              <a:t>预 习 检 测</a:t>
            </a:r>
          </a:p>
        </p:txBody>
      </p:sp>
      <p:sp>
        <p:nvSpPr>
          <p:cNvPr id="77827" name="矩形 2"/>
          <p:cNvSpPr>
            <a:spLocks noChangeArrowheads="1"/>
          </p:cNvSpPr>
          <p:nvPr/>
        </p:nvSpPr>
        <p:spPr bwMode="auto">
          <a:xfrm>
            <a:off x="0" y="1112837"/>
            <a:ext cx="9144000" cy="301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dirty="0"/>
              <a:t>二、请认真阅读课本，找出以下短语。</a:t>
            </a:r>
          </a:p>
          <a:p>
            <a:pPr algn="l">
              <a:buFont typeface="Arial" panose="020B0604020202020204" pitchFamily="34" charset="0"/>
              <a:buNone/>
            </a:pPr>
            <a:r>
              <a:rPr lang="en-US" altLang="zh-CN" sz="3200" dirty="0"/>
              <a:t>13. </a:t>
            </a:r>
            <a:r>
              <a:rPr lang="zh-CN" altLang="en-US" sz="3200" dirty="0"/>
              <a:t>在</a:t>
            </a:r>
            <a:r>
              <a:rPr lang="en-US" altLang="zh-CN" sz="3200" dirty="0"/>
              <a:t>…</a:t>
            </a:r>
            <a:r>
              <a:rPr lang="zh-CN" altLang="en-US" sz="3200" dirty="0"/>
              <a:t>和</a:t>
            </a:r>
            <a:r>
              <a:rPr lang="en-US" altLang="zh-CN" sz="3200" dirty="0"/>
              <a:t>…</a:t>
            </a:r>
            <a:r>
              <a:rPr lang="zh-CN" altLang="en-US" sz="3200" dirty="0"/>
              <a:t>之间</a:t>
            </a:r>
            <a:r>
              <a:rPr lang="en-US" altLang="zh-CN" sz="3200" dirty="0"/>
              <a:t>___________________    	</a:t>
            </a:r>
          </a:p>
          <a:p>
            <a:pPr algn="l">
              <a:buFont typeface="Arial" panose="020B0604020202020204" pitchFamily="34" charset="0"/>
              <a:buNone/>
            </a:pPr>
            <a:r>
              <a:rPr lang="en-US" altLang="zh-CN" sz="3200" dirty="0"/>
              <a:t>14. </a:t>
            </a:r>
            <a:r>
              <a:rPr lang="zh-CN" altLang="en-US" sz="3200" dirty="0"/>
              <a:t>对许多学生来说</a:t>
            </a:r>
            <a:r>
              <a:rPr lang="en-US" altLang="zh-CN" sz="3200" dirty="0"/>
              <a:t>____________________ </a:t>
            </a:r>
          </a:p>
          <a:p>
            <a:pPr algn="l">
              <a:buFont typeface="Arial" panose="020B0604020202020204" pitchFamily="34" charset="0"/>
              <a:buNone/>
            </a:pPr>
            <a:r>
              <a:rPr lang="en-US" altLang="zh-CN" sz="3200" dirty="0"/>
              <a:t>15. </a:t>
            </a:r>
            <a:r>
              <a:rPr lang="zh-CN" altLang="en-US" sz="3200" dirty="0"/>
              <a:t>一个十一岁的男孩</a:t>
            </a:r>
            <a:r>
              <a:rPr lang="en-US" altLang="zh-CN" sz="3200" dirty="0"/>
              <a:t>________________     	</a:t>
            </a:r>
          </a:p>
          <a:p>
            <a:pPr algn="l">
              <a:buFont typeface="Arial" panose="020B0604020202020204" pitchFamily="34" charset="0"/>
              <a:buNone/>
            </a:pPr>
            <a:r>
              <a:rPr lang="en-US" altLang="zh-CN" sz="3200" dirty="0"/>
              <a:t>16. </a:t>
            </a:r>
            <a:r>
              <a:rPr lang="zh-CN" altLang="en-US" sz="3200" dirty="0"/>
              <a:t>在上学的日子里</a:t>
            </a:r>
            <a:r>
              <a:rPr lang="en-US" altLang="zh-CN" sz="3200" dirty="0"/>
              <a:t>____________________ </a:t>
            </a:r>
          </a:p>
          <a:p>
            <a:pPr algn="l">
              <a:buFont typeface="Arial" panose="020B0604020202020204" pitchFamily="34" charset="0"/>
              <a:buNone/>
            </a:pPr>
            <a:r>
              <a:rPr lang="en-US" altLang="zh-CN" sz="3200" dirty="0"/>
              <a:t>17. </a:t>
            </a:r>
            <a:r>
              <a:rPr lang="zh-CN" altLang="en-US" sz="3200" dirty="0"/>
              <a:t>实现</a:t>
            </a:r>
            <a:r>
              <a:rPr lang="en-US" altLang="zh-CN" sz="3200" dirty="0"/>
              <a:t>____________________________</a:t>
            </a:r>
          </a:p>
        </p:txBody>
      </p:sp>
      <p:sp>
        <p:nvSpPr>
          <p:cNvPr id="77828" name="TextBox 11"/>
          <p:cNvSpPr txBox="1">
            <a:spLocks noChangeArrowheads="1"/>
          </p:cNvSpPr>
          <p:nvPr/>
        </p:nvSpPr>
        <p:spPr bwMode="auto">
          <a:xfrm>
            <a:off x="3563938" y="1522412"/>
            <a:ext cx="3429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 between… and </a:t>
            </a:r>
          </a:p>
        </p:txBody>
      </p:sp>
      <p:sp>
        <p:nvSpPr>
          <p:cNvPr id="77829" name="TextBox 13"/>
          <p:cNvSpPr txBox="1">
            <a:spLocks noChangeArrowheads="1"/>
          </p:cNvSpPr>
          <p:nvPr/>
        </p:nvSpPr>
        <p:spPr bwMode="auto">
          <a:xfrm>
            <a:off x="3851275" y="2027237"/>
            <a:ext cx="439737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for many students</a:t>
            </a:r>
          </a:p>
        </p:txBody>
      </p:sp>
      <p:sp>
        <p:nvSpPr>
          <p:cNvPr id="77830" name="TextBox 14"/>
          <p:cNvSpPr txBox="1">
            <a:spLocks noChangeArrowheads="1"/>
          </p:cNvSpPr>
          <p:nvPr/>
        </p:nvSpPr>
        <p:spPr bwMode="auto">
          <a:xfrm>
            <a:off x="4068763" y="2530475"/>
            <a:ext cx="41005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an 11-year-old boy</a:t>
            </a:r>
          </a:p>
        </p:txBody>
      </p:sp>
      <p:sp>
        <p:nvSpPr>
          <p:cNvPr id="77831" name="TextBox 15"/>
          <p:cNvSpPr txBox="1">
            <a:spLocks noChangeArrowheads="1"/>
          </p:cNvSpPr>
          <p:nvPr/>
        </p:nvSpPr>
        <p:spPr bwMode="auto">
          <a:xfrm>
            <a:off x="4140200" y="3035300"/>
            <a:ext cx="355123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on school days</a:t>
            </a:r>
          </a:p>
        </p:txBody>
      </p:sp>
      <p:sp>
        <p:nvSpPr>
          <p:cNvPr id="77832" name="TextBox 16"/>
          <p:cNvSpPr txBox="1">
            <a:spLocks noChangeArrowheads="1"/>
          </p:cNvSpPr>
          <p:nvPr/>
        </p:nvSpPr>
        <p:spPr bwMode="auto">
          <a:xfrm>
            <a:off x="2555875" y="3611562"/>
            <a:ext cx="37782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come true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7828"/>
                                        </p:tgtEl>
                                        <p:attrNameLst>
                                          <p:attrName>style.visibility</p:attrName>
                                        </p:attrNameLst>
                                      </p:cBhvr>
                                      <p:to>
                                        <p:strVal val="visible"/>
                                      </p:to>
                                    </p:set>
                                    <p:animEffect transition="in" filter="blinds(horizontal)">
                                      <p:cBhvr>
                                        <p:cTn id="7" dur="500"/>
                                        <p:tgtEl>
                                          <p:spTgt spid="7782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7829"/>
                                        </p:tgtEl>
                                        <p:attrNameLst>
                                          <p:attrName>style.visibility</p:attrName>
                                        </p:attrNameLst>
                                      </p:cBhvr>
                                      <p:to>
                                        <p:strVal val="visible"/>
                                      </p:to>
                                    </p:set>
                                    <p:animEffect transition="in" filter="blinds(horizontal)">
                                      <p:cBhvr>
                                        <p:cTn id="12" dur="500"/>
                                        <p:tgtEl>
                                          <p:spTgt spid="7782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7830"/>
                                        </p:tgtEl>
                                        <p:attrNameLst>
                                          <p:attrName>style.visibility</p:attrName>
                                        </p:attrNameLst>
                                      </p:cBhvr>
                                      <p:to>
                                        <p:strVal val="visible"/>
                                      </p:to>
                                    </p:set>
                                    <p:animEffect transition="in" filter="blinds(horizontal)">
                                      <p:cBhvr>
                                        <p:cTn id="17" dur="500"/>
                                        <p:tgtEl>
                                          <p:spTgt spid="7783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7831"/>
                                        </p:tgtEl>
                                        <p:attrNameLst>
                                          <p:attrName>style.visibility</p:attrName>
                                        </p:attrNameLst>
                                      </p:cBhvr>
                                      <p:to>
                                        <p:strVal val="visible"/>
                                      </p:to>
                                    </p:set>
                                    <p:animEffect transition="in" filter="blinds(horizontal)">
                                      <p:cBhvr>
                                        <p:cTn id="22" dur="500"/>
                                        <p:tgtEl>
                                          <p:spTgt spid="7783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7832"/>
                                        </p:tgtEl>
                                        <p:attrNameLst>
                                          <p:attrName>style.visibility</p:attrName>
                                        </p:attrNameLst>
                                      </p:cBhvr>
                                      <p:to>
                                        <p:strVal val="visible"/>
                                      </p:to>
                                    </p:set>
                                    <p:animEffect transition="in" filter="blinds(horizontal)">
                                      <p:cBhvr>
                                        <p:cTn id="27" dur="500"/>
                                        <p:tgtEl>
                                          <p:spTgt spid="778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8" grpId="0"/>
      <p:bldP spid="77829" grpId="0"/>
      <p:bldP spid="77830" grpId="0"/>
      <p:bldP spid="77831" grpId="0"/>
      <p:bldP spid="77832"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9874" name="Text Box 21"/>
          <p:cNvSpPr txBox="1">
            <a:spLocks noChangeArrowheads="1"/>
          </p:cNvSpPr>
          <p:nvPr/>
        </p:nvSpPr>
        <p:spPr bwMode="auto">
          <a:xfrm>
            <a:off x="357188" y="0"/>
            <a:ext cx="8418512" cy="64928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p>
            <a:pPr>
              <a:buFont typeface="Arial" panose="020B0604020202020204" pitchFamily="34" charset="0"/>
              <a:buNone/>
            </a:pPr>
            <a:r>
              <a:rPr lang="zh-CN" altLang="en-US" sz="3600" b="1">
                <a:latin typeface="楷体" panose="02010609060101010101" pitchFamily="49" charset="-122"/>
                <a:ea typeface="楷体" panose="02010609060101010101" pitchFamily="49" charset="-122"/>
                <a:sym typeface="宋体" panose="02010600030101010101" pitchFamily="2" charset="-122"/>
              </a:rPr>
              <a:t>预 习 检 测</a:t>
            </a:r>
          </a:p>
        </p:txBody>
      </p:sp>
      <p:sp>
        <p:nvSpPr>
          <p:cNvPr id="79875" name="矩形 2"/>
          <p:cNvSpPr>
            <a:spLocks noChangeArrowheads="1"/>
          </p:cNvSpPr>
          <p:nvPr/>
        </p:nvSpPr>
        <p:spPr bwMode="auto">
          <a:xfrm>
            <a:off x="0" y="571500"/>
            <a:ext cx="91440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a:t>三、阅读</a:t>
            </a:r>
            <a:r>
              <a:rPr lang="en-US" altLang="zh-CN" sz="3200"/>
              <a:t>2b</a:t>
            </a:r>
            <a:r>
              <a:rPr lang="zh-CN" altLang="en-US" sz="3200"/>
              <a:t>短文，完成下列信息填空。</a:t>
            </a:r>
          </a:p>
          <a:p>
            <a:pPr algn="l">
              <a:buFont typeface="Arial" panose="020B0604020202020204" pitchFamily="34" charset="0"/>
              <a:buNone/>
            </a:pPr>
            <a:r>
              <a:rPr lang="en-US" altLang="zh-CN" sz="3200"/>
              <a:t>18. It is __________ for many students ________ to school.</a:t>
            </a:r>
          </a:p>
          <a:p>
            <a:pPr algn="l">
              <a:buFont typeface="Arial" panose="020B0604020202020204" pitchFamily="34" charset="0"/>
              <a:buNone/>
            </a:pPr>
            <a:r>
              <a:rPr lang="en-US" altLang="zh-CN" sz="3200"/>
              <a:t>19. There is a big river ____________ their school ___________ the village.</a:t>
            </a:r>
          </a:p>
          <a:p>
            <a:pPr algn="l">
              <a:buFont typeface="Arial" panose="020B0604020202020204" pitchFamily="34" charset="0"/>
              <a:buNone/>
            </a:pPr>
            <a:r>
              <a:rPr lang="en-US" altLang="zh-CN" sz="3200"/>
              <a:t>20.There is no bridge and the river runs</a:t>
            </a:r>
          </a:p>
          <a:p>
            <a:pPr algn="l">
              <a:buFont typeface="Arial" panose="020B0604020202020204" pitchFamily="34" charset="0"/>
              <a:buNone/>
            </a:pPr>
            <a:r>
              <a:rPr lang="en-US" altLang="zh-CN" sz="3200"/>
              <a:t>___________________for boats.</a:t>
            </a:r>
          </a:p>
          <a:p>
            <a:pPr algn="l">
              <a:buFont typeface="Arial" panose="020B0604020202020204" pitchFamily="34" charset="0"/>
              <a:buNone/>
            </a:pPr>
            <a:r>
              <a:rPr lang="en-US" altLang="zh-CN" sz="3200"/>
              <a:t>21. Liangliang is not afraid to_______________</a:t>
            </a:r>
          </a:p>
          <a:p>
            <a:pPr algn="l">
              <a:buFont typeface="Arial" panose="020B0604020202020204" pitchFamily="34" charset="0"/>
              <a:buNone/>
            </a:pPr>
            <a:r>
              <a:rPr lang="en-US" altLang="zh-CN" sz="3200"/>
              <a:t>every school day.</a:t>
            </a:r>
          </a:p>
          <a:p>
            <a:pPr algn="l">
              <a:buFont typeface="Arial" panose="020B0604020202020204" pitchFamily="34" charset="0"/>
              <a:buNone/>
            </a:pPr>
            <a:r>
              <a:rPr lang="en-US" altLang="zh-CN" sz="3200"/>
              <a:t>22. The villagers’ dream is__________________.</a:t>
            </a:r>
          </a:p>
        </p:txBody>
      </p:sp>
      <p:sp>
        <p:nvSpPr>
          <p:cNvPr id="79876" name="TextBox 11"/>
          <p:cNvSpPr txBox="1">
            <a:spLocks noChangeArrowheads="1"/>
          </p:cNvSpPr>
          <p:nvPr/>
        </p:nvSpPr>
        <p:spPr bwMode="auto">
          <a:xfrm>
            <a:off x="7235825" y="981075"/>
            <a:ext cx="16319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to get</a:t>
            </a:r>
          </a:p>
        </p:txBody>
      </p:sp>
      <p:sp>
        <p:nvSpPr>
          <p:cNvPr id="79877" name="TextBox 11"/>
          <p:cNvSpPr txBox="1">
            <a:spLocks noChangeArrowheads="1"/>
          </p:cNvSpPr>
          <p:nvPr/>
        </p:nvSpPr>
        <p:spPr bwMode="auto">
          <a:xfrm>
            <a:off x="252413" y="3429000"/>
            <a:ext cx="40052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 too quickly </a:t>
            </a:r>
          </a:p>
        </p:txBody>
      </p:sp>
      <p:sp>
        <p:nvSpPr>
          <p:cNvPr id="79878" name="TextBox 11"/>
          <p:cNvSpPr txBox="1">
            <a:spLocks noChangeArrowheads="1"/>
          </p:cNvSpPr>
          <p:nvPr/>
        </p:nvSpPr>
        <p:spPr bwMode="auto">
          <a:xfrm>
            <a:off x="1620838" y="981075"/>
            <a:ext cx="1835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easy</a:t>
            </a:r>
          </a:p>
        </p:txBody>
      </p:sp>
      <p:sp>
        <p:nvSpPr>
          <p:cNvPr id="79879" name="TextBox 11"/>
          <p:cNvSpPr txBox="1">
            <a:spLocks noChangeArrowheads="1"/>
          </p:cNvSpPr>
          <p:nvPr/>
        </p:nvSpPr>
        <p:spPr bwMode="auto">
          <a:xfrm>
            <a:off x="5435600" y="3933825"/>
            <a:ext cx="356235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sym typeface="Arial" panose="020B0604020202020204" pitchFamily="34" charset="0"/>
              </a:rPr>
              <a:t>cross the river </a:t>
            </a:r>
          </a:p>
        </p:txBody>
      </p:sp>
      <p:sp>
        <p:nvSpPr>
          <p:cNvPr id="79880" name="TextBox 11"/>
          <p:cNvSpPr txBox="1">
            <a:spLocks noChangeArrowheads="1"/>
          </p:cNvSpPr>
          <p:nvPr/>
        </p:nvSpPr>
        <p:spPr bwMode="auto">
          <a:xfrm>
            <a:off x="4572000" y="1917700"/>
            <a:ext cx="216693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between</a:t>
            </a:r>
          </a:p>
        </p:txBody>
      </p:sp>
      <p:sp>
        <p:nvSpPr>
          <p:cNvPr id="79881" name="TextBox 11"/>
          <p:cNvSpPr txBox="1">
            <a:spLocks noChangeArrowheads="1"/>
          </p:cNvSpPr>
          <p:nvPr/>
        </p:nvSpPr>
        <p:spPr bwMode="auto">
          <a:xfrm>
            <a:off x="1763713" y="2420938"/>
            <a:ext cx="31003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and</a:t>
            </a:r>
          </a:p>
        </p:txBody>
      </p:sp>
      <p:sp>
        <p:nvSpPr>
          <p:cNvPr id="79882" name="TextBox 11"/>
          <p:cNvSpPr txBox="1">
            <a:spLocks noChangeArrowheads="1"/>
          </p:cNvSpPr>
          <p:nvPr/>
        </p:nvSpPr>
        <p:spPr bwMode="auto">
          <a:xfrm>
            <a:off x="5148263" y="4797425"/>
            <a:ext cx="36798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rPr>
              <a:t>to have a bridge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878"/>
                                        </p:tgtEl>
                                        <p:attrNameLst>
                                          <p:attrName>style.visibility</p:attrName>
                                        </p:attrNameLst>
                                      </p:cBhvr>
                                      <p:to>
                                        <p:strVal val="visible"/>
                                      </p:to>
                                    </p:set>
                                    <p:animEffect transition="in" filter="blinds(horizontal)">
                                      <p:cBhvr>
                                        <p:cTn id="7" dur="500"/>
                                        <p:tgtEl>
                                          <p:spTgt spid="7987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9876"/>
                                        </p:tgtEl>
                                        <p:attrNameLst>
                                          <p:attrName>style.visibility</p:attrName>
                                        </p:attrNameLst>
                                      </p:cBhvr>
                                      <p:to>
                                        <p:strVal val="visible"/>
                                      </p:to>
                                    </p:set>
                                    <p:animEffect transition="in" filter="blinds(horizontal)">
                                      <p:cBhvr>
                                        <p:cTn id="12" dur="500"/>
                                        <p:tgtEl>
                                          <p:spTgt spid="7987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9880"/>
                                        </p:tgtEl>
                                        <p:attrNameLst>
                                          <p:attrName>style.visibility</p:attrName>
                                        </p:attrNameLst>
                                      </p:cBhvr>
                                      <p:to>
                                        <p:strVal val="visible"/>
                                      </p:to>
                                    </p:set>
                                    <p:animEffect transition="in" filter="blinds(horizontal)">
                                      <p:cBhvr>
                                        <p:cTn id="17" dur="500"/>
                                        <p:tgtEl>
                                          <p:spTgt spid="7988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9881"/>
                                        </p:tgtEl>
                                        <p:attrNameLst>
                                          <p:attrName>style.visibility</p:attrName>
                                        </p:attrNameLst>
                                      </p:cBhvr>
                                      <p:to>
                                        <p:strVal val="visible"/>
                                      </p:to>
                                    </p:set>
                                    <p:animEffect transition="in" filter="blinds(horizontal)">
                                      <p:cBhvr>
                                        <p:cTn id="22" dur="500"/>
                                        <p:tgtEl>
                                          <p:spTgt spid="7988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9877"/>
                                        </p:tgtEl>
                                        <p:attrNameLst>
                                          <p:attrName>style.visibility</p:attrName>
                                        </p:attrNameLst>
                                      </p:cBhvr>
                                      <p:to>
                                        <p:strVal val="visible"/>
                                      </p:to>
                                    </p:set>
                                    <p:animEffect transition="in" filter="blinds(horizontal)">
                                      <p:cBhvr>
                                        <p:cTn id="27" dur="500"/>
                                        <p:tgtEl>
                                          <p:spTgt spid="7987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9879"/>
                                        </p:tgtEl>
                                        <p:attrNameLst>
                                          <p:attrName>style.visibility</p:attrName>
                                        </p:attrNameLst>
                                      </p:cBhvr>
                                      <p:to>
                                        <p:strVal val="visible"/>
                                      </p:to>
                                    </p:set>
                                    <p:animEffect transition="in" filter="blinds(horizontal)">
                                      <p:cBhvr>
                                        <p:cTn id="32" dur="500"/>
                                        <p:tgtEl>
                                          <p:spTgt spid="7987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9882"/>
                                        </p:tgtEl>
                                        <p:attrNameLst>
                                          <p:attrName>style.visibility</p:attrName>
                                        </p:attrNameLst>
                                      </p:cBhvr>
                                      <p:to>
                                        <p:strVal val="visible"/>
                                      </p:to>
                                    </p:set>
                                    <p:animEffect transition="in" filter="blinds(horizontal)">
                                      <p:cBhvr>
                                        <p:cTn id="37" dur="500"/>
                                        <p:tgtEl>
                                          <p:spTgt spid="798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6" grpId="0"/>
      <p:bldP spid="79877" grpId="0"/>
      <p:bldP spid="79878" grpId="0"/>
      <p:bldP spid="79879" grpId="0"/>
      <p:bldP spid="79880" grpId="0"/>
      <p:bldP spid="79881" grpId="0"/>
      <p:bldP spid="7988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22" name="Text Box 21"/>
          <p:cNvSpPr txBox="1">
            <a:spLocks noChangeArrowheads="1"/>
          </p:cNvSpPr>
          <p:nvPr/>
        </p:nvSpPr>
        <p:spPr bwMode="auto">
          <a:xfrm>
            <a:off x="349250" y="0"/>
            <a:ext cx="8418513" cy="587375"/>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p>
            <a:pPr>
              <a:buFont typeface="Arial" panose="020B0604020202020204" pitchFamily="34" charset="0"/>
              <a:buNone/>
            </a:pPr>
            <a:r>
              <a:rPr lang="zh-CN" altLang="en-US" sz="3200" b="1" dirty="0">
                <a:latin typeface="楷体" panose="02010609060101010101" pitchFamily="49" charset="-122"/>
                <a:ea typeface="楷体" panose="02010609060101010101" pitchFamily="49" charset="-122"/>
                <a:sym typeface="宋体" panose="02010600030101010101" pitchFamily="2" charset="-122"/>
              </a:rPr>
              <a:t>思 考 探 究</a:t>
            </a:r>
          </a:p>
        </p:txBody>
      </p:sp>
      <p:sp>
        <p:nvSpPr>
          <p:cNvPr id="81923" name="矩形 2"/>
          <p:cNvSpPr>
            <a:spLocks noChangeArrowheads="1"/>
          </p:cNvSpPr>
          <p:nvPr/>
        </p:nvSpPr>
        <p:spPr bwMode="auto">
          <a:xfrm>
            <a:off x="0" y="500063"/>
            <a:ext cx="9144000" cy="643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t>★ </a:t>
            </a:r>
            <a:r>
              <a:rPr lang="zh-CN" altLang="en-US" sz="3200" dirty="0"/>
              <a:t>对于路程有多远的提问：</a:t>
            </a:r>
            <a:r>
              <a:rPr lang="en-US" altLang="zh-CN" sz="3200" dirty="0"/>
              <a:t>how far...</a:t>
            </a:r>
          </a:p>
          <a:p>
            <a:pPr algn="l">
              <a:buFont typeface="Arial" panose="020B0604020202020204" pitchFamily="34" charset="0"/>
              <a:buNone/>
            </a:pPr>
            <a:r>
              <a:rPr lang="en-US" altLang="zh-CN" sz="3200" dirty="0"/>
              <a:t>1. </a:t>
            </a:r>
            <a:r>
              <a:rPr lang="zh-CN" altLang="en-US" sz="3200" dirty="0"/>
              <a:t>从你家到学校有多远？</a:t>
            </a:r>
            <a:r>
              <a:rPr lang="en-US" altLang="zh-CN" sz="3200" dirty="0"/>
              <a:t>_____________ is it _______ his home _______ school? </a:t>
            </a:r>
          </a:p>
          <a:p>
            <a:pPr algn="l">
              <a:buFont typeface="Arial" panose="020B0604020202020204" pitchFamily="34" charset="0"/>
              <a:buNone/>
            </a:pPr>
            <a:r>
              <a:rPr lang="en-US" altLang="zh-CN" sz="3200" dirty="0"/>
              <a:t>   </a:t>
            </a:r>
            <a:r>
              <a:rPr lang="zh-CN" altLang="en-US" sz="3200" dirty="0"/>
              <a:t>回答： 大约十公里。</a:t>
            </a:r>
          </a:p>
          <a:p>
            <a:pPr algn="l">
              <a:buFont typeface="Arial" panose="020B0604020202020204" pitchFamily="34" charset="0"/>
              <a:buNone/>
            </a:pPr>
            <a:r>
              <a:rPr lang="en-US" altLang="zh-CN" sz="3200" dirty="0"/>
              <a:t>It’s about ___________</a:t>
            </a:r>
            <a:r>
              <a:rPr lang="en-US" altLang="en-US" sz="3200" dirty="0"/>
              <a:t>_____</a:t>
            </a:r>
            <a:r>
              <a:rPr lang="en-US" altLang="zh-CN" sz="3200" dirty="0"/>
              <a:t>_from his home to school. </a:t>
            </a:r>
          </a:p>
          <a:p>
            <a:pPr algn="l">
              <a:buFont typeface="Arial" panose="020B0604020202020204" pitchFamily="34" charset="0"/>
              <a:buNone/>
            </a:pPr>
            <a:r>
              <a:rPr lang="en-US" altLang="zh-CN" sz="3200" dirty="0"/>
              <a:t>★ </a:t>
            </a:r>
            <a:r>
              <a:rPr lang="zh-CN" altLang="en-US" sz="3200" dirty="0"/>
              <a:t>重点、难点辨析</a:t>
            </a:r>
            <a:r>
              <a:rPr lang="en-US" altLang="zh-CN" sz="3200" dirty="0"/>
              <a:t>: be far from</a:t>
            </a:r>
            <a:r>
              <a:rPr lang="zh-CN" altLang="en-US" sz="3200" dirty="0"/>
              <a:t>离</a:t>
            </a:r>
            <a:r>
              <a:rPr lang="en-US" altLang="zh-CN" sz="3200" dirty="0"/>
              <a:t>…</a:t>
            </a:r>
            <a:r>
              <a:rPr lang="zh-CN" altLang="en-US" sz="3200" dirty="0"/>
              <a:t>远</a:t>
            </a:r>
            <a:r>
              <a:rPr lang="en-US" altLang="zh-CN" sz="3200" dirty="0"/>
              <a:t>, </a:t>
            </a:r>
            <a:r>
              <a:rPr lang="zh-CN" altLang="en-US" sz="3200" dirty="0"/>
              <a:t>具体路程</a:t>
            </a:r>
            <a:r>
              <a:rPr lang="en-US" altLang="zh-CN" sz="3200" dirty="0"/>
              <a:t>+away from, from ..to </a:t>
            </a:r>
            <a:r>
              <a:rPr lang="zh-CN" altLang="en-US" sz="3200" dirty="0"/>
              <a:t>从</a:t>
            </a:r>
            <a:r>
              <a:rPr lang="en-US" altLang="zh-CN" sz="3200" dirty="0"/>
              <a:t>...</a:t>
            </a:r>
            <a:r>
              <a:rPr lang="zh-CN" altLang="en-US" sz="3200" dirty="0"/>
              <a:t>到</a:t>
            </a:r>
            <a:r>
              <a:rPr lang="en-US" altLang="zh-CN" sz="3200" dirty="0"/>
              <a:t>.... </a:t>
            </a:r>
          </a:p>
          <a:p>
            <a:pPr algn="l">
              <a:buFont typeface="Arial" panose="020B0604020202020204" pitchFamily="34" charset="0"/>
              <a:buNone/>
            </a:pPr>
            <a:r>
              <a:rPr lang="en-US" altLang="zh-CN" sz="3200" dirty="0"/>
              <a:t>2. My school is _______________ my home. </a:t>
            </a:r>
          </a:p>
          <a:p>
            <a:pPr algn="l">
              <a:buFont typeface="Arial" panose="020B0604020202020204" pitchFamily="34" charset="0"/>
              <a:buNone/>
            </a:pPr>
            <a:r>
              <a:rPr lang="en-US" altLang="zh-CN" sz="3200" dirty="0"/>
              <a:t>3. My school is 20 kilometers _______________ my home. </a:t>
            </a:r>
          </a:p>
          <a:p>
            <a:pPr algn="l">
              <a:buFont typeface="Arial" panose="020B0604020202020204" pitchFamily="34" charset="0"/>
              <a:buNone/>
            </a:pPr>
            <a:r>
              <a:rPr lang="en-US" altLang="zh-CN" sz="3200" dirty="0"/>
              <a:t>4. It’s 10 kilometers _____my school __</a:t>
            </a:r>
            <a:r>
              <a:rPr lang="en-US" altLang="en-US" sz="3200" dirty="0"/>
              <a:t>__</a:t>
            </a:r>
            <a:r>
              <a:rPr lang="en-US" altLang="zh-CN" sz="3200" dirty="0"/>
              <a:t>my home.   </a:t>
            </a:r>
          </a:p>
        </p:txBody>
      </p:sp>
      <p:sp>
        <p:nvSpPr>
          <p:cNvPr id="81924" name="TextBox 4"/>
          <p:cNvSpPr txBox="1">
            <a:spLocks noChangeArrowheads="1"/>
          </p:cNvSpPr>
          <p:nvPr/>
        </p:nvSpPr>
        <p:spPr bwMode="auto">
          <a:xfrm>
            <a:off x="4860925" y="908050"/>
            <a:ext cx="23018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How far</a:t>
            </a:r>
          </a:p>
        </p:txBody>
      </p:sp>
      <p:sp>
        <p:nvSpPr>
          <p:cNvPr id="81925" name="TextBox 4"/>
          <p:cNvSpPr txBox="1">
            <a:spLocks noChangeArrowheads="1"/>
          </p:cNvSpPr>
          <p:nvPr/>
        </p:nvSpPr>
        <p:spPr bwMode="auto">
          <a:xfrm>
            <a:off x="179388" y="1412875"/>
            <a:ext cx="23018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from</a:t>
            </a:r>
          </a:p>
        </p:txBody>
      </p:sp>
      <p:sp>
        <p:nvSpPr>
          <p:cNvPr id="81926" name="TextBox 4"/>
          <p:cNvSpPr txBox="1">
            <a:spLocks noChangeArrowheads="1"/>
          </p:cNvSpPr>
          <p:nvPr/>
        </p:nvSpPr>
        <p:spPr bwMode="auto">
          <a:xfrm>
            <a:off x="3708400" y="1412875"/>
            <a:ext cx="15303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to</a:t>
            </a:r>
          </a:p>
        </p:txBody>
      </p:sp>
      <p:sp>
        <p:nvSpPr>
          <p:cNvPr id="81927" name="TextBox 4"/>
          <p:cNvSpPr txBox="1">
            <a:spLocks noChangeArrowheads="1"/>
          </p:cNvSpPr>
          <p:nvPr/>
        </p:nvSpPr>
        <p:spPr bwMode="auto">
          <a:xfrm>
            <a:off x="1836738" y="2349500"/>
            <a:ext cx="4519612"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10 kilometers (away ) </a:t>
            </a:r>
          </a:p>
        </p:txBody>
      </p:sp>
      <p:sp>
        <p:nvSpPr>
          <p:cNvPr id="81928" name="TextBox 4"/>
          <p:cNvSpPr txBox="1">
            <a:spLocks noChangeArrowheads="1"/>
          </p:cNvSpPr>
          <p:nvPr/>
        </p:nvSpPr>
        <p:spPr bwMode="auto">
          <a:xfrm>
            <a:off x="3275013" y="4292600"/>
            <a:ext cx="272891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far from </a:t>
            </a:r>
          </a:p>
        </p:txBody>
      </p:sp>
      <p:sp>
        <p:nvSpPr>
          <p:cNvPr id="81929" name="TextBox 4"/>
          <p:cNvSpPr txBox="1">
            <a:spLocks noChangeArrowheads="1"/>
          </p:cNvSpPr>
          <p:nvPr/>
        </p:nvSpPr>
        <p:spPr bwMode="auto">
          <a:xfrm>
            <a:off x="5580063" y="4868863"/>
            <a:ext cx="27289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away from </a:t>
            </a:r>
          </a:p>
        </p:txBody>
      </p:sp>
      <p:sp>
        <p:nvSpPr>
          <p:cNvPr id="81930" name="TextBox 4"/>
          <p:cNvSpPr txBox="1">
            <a:spLocks noChangeArrowheads="1"/>
          </p:cNvSpPr>
          <p:nvPr/>
        </p:nvSpPr>
        <p:spPr bwMode="auto">
          <a:xfrm>
            <a:off x="3635375" y="5805488"/>
            <a:ext cx="14605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from</a:t>
            </a:r>
          </a:p>
        </p:txBody>
      </p:sp>
      <p:sp>
        <p:nvSpPr>
          <p:cNvPr id="81931" name="TextBox 4"/>
          <p:cNvSpPr txBox="1">
            <a:spLocks noChangeArrowheads="1"/>
          </p:cNvSpPr>
          <p:nvPr/>
        </p:nvSpPr>
        <p:spPr bwMode="auto">
          <a:xfrm>
            <a:off x="7018338" y="5805488"/>
            <a:ext cx="14605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24"/>
                                        </p:tgtEl>
                                        <p:attrNameLst>
                                          <p:attrName>style.visibility</p:attrName>
                                        </p:attrNameLst>
                                      </p:cBhvr>
                                      <p:to>
                                        <p:strVal val="visible"/>
                                      </p:to>
                                    </p:set>
                                    <p:animEffect transition="in" filter="blinds(horizontal)">
                                      <p:cBhvr>
                                        <p:cTn id="7" dur="500"/>
                                        <p:tgtEl>
                                          <p:spTgt spid="819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25"/>
                                        </p:tgtEl>
                                        <p:attrNameLst>
                                          <p:attrName>style.visibility</p:attrName>
                                        </p:attrNameLst>
                                      </p:cBhvr>
                                      <p:to>
                                        <p:strVal val="visible"/>
                                      </p:to>
                                    </p:set>
                                    <p:animEffect transition="in" filter="blinds(horizontal)">
                                      <p:cBhvr>
                                        <p:cTn id="12" dur="500"/>
                                        <p:tgtEl>
                                          <p:spTgt spid="8192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1926"/>
                                        </p:tgtEl>
                                        <p:attrNameLst>
                                          <p:attrName>style.visibility</p:attrName>
                                        </p:attrNameLst>
                                      </p:cBhvr>
                                      <p:to>
                                        <p:strVal val="visible"/>
                                      </p:to>
                                    </p:set>
                                    <p:animEffect transition="in" filter="blinds(horizontal)">
                                      <p:cBhvr>
                                        <p:cTn id="17" dur="500"/>
                                        <p:tgtEl>
                                          <p:spTgt spid="8192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1927"/>
                                        </p:tgtEl>
                                        <p:attrNameLst>
                                          <p:attrName>style.visibility</p:attrName>
                                        </p:attrNameLst>
                                      </p:cBhvr>
                                      <p:to>
                                        <p:strVal val="visible"/>
                                      </p:to>
                                    </p:set>
                                    <p:animEffect transition="in" filter="blinds(horizontal)">
                                      <p:cBhvr>
                                        <p:cTn id="22" dur="500"/>
                                        <p:tgtEl>
                                          <p:spTgt spid="8192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1928"/>
                                        </p:tgtEl>
                                        <p:attrNameLst>
                                          <p:attrName>style.visibility</p:attrName>
                                        </p:attrNameLst>
                                      </p:cBhvr>
                                      <p:to>
                                        <p:strVal val="visible"/>
                                      </p:to>
                                    </p:set>
                                    <p:animEffect transition="in" filter="blinds(horizontal)">
                                      <p:cBhvr>
                                        <p:cTn id="27" dur="500"/>
                                        <p:tgtEl>
                                          <p:spTgt spid="8192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1929"/>
                                        </p:tgtEl>
                                        <p:attrNameLst>
                                          <p:attrName>style.visibility</p:attrName>
                                        </p:attrNameLst>
                                      </p:cBhvr>
                                      <p:to>
                                        <p:strVal val="visible"/>
                                      </p:to>
                                    </p:set>
                                    <p:animEffect transition="in" filter="blinds(horizontal)">
                                      <p:cBhvr>
                                        <p:cTn id="32" dur="500"/>
                                        <p:tgtEl>
                                          <p:spTgt spid="8192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1930"/>
                                        </p:tgtEl>
                                        <p:attrNameLst>
                                          <p:attrName>style.visibility</p:attrName>
                                        </p:attrNameLst>
                                      </p:cBhvr>
                                      <p:to>
                                        <p:strVal val="visible"/>
                                      </p:to>
                                    </p:set>
                                    <p:animEffect transition="in" filter="blinds(horizontal)">
                                      <p:cBhvr>
                                        <p:cTn id="37" dur="500"/>
                                        <p:tgtEl>
                                          <p:spTgt spid="8193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1931"/>
                                        </p:tgtEl>
                                        <p:attrNameLst>
                                          <p:attrName>style.visibility</p:attrName>
                                        </p:attrNameLst>
                                      </p:cBhvr>
                                      <p:to>
                                        <p:strVal val="visible"/>
                                      </p:to>
                                    </p:set>
                                    <p:animEffect transition="in" filter="blinds(horizontal)">
                                      <p:cBhvr>
                                        <p:cTn id="42" dur="500"/>
                                        <p:tgtEl>
                                          <p:spTgt spid="819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4" grpId="0"/>
      <p:bldP spid="81925" grpId="0"/>
      <p:bldP spid="81926" grpId="0"/>
      <p:bldP spid="81927" grpId="0"/>
      <p:bldP spid="81928" grpId="0"/>
      <p:bldP spid="81929" grpId="0"/>
      <p:bldP spid="81930" grpId="0"/>
      <p:bldP spid="81931"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3970" name="矩形 1"/>
          <p:cNvSpPr>
            <a:spLocks noChangeArrowheads="1"/>
          </p:cNvSpPr>
          <p:nvPr/>
        </p:nvSpPr>
        <p:spPr bwMode="auto">
          <a:xfrm>
            <a:off x="0" y="523875"/>
            <a:ext cx="9144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sym typeface="Arial" panose="020B0604020202020204" pitchFamily="34" charset="0"/>
              </a:rPr>
              <a:t> ★ no+</a:t>
            </a:r>
            <a:r>
              <a:rPr lang="zh-CN" altLang="en-US" sz="3200" dirty="0">
                <a:sym typeface="Arial" panose="020B0604020202020204" pitchFamily="34" charset="0"/>
              </a:rPr>
              <a:t>名词，表否定。</a:t>
            </a:r>
            <a:r>
              <a:rPr lang="en-US" altLang="zh-CN" sz="3200" dirty="0">
                <a:sym typeface="Arial" panose="020B0604020202020204" pitchFamily="34" charset="0"/>
              </a:rPr>
              <a:t>no + </a:t>
            </a:r>
            <a:r>
              <a:rPr lang="zh-CN" altLang="en-US" sz="3200" dirty="0">
                <a:sym typeface="Arial" panose="020B0604020202020204" pitchFamily="34" charset="0"/>
              </a:rPr>
              <a:t>名词</a:t>
            </a:r>
            <a:r>
              <a:rPr lang="en-US" altLang="zh-CN" sz="3200" dirty="0">
                <a:sym typeface="Arial" panose="020B0604020202020204" pitchFamily="34" charset="0"/>
              </a:rPr>
              <a:t>= not </a:t>
            </a:r>
            <a:r>
              <a:rPr lang="en-US" altLang="zh-CN" sz="3200" dirty="0">
                <a:latin typeface="Calibri" panose="020F0502020204030204"/>
                <a:sym typeface="Arial" panose="020B0604020202020204" pitchFamily="34" charset="0"/>
              </a:rPr>
              <a:t>…</a:t>
            </a:r>
            <a:r>
              <a:rPr lang="en-US" altLang="zh-CN" sz="3200" dirty="0">
                <a:sym typeface="Arial" panose="020B0604020202020204" pitchFamily="34" charset="0"/>
              </a:rPr>
              <a:t>.any+</a:t>
            </a:r>
            <a:r>
              <a:rPr lang="zh-CN" altLang="en-US" sz="3200" dirty="0">
                <a:sym typeface="Arial" panose="020B0604020202020204" pitchFamily="34" charset="0"/>
              </a:rPr>
              <a:t>名词</a:t>
            </a:r>
          </a:p>
          <a:p>
            <a:pPr algn="l">
              <a:buFont typeface="Arial" panose="020B0604020202020204" pitchFamily="34" charset="0"/>
              <a:buNone/>
            </a:pPr>
            <a:r>
              <a:rPr lang="zh-CN" altLang="en-US" sz="3200" dirty="0">
                <a:sym typeface="Arial" panose="020B0604020202020204" pitchFamily="34" charset="0"/>
              </a:rPr>
              <a:t> </a:t>
            </a:r>
            <a:r>
              <a:rPr lang="en-US" altLang="zh-CN" sz="3200" dirty="0">
                <a:sym typeface="Arial" panose="020B0604020202020204" pitchFamily="34" charset="0"/>
              </a:rPr>
              <a:t>5. I have no friends. = I </a:t>
            </a:r>
            <a:r>
              <a:rPr lang="en-US" altLang="zh-CN" sz="3200" dirty="0" smtClean="0">
                <a:sym typeface="Arial" panose="020B0604020202020204" pitchFamily="34" charset="0"/>
              </a:rPr>
              <a:t>_________ </a:t>
            </a:r>
            <a:r>
              <a:rPr lang="en-US" altLang="zh-CN" sz="3200" dirty="0">
                <a:sym typeface="Arial" panose="020B0604020202020204" pitchFamily="34" charset="0"/>
              </a:rPr>
              <a:t>have </a:t>
            </a:r>
            <a:r>
              <a:rPr lang="en-US" altLang="zh-CN" sz="3200" dirty="0" smtClean="0">
                <a:sym typeface="Arial" panose="020B0604020202020204" pitchFamily="34" charset="0"/>
              </a:rPr>
              <a:t>_______ </a:t>
            </a:r>
            <a:r>
              <a:rPr lang="en-US" altLang="zh-CN" sz="3200" dirty="0">
                <a:sym typeface="Arial" panose="020B0604020202020204" pitchFamily="34" charset="0"/>
              </a:rPr>
              <a:t>friends. </a:t>
            </a:r>
          </a:p>
          <a:p>
            <a:pPr algn="l">
              <a:buFont typeface="Arial" panose="020B0604020202020204" pitchFamily="34" charset="0"/>
              <a:buNone/>
            </a:pPr>
            <a:r>
              <a:rPr lang="en-US" altLang="zh-CN" sz="3200" dirty="0">
                <a:sym typeface="Arial" panose="020B0604020202020204" pitchFamily="34" charset="0"/>
              </a:rPr>
              <a:t> ★ be like  </a:t>
            </a:r>
            <a:r>
              <a:rPr lang="en-US" altLang="zh-CN" sz="3200" dirty="0">
                <a:latin typeface="Calibri" panose="020F0502020204030204"/>
                <a:sym typeface="Arial" panose="020B0604020202020204" pitchFamily="34" charset="0"/>
              </a:rPr>
              <a:t>“</a:t>
            </a:r>
            <a:r>
              <a:rPr lang="zh-CN" altLang="en-US" sz="3200" dirty="0">
                <a:sym typeface="Arial" panose="020B0604020202020204" pitchFamily="34" charset="0"/>
              </a:rPr>
              <a:t>像</a:t>
            </a:r>
            <a:r>
              <a:rPr lang="en-US" altLang="zh-CN" sz="3200" dirty="0">
                <a:latin typeface="Calibri" panose="020F0502020204030204"/>
                <a:sym typeface="Arial" panose="020B0604020202020204" pitchFamily="34" charset="0"/>
              </a:rPr>
              <a:t>…”</a:t>
            </a:r>
            <a:r>
              <a:rPr lang="en-US" altLang="zh-CN" sz="3200" dirty="0">
                <a:sym typeface="Arial" panose="020B0604020202020204" pitchFamily="34" charset="0"/>
              </a:rPr>
              <a:t> </a:t>
            </a:r>
            <a:r>
              <a:rPr lang="zh-CN" altLang="en-US" sz="3200" dirty="0">
                <a:sym typeface="Arial" panose="020B0604020202020204" pitchFamily="34" charset="0"/>
              </a:rPr>
              <a:t>对我们来说，我们的老师像一个妈妈。</a:t>
            </a:r>
          </a:p>
          <a:p>
            <a:pPr algn="l">
              <a:buFont typeface="Arial" panose="020B0604020202020204" pitchFamily="34" charset="0"/>
              <a:buNone/>
            </a:pPr>
            <a:r>
              <a:rPr lang="zh-CN" altLang="en-US" sz="3200" dirty="0">
                <a:sym typeface="Arial" panose="020B0604020202020204" pitchFamily="34" charset="0"/>
              </a:rPr>
              <a:t> </a:t>
            </a:r>
            <a:r>
              <a:rPr lang="en-US" altLang="zh-CN" sz="3200" dirty="0">
                <a:sym typeface="Arial" panose="020B0604020202020204" pitchFamily="34" charset="0"/>
              </a:rPr>
              <a:t>6. Our teacher </a:t>
            </a:r>
            <a:r>
              <a:rPr lang="en-US" altLang="zh-CN" sz="3200" dirty="0" smtClean="0">
                <a:sym typeface="Arial" panose="020B0604020202020204" pitchFamily="34" charset="0"/>
              </a:rPr>
              <a:t>_______ </a:t>
            </a:r>
            <a:r>
              <a:rPr lang="en-US" altLang="zh-CN" sz="3200" dirty="0">
                <a:sym typeface="Arial" panose="020B0604020202020204" pitchFamily="34" charset="0"/>
              </a:rPr>
              <a:t>a mother to us. </a:t>
            </a:r>
          </a:p>
          <a:p>
            <a:pPr algn="l">
              <a:buFont typeface="Arial" panose="020B0604020202020204" pitchFamily="34" charset="0"/>
              <a:buNone/>
            </a:pPr>
            <a:r>
              <a:rPr lang="en-US" altLang="zh-CN" sz="3200" dirty="0">
                <a:sym typeface="Arial" panose="020B0604020202020204" pitchFamily="34" charset="0"/>
              </a:rPr>
              <a:t> ★ afraid  </a:t>
            </a:r>
            <a:r>
              <a:rPr lang="en-US" altLang="zh-CN" sz="3200" dirty="0">
                <a:latin typeface="Calibri" panose="020F0502020204030204"/>
                <a:sym typeface="Arial" panose="020B0604020202020204" pitchFamily="34" charset="0"/>
              </a:rPr>
              <a:t>“</a:t>
            </a:r>
            <a:r>
              <a:rPr lang="zh-CN" altLang="en-US" sz="3200" dirty="0">
                <a:sym typeface="Arial" panose="020B0604020202020204" pitchFamily="34" charset="0"/>
              </a:rPr>
              <a:t>害怕、畏惧</a:t>
            </a:r>
            <a:r>
              <a:rPr lang="zh-CN" altLang="en-US" sz="3200" dirty="0">
                <a:latin typeface="Calibri" panose="020F0502020204030204"/>
                <a:sym typeface="Arial" panose="020B0604020202020204" pitchFamily="34" charset="0"/>
              </a:rPr>
              <a:t>”</a:t>
            </a:r>
            <a:r>
              <a:rPr lang="zh-CN" altLang="en-US" sz="3200" dirty="0">
                <a:sym typeface="Arial" panose="020B0604020202020204" pitchFamily="34" charset="0"/>
              </a:rPr>
              <a:t> 常用短语有：</a:t>
            </a:r>
            <a:r>
              <a:rPr lang="en-US" altLang="zh-CN" sz="3200" dirty="0">
                <a:sym typeface="Arial" panose="020B0604020202020204" pitchFamily="34" charset="0"/>
              </a:rPr>
              <a:t>be afraid of / be afraid to do </a:t>
            </a:r>
            <a:r>
              <a:rPr lang="en-US" altLang="zh-CN" sz="3200" dirty="0" err="1">
                <a:sym typeface="Arial" panose="020B0604020202020204" pitchFamily="34" charset="0"/>
              </a:rPr>
              <a:t>sth</a:t>
            </a:r>
            <a:r>
              <a:rPr lang="en-US" altLang="zh-CN" sz="3200" dirty="0">
                <a:sym typeface="Arial" panose="020B0604020202020204" pitchFamily="34" charset="0"/>
              </a:rPr>
              <a:t>.</a:t>
            </a:r>
          </a:p>
          <a:p>
            <a:pPr algn="l">
              <a:buFont typeface="Arial" panose="020B0604020202020204" pitchFamily="34" charset="0"/>
              <a:buNone/>
            </a:pPr>
            <a:r>
              <a:rPr lang="en-US" altLang="zh-CN" sz="3200" dirty="0">
                <a:sym typeface="Arial" panose="020B0604020202020204" pitchFamily="34" charset="0"/>
              </a:rPr>
              <a:t> 7. </a:t>
            </a:r>
            <a:r>
              <a:rPr lang="zh-CN" altLang="en-US" sz="3200" dirty="0">
                <a:sym typeface="Arial" panose="020B0604020202020204" pitchFamily="34" charset="0"/>
              </a:rPr>
              <a:t>我害怕老虎。</a:t>
            </a:r>
            <a:r>
              <a:rPr lang="en-US" altLang="zh-CN" sz="3200" dirty="0">
                <a:sym typeface="Arial" panose="020B0604020202020204" pitchFamily="34" charset="0"/>
              </a:rPr>
              <a:t>I </a:t>
            </a:r>
            <a:r>
              <a:rPr lang="en-US" altLang="zh-CN" sz="3200" dirty="0" smtClean="0">
                <a:sym typeface="Arial" panose="020B0604020202020204" pitchFamily="34" charset="0"/>
              </a:rPr>
              <a:t>___________ </a:t>
            </a:r>
            <a:r>
              <a:rPr lang="en-US" altLang="zh-CN" sz="3200" dirty="0">
                <a:sym typeface="Arial" panose="020B0604020202020204" pitchFamily="34" charset="0"/>
              </a:rPr>
              <a:t>tigers.</a:t>
            </a:r>
          </a:p>
          <a:p>
            <a:pPr algn="l">
              <a:buFont typeface="Arial" panose="020B0604020202020204" pitchFamily="34" charset="0"/>
              <a:buNone/>
            </a:pPr>
            <a:r>
              <a:rPr lang="en-US" altLang="zh-CN" sz="3200" dirty="0">
                <a:sym typeface="Arial" panose="020B0604020202020204" pitchFamily="34" charset="0"/>
              </a:rPr>
              <a:t> 8. </a:t>
            </a:r>
            <a:r>
              <a:rPr lang="zh-CN" altLang="en-US" sz="3200" dirty="0">
                <a:sym typeface="Arial" panose="020B0604020202020204" pitchFamily="34" charset="0"/>
              </a:rPr>
              <a:t>他害怕骑自行车。</a:t>
            </a:r>
          </a:p>
          <a:p>
            <a:pPr algn="l">
              <a:buFont typeface="Arial" panose="020B0604020202020204" pitchFamily="34" charset="0"/>
              <a:buNone/>
            </a:pPr>
            <a:r>
              <a:rPr lang="en-US" altLang="zh-CN" sz="3200" dirty="0">
                <a:sym typeface="Arial" panose="020B0604020202020204" pitchFamily="34" charset="0"/>
              </a:rPr>
              <a:t>He </a:t>
            </a:r>
            <a:r>
              <a:rPr lang="en-US" altLang="zh-CN" sz="3200" dirty="0" smtClean="0">
                <a:sym typeface="Arial" panose="020B0604020202020204" pitchFamily="34" charset="0"/>
              </a:rPr>
              <a:t>_________________________</a:t>
            </a:r>
            <a:r>
              <a:rPr lang="en-US" altLang="en-US" sz="3200" dirty="0" smtClean="0">
                <a:sym typeface="Arial" panose="020B0604020202020204" pitchFamily="34" charset="0"/>
              </a:rPr>
              <a:t>___</a:t>
            </a:r>
            <a:r>
              <a:rPr lang="en-US" altLang="zh-CN" sz="3200" dirty="0" smtClean="0">
                <a:sym typeface="Arial" panose="020B0604020202020204" pitchFamily="34" charset="0"/>
              </a:rPr>
              <a:t>_</a:t>
            </a:r>
            <a:r>
              <a:rPr lang="en-US" altLang="zh-CN" sz="3200" dirty="0">
                <a:sym typeface="Arial" panose="020B0604020202020204" pitchFamily="34" charset="0"/>
              </a:rPr>
              <a:t>a bike.</a:t>
            </a:r>
          </a:p>
        </p:txBody>
      </p:sp>
      <p:sp>
        <p:nvSpPr>
          <p:cNvPr id="83971" name="TextBox 2"/>
          <p:cNvSpPr txBox="1">
            <a:spLocks noChangeArrowheads="1"/>
          </p:cNvSpPr>
          <p:nvPr/>
        </p:nvSpPr>
        <p:spPr bwMode="auto">
          <a:xfrm>
            <a:off x="381000" y="1936750"/>
            <a:ext cx="1244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dirty="0">
                <a:solidFill>
                  <a:srgbClr val="FF0000"/>
                </a:solidFill>
              </a:rPr>
              <a:t>any	</a:t>
            </a:r>
          </a:p>
        </p:txBody>
      </p:sp>
      <p:sp>
        <p:nvSpPr>
          <p:cNvPr id="83972" name="TextBox 2"/>
          <p:cNvSpPr txBox="1">
            <a:spLocks noChangeArrowheads="1"/>
          </p:cNvSpPr>
          <p:nvPr/>
        </p:nvSpPr>
        <p:spPr bwMode="auto">
          <a:xfrm>
            <a:off x="4859338" y="1504950"/>
            <a:ext cx="153511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don't</a:t>
            </a:r>
          </a:p>
        </p:txBody>
      </p:sp>
      <p:sp>
        <p:nvSpPr>
          <p:cNvPr id="83973" name="TextBox 2"/>
          <p:cNvSpPr txBox="1">
            <a:spLocks noChangeArrowheads="1"/>
          </p:cNvSpPr>
          <p:nvPr/>
        </p:nvSpPr>
        <p:spPr bwMode="auto">
          <a:xfrm>
            <a:off x="2927350" y="3376612"/>
            <a:ext cx="14160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en-US" altLang="en-US" sz="3200" b="1">
                <a:solidFill>
                  <a:srgbClr val="FF0000"/>
                </a:solidFill>
              </a:rPr>
              <a:t>is like</a:t>
            </a:r>
          </a:p>
        </p:txBody>
      </p:sp>
      <p:sp>
        <p:nvSpPr>
          <p:cNvPr id="83974" name="TextBox 2"/>
          <p:cNvSpPr txBox="1">
            <a:spLocks noChangeArrowheads="1"/>
          </p:cNvSpPr>
          <p:nvPr/>
        </p:nvSpPr>
        <p:spPr bwMode="auto">
          <a:xfrm>
            <a:off x="3276601" y="4818063"/>
            <a:ext cx="2590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en-US" altLang="zh-CN" sz="3200" b="1" dirty="0">
                <a:solidFill>
                  <a:srgbClr val="FF0000"/>
                </a:solidFill>
              </a:rPr>
              <a:t>am afraid of </a:t>
            </a:r>
          </a:p>
        </p:txBody>
      </p:sp>
      <p:sp>
        <p:nvSpPr>
          <p:cNvPr id="83975" name="TextBox 2"/>
          <p:cNvSpPr txBox="1">
            <a:spLocks noChangeArrowheads="1"/>
          </p:cNvSpPr>
          <p:nvPr/>
        </p:nvSpPr>
        <p:spPr bwMode="auto">
          <a:xfrm>
            <a:off x="533400" y="5897563"/>
            <a:ext cx="67627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dirty="0">
                <a:solidFill>
                  <a:srgbClr val="FF0000"/>
                </a:solidFill>
              </a:rPr>
              <a:t> is afraid to ride/ is afraid of riding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3972"/>
                                        </p:tgtEl>
                                        <p:attrNameLst>
                                          <p:attrName>style.visibility</p:attrName>
                                        </p:attrNameLst>
                                      </p:cBhvr>
                                      <p:to>
                                        <p:strVal val="visible"/>
                                      </p:to>
                                    </p:set>
                                    <p:animEffect transition="in" filter="blinds(horizontal)">
                                      <p:cBhvr>
                                        <p:cTn id="7" dur="500"/>
                                        <p:tgtEl>
                                          <p:spTgt spid="8397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3971"/>
                                        </p:tgtEl>
                                        <p:attrNameLst>
                                          <p:attrName>style.visibility</p:attrName>
                                        </p:attrNameLst>
                                      </p:cBhvr>
                                      <p:to>
                                        <p:strVal val="visible"/>
                                      </p:to>
                                    </p:set>
                                    <p:animEffect transition="in" filter="blinds(horizontal)">
                                      <p:cBhvr>
                                        <p:cTn id="12" dur="500"/>
                                        <p:tgtEl>
                                          <p:spTgt spid="8397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3973"/>
                                        </p:tgtEl>
                                        <p:attrNameLst>
                                          <p:attrName>style.visibility</p:attrName>
                                        </p:attrNameLst>
                                      </p:cBhvr>
                                      <p:to>
                                        <p:strVal val="visible"/>
                                      </p:to>
                                    </p:set>
                                    <p:animEffect transition="in" filter="blinds(horizontal)">
                                      <p:cBhvr>
                                        <p:cTn id="17" dur="500"/>
                                        <p:tgtEl>
                                          <p:spTgt spid="8397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3974"/>
                                        </p:tgtEl>
                                        <p:attrNameLst>
                                          <p:attrName>style.visibility</p:attrName>
                                        </p:attrNameLst>
                                      </p:cBhvr>
                                      <p:to>
                                        <p:strVal val="visible"/>
                                      </p:to>
                                    </p:set>
                                    <p:animEffect transition="in" filter="blinds(horizontal)">
                                      <p:cBhvr>
                                        <p:cTn id="22" dur="500"/>
                                        <p:tgtEl>
                                          <p:spTgt spid="8397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3975"/>
                                        </p:tgtEl>
                                        <p:attrNameLst>
                                          <p:attrName>style.visibility</p:attrName>
                                        </p:attrNameLst>
                                      </p:cBhvr>
                                      <p:to>
                                        <p:strVal val="visible"/>
                                      </p:to>
                                    </p:set>
                                    <p:animEffect transition="in" filter="blinds(horizontal)">
                                      <p:cBhvr>
                                        <p:cTn id="27" dur="500"/>
                                        <p:tgtEl>
                                          <p:spTgt spid="839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p:bldP spid="83972" grpId="0"/>
      <p:bldP spid="83973" grpId="0"/>
      <p:bldP spid="83974" grpId="0"/>
      <p:bldP spid="83975"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4994" name="矩形 1"/>
          <p:cNvSpPr>
            <a:spLocks noChangeArrowheads="1"/>
          </p:cNvSpPr>
          <p:nvPr/>
        </p:nvSpPr>
        <p:spPr bwMode="auto">
          <a:xfrm>
            <a:off x="0" y="838200"/>
            <a:ext cx="91440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a:sym typeface="宋体" panose="02010600030101010101" pitchFamily="2" charset="-122"/>
              </a:rPr>
              <a:t> ★ It</a:t>
            </a:r>
            <a:r>
              <a:rPr lang="en-US" altLang="zh-CN" sz="3200">
                <a:latin typeface="Calibri" panose="020F0502020204030204"/>
                <a:sym typeface="宋体" panose="02010600030101010101" pitchFamily="2" charset="-122"/>
              </a:rPr>
              <a:t>’</a:t>
            </a:r>
            <a:r>
              <a:rPr lang="en-US" altLang="zh-CN" sz="3200">
                <a:sym typeface="宋体" panose="02010600030101010101" pitchFamily="2" charset="-122"/>
              </a:rPr>
              <a:t>s +adj +(for sb.)  to do sth. </a:t>
            </a:r>
            <a:r>
              <a:rPr lang="zh-CN" altLang="en-US" sz="3200">
                <a:sym typeface="宋体" panose="02010600030101010101" pitchFamily="2" charset="-122"/>
              </a:rPr>
              <a:t>做某事</a:t>
            </a:r>
            <a:r>
              <a:rPr lang="en-US" altLang="zh-CN" sz="3200">
                <a:sym typeface="宋体" panose="02010600030101010101" pitchFamily="2" charset="-122"/>
              </a:rPr>
              <a:t>(</a:t>
            </a:r>
            <a:r>
              <a:rPr lang="zh-CN" altLang="en-US" sz="3200">
                <a:sym typeface="宋体" panose="02010600030101010101" pitchFamily="2" charset="-122"/>
              </a:rPr>
              <a:t>对于某人来说</a:t>
            </a:r>
            <a:r>
              <a:rPr lang="en-US" altLang="zh-CN" sz="3200">
                <a:sym typeface="宋体" panose="02010600030101010101" pitchFamily="2" charset="-122"/>
              </a:rPr>
              <a:t>)....</a:t>
            </a:r>
          </a:p>
          <a:p>
            <a:pPr algn="l">
              <a:buFont typeface="Arial" panose="020B0604020202020204" pitchFamily="34" charset="0"/>
              <a:buNone/>
            </a:pPr>
            <a:r>
              <a:rPr lang="en-US" altLang="zh-CN" sz="3200">
                <a:sym typeface="宋体" panose="02010600030101010101" pitchFamily="2" charset="-122"/>
              </a:rPr>
              <a:t> 9. </a:t>
            </a:r>
            <a:r>
              <a:rPr lang="zh-CN" altLang="en-US" sz="3200">
                <a:sym typeface="宋体" panose="02010600030101010101" pitchFamily="2" charset="-122"/>
              </a:rPr>
              <a:t>对我来说，学好英语很容易。 </a:t>
            </a:r>
            <a:r>
              <a:rPr lang="en-US" altLang="zh-CN" sz="3200">
                <a:sym typeface="宋体" panose="02010600030101010101" pitchFamily="2" charset="-122"/>
              </a:rPr>
              <a:t>_______________________________________.</a:t>
            </a:r>
          </a:p>
          <a:p>
            <a:pPr algn="l">
              <a:buFont typeface="Arial" panose="020B0604020202020204" pitchFamily="34" charset="0"/>
              <a:buNone/>
            </a:pPr>
            <a:r>
              <a:rPr lang="en-US" altLang="zh-CN" sz="3200">
                <a:sym typeface="宋体" panose="02010600030101010101" pitchFamily="2" charset="-122"/>
              </a:rPr>
              <a:t>10. </a:t>
            </a:r>
            <a:r>
              <a:rPr lang="zh-CN" altLang="en-US" sz="3200">
                <a:sym typeface="宋体" panose="02010600030101010101" pitchFamily="2" charset="-122"/>
              </a:rPr>
              <a:t>饭后散步有益于健康。  </a:t>
            </a:r>
            <a:r>
              <a:rPr lang="en-US" altLang="zh-CN" sz="3200">
                <a:sym typeface="宋体" panose="02010600030101010101" pitchFamily="2" charset="-122"/>
              </a:rPr>
              <a:t>_______________________________________________________________.</a:t>
            </a:r>
          </a:p>
        </p:txBody>
      </p:sp>
      <p:sp>
        <p:nvSpPr>
          <p:cNvPr id="84995" name="TextBox 2"/>
          <p:cNvSpPr txBox="1">
            <a:spLocks noChangeArrowheads="1"/>
          </p:cNvSpPr>
          <p:nvPr/>
        </p:nvSpPr>
        <p:spPr bwMode="auto">
          <a:xfrm>
            <a:off x="179388" y="2251075"/>
            <a:ext cx="8610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 It</a:t>
            </a:r>
            <a:r>
              <a:rPr lang="en-US" altLang="zh-CN" sz="3200" b="1">
                <a:solidFill>
                  <a:srgbClr val="FF0000"/>
                </a:solidFill>
                <a:latin typeface="Calibri" panose="020F0502020204030204"/>
              </a:rPr>
              <a:t>’</a:t>
            </a:r>
            <a:r>
              <a:rPr lang="en-US" altLang="zh-CN" sz="3200" b="1">
                <a:solidFill>
                  <a:srgbClr val="FF0000"/>
                </a:solidFill>
              </a:rPr>
              <a:t>s easy for me to learn English well. </a:t>
            </a:r>
          </a:p>
        </p:txBody>
      </p:sp>
      <p:sp>
        <p:nvSpPr>
          <p:cNvPr id="84996" name="TextBox 2"/>
          <p:cNvSpPr txBox="1">
            <a:spLocks noChangeArrowheads="1"/>
          </p:cNvSpPr>
          <p:nvPr/>
        </p:nvSpPr>
        <p:spPr bwMode="auto">
          <a:xfrm>
            <a:off x="107950" y="3187700"/>
            <a:ext cx="87026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It</a:t>
            </a:r>
            <a:r>
              <a:rPr lang="en-US" altLang="zh-CN" sz="3200" b="1">
                <a:solidFill>
                  <a:srgbClr val="FF0000"/>
                </a:solidFill>
                <a:latin typeface="Calibri" panose="020F0502020204030204"/>
              </a:rPr>
              <a:t>’</a:t>
            </a:r>
            <a:r>
              <a:rPr lang="en-US" altLang="zh-CN" sz="3200" b="1">
                <a:solidFill>
                  <a:srgbClr val="FF0000"/>
                </a:solidFill>
              </a:rPr>
              <a:t>s good for our health to take a walk / to go for a walk after dinner.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4995"/>
                                        </p:tgtEl>
                                        <p:attrNameLst>
                                          <p:attrName>style.visibility</p:attrName>
                                        </p:attrNameLst>
                                      </p:cBhvr>
                                      <p:to>
                                        <p:strVal val="visible"/>
                                      </p:to>
                                    </p:set>
                                    <p:animEffect transition="in" filter="blinds(horizontal)">
                                      <p:cBhvr>
                                        <p:cTn id="7" dur="500"/>
                                        <p:tgtEl>
                                          <p:spTgt spid="8499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4996"/>
                                        </p:tgtEl>
                                        <p:attrNameLst>
                                          <p:attrName>style.visibility</p:attrName>
                                        </p:attrNameLst>
                                      </p:cBhvr>
                                      <p:to>
                                        <p:strVal val="visible"/>
                                      </p:to>
                                    </p:set>
                                    <p:animEffect transition="in" filter="blinds(horizontal)">
                                      <p:cBhvr>
                                        <p:cTn id="12" dur="500"/>
                                        <p:tgtEl>
                                          <p:spTgt spid="84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p:bldP spid="84996"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6018" name="Text Box 21"/>
          <p:cNvSpPr txBox="1">
            <a:spLocks noChangeArrowheads="1"/>
          </p:cNvSpPr>
          <p:nvPr/>
        </p:nvSpPr>
        <p:spPr bwMode="auto">
          <a:xfrm>
            <a:off x="349250" y="0"/>
            <a:ext cx="8418513" cy="1069975"/>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p>
            <a:pPr>
              <a:buFont typeface="Arial" panose="020B0604020202020204" pitchFamily="34" charset="0"/>
              <a:buNone/>
            </a:pPr>
            <a:r>
              <a:rPr lang="en-US" altLang="zh-CN" sz="3200" b="1"/>
              <a:t>Period 3</a:t>
            </a:r>
            <a:r>
              <a:rPr lang="zh-CN" altLang="en-US" sz="3200" b="1"/>
              <a:t>训练案 </a:t>
            </a:r>
            <a:r>
              <a:rPr lang="en-US" altLang="zh-CN" sz="3200" b="1"/>
              <a:t>(</a:t>
            </a:r>
            <a:r>
              <a:rPr lang="en-US" altLang="zh-CN" sz="3200" b="1">
                <a:sym typeface="Arial" panose="020B0604020202020204" pitchFamily="34" charset="0"/>
              </a:rPr>
              <a:t>Reading </a:t>
            </a:r>
            <a:r>
              <a:rPr lang="en-US" altLang="zh-CN" sz="3200" b="1"/>
              <a:t>P17)</a:t>
            </a:r>
          </a:p>
          <a:p>
            <a:pPr>
              <a:buFont typeface="Arial" panose="020B0604020202020204" pitchFamily="34" charset="0"/>
              <a:buNone/>
            </a:pPr>
            <a:r>
              <a:rPr lang="zh-CN" altLang="en-US" sz="3200" b="1"/>
              <a:t>成效追踪</a:t>
            </a:r>
            <a:endParaRPr lang="zh-CN" altLang="en-US" sz="3200"/>
          </a:p>
        </p:txBody>
      </p:sp>
      <p:sp>
        <p:nvSpPr>
          <p:cNvPr id="86019" name="矩形 2"/>
          <p:cNvSpPr>
            <a:spLocks noChangeArrowheads="1"/>
          </p:cNvSpPr>
          <p:nvPr/>
        </p:nvSpPr>
        <p:spPr bwMode="auto">
          <a:xfrm>
            <a:off x="0" y="1358900"/>
            <a:ext cx="914400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dirty="0"/>
              <a:t>一、根据</a:t>
            </a:r>
            <a:r>
              <a:rPr lang="en-US" altLang="zh-CN" sz="3200" dirty="0"/>
              <a:t>2b</a:t>
            </a:r>
            <a:r>
              <a:rPr lang="zh-CN" altLang="en-US" sz="3200" dirty="0"/>
              <a:t>内容完成短文填空，每空一词。（先合上课本试着填空，再对答案看看）</a:t>
            </a:r>
          </a:p>
          <a:p>
            <a:pPr algn="l">
              <a:buFont typeface="Arial" panose="020B0604020202020204" pitchFamily="34" charset="0"/>
              <a:buNone/>
            </a:pPr>
            <a:r>
              <a:rPr lang="zh-CN" altLang="en-US" sz="3200" dirty="0"/>
              <a:t>     </a:t>
            </a:r>
            <a:r>
              <a:rPr lang="en-US" altLang="zh-CN" sz="3200" dirty="0"/>
              <a:t>To go to school is1. ___________ for many of us. We walk, ride a bike, take a bus or a train. But for the students in one small 2. ___________ in China, it is 3. __________. There is a very big river between their school 4. ________ the village. There is no 5. _____________. Because the river runs too 6. _________ for boats. So these students go on a ropeway to 7. </a:t>
            </a:r>
            <a:r>
              <a:rPr lang="en-US" altLang="zh-CN" sz="3200" dirty="0" smtClean="0"/>
              <a:t>_________ </a:t>
            </a:r>
            <a:r>
              <a:rPr lang="en-US" altLang="zh-CN" sz="3200" dirty="0"/>
              <a:t>the river to school. One 8. </a:t>
            </a:r>
            <a:r>
              <a:rPr lang="en-US" altLang="zh-CN" sz="3200" dirty="0" smtClean="0"/>
              <a:t>___________ </a:t>
            </a:r>
            <a:r>
              <a:rPr lang="en-US" altLang="zh-CN" sz="3200" dirty="0"/>
              <a:t>boy</a:t>
            </a:r>
            <a:r>
              <a:rPr lang="en-US" altLang="zh-CN" sz="3200" dirty="0" smtClean="0"/>
              <a:t>,</a:t>
            </a:r>
            <a:endParaRPr lang="en-US" altLang="zh-CN" sz="3200" dirty="0"/>
          </a:p>
        </p:txBody>
      </p:sp>
      <p:sp>
        <p:nvSpPr>
          <p:cNvPr id="86020" name="TextBox 9"/>
          <p:cNvSpPr txBox="1">
            <a:spLocks noChangeArrowheads="1"/>
          </p:cNvSpPr>
          <p:nvPr/>
        </p:nvSpPr>
        <p:spPr bwMode="auto">
          <a:xfrm>
            <a:off x="4140200" y="2276475"/>
            <a:ext cx="18446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easy</a:t>
            </a:r>
          </a:p>
        </p:txBody>
      </p:sp>
      <p:sp>
        <p:nvSpPr>
          <p:cNvPr id="86021" name="矩形 14"/>
          <p:cNvSpPr>
            <a:spLocks noChangeArrowheads="1"/>
          </p:cNvSpPr>
          <p:nvPr/>
        </p:nvSpPr>
        <p:spPr bwMode="auto">
          <a:xfrm>
            <a:off x="5940425" y="3213100"/>
            <a:ext cx="20859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village</a:t>
            </a:r>
          </a:p>
        </p:txBody>
      </p:sp>
      <p:sp>
        <p:nvSpPr>
          <p:cNvPr id="86022" name="矩形 14"/>
          <p:cNvSpPr>
            <a:spLocks noChangeArrowheads="1"/>
          </p:cNvSpPr>
          <p:nvPr/>
        </p:nvSpPr>
        <p:spPr bwMode="auto">
          <a:xfrm>
            <a:off x="3060700" y="3717925"/>
            <a:ext cx="20859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difficult</a:t>
            </a:r>
          </a:p>
        </p:txBody>
      </p:sp>
      <p:sp>
        <p:nvSpPr>
          <p:cNvPr id="86023" name="矩形 14"/>
          <p:cNvSpPr>
            <a:spLocks noChangeArrowheads="1"/>
          </p:cNvSpPr>
          <p:nvPr/>
        </p:nvSpPr>
        <p:spPr bwMode="auto">
          <a:xfrm>
            <a:off x="5364163" y="4148138"/>
            <a:ext cx="20859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and</a:t>
            </a:r>
          </a:p>
        </p:txBody>
      </p:sp>
      <p:sp>
        <p:nvSpPr>
          <p:cNvPr id="86024" name="矩形 14"/>
          <p:cNvSpPr>
            <a:spLocks noChangeArrowheads="1"/>
          </p:cNvSpPr>
          <p:nvPr/>
        </p:nvSpPr>
        <p:spPr bwMode="auto">
          <a:xfrm>
            <a:off x="2916238" y="4652963"/>
            <a:ext cx="20859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bridge</a:t>
            </a:r>
          </a:p>
        </p:txBody>
      </p:sp>
      <p:sp>
        <p:nvSpPr>
          <p:cNvPr id="86025" name="矩形 14"/>
          <p:cNvSpPr>
            <a:spLocks noChangeArrowheads="1"/>
          </p:cNvSpPr>
          <p:nvPr/>
        </p:nvSpPr>
        <p:spPr bwMode="auto">
          <a:xfrm>
            <a:off x="2482850" y="5229225"/>
            <a:ext cx="20859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quickly</a:t>
            </a:r>
          </a:p>
        </p:txBody>
      </p:sp>
      <p:sp>
        <p:nvSpPr>
          <p:cNvPr id="86026" name="矩形 14"/>
          <p:cNvSpPr>
            <a:spLocks noChangeArrowheads="1"/>
          </p:cNvSpPr>
          <p:nvPr/>
        </p:nvSpPr>
        <p:spPr bwMode="auto">
          <a:xfrm>
            <a:off x="5940425" y="5734050"/>
            <a:ext cx="208597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cross</a:t>
            </a:r>
          </a:p>
        </p:txBody>
      </p:sp>
      <p:sp>
        <p:nvSpPr>
          <p:cNvPr id="86027" name="矩形 14"/>
          <p:cNvSpPr>
            <a:spLocks noChangeArrowheads="1"/>
          </p:cNvSpPr>
          <p:nvPr/>
        </p:nvSpPr>
        <p:spPr bwMode="auto">
          <a:xfrm>
            <a:off x="4114800" y="6165850"/>
            <a:ext cx="27051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dirty="0">
                <a:solidFill>
                  <a:srgbClr val="FF0000"/>
                </a:solidFill>
              </a:rPr>
              <a:t>11-year-old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6020"/>
                                        </p:tgtEl>
                                        <p:attrNameLst>
                                          <p:attrName>style.visibility</p:attrName>
                                        </p:attrNameLst>
                                      </p:cBhvr>
                                      <p:to>
                                        <p:strVal val="visible"/>
                                      </p:to>
                                    </p:set>
                                    <p:animEffect transition="in" filter="blinds(horizontal)">
                                      <p:cBhvr>
                                        <p:cTn id="7" dur="500"/>
                                        <p:tgtEl>
                                          <p:spTgt spid="8602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6021"/>
                                        </p:tgtEl>
                                        <p:attrNameLst>
                                          <p:attrName>style.visibility</p:attrName>
                                        </p:attrNameLst>
                                      </p:cBhvr>
                                      <p:to>
                                        <p:strVal val="visible"/>
                                      </p:to>
                                    </p:set>
                                    <p:animEffect transition="in" filter="blinds(horizontal)">
                                      <p:cBhvr>
                                        <p:cTn id="12" dur="500"/>
                                        <p:tgtEl>
                                          <p:spTgt spid="8602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6022"/>
                                        </p:tgtEl>
                                        <p:attrNameLst>
                                          <p:attrName>style.visibility</p:attrName>
                                        </p:attrNameLst>
                                      </p:cBhvr>
                                      <p:to>
                                        <p:strVal val="visible"/>
                                      </p:to>
                                    </p:set>
                                    <p:animEffect transition="in" filter="blinds(horizontal)">
                                      <p:cBhvr>
                                        <p:cTn id="17" dur="500"/>
                                        <p:tgtEl>
                                          <p:spTgt spid="8602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6023"/>
                                        </p:tgtEl>
                                        <p:attrNameLst>
                                          <p:attrName>style.visibility</p:attrName>
                                        </p:attrNameLst>
                                      </p:cBhvr>
                                      <p:to>
                                        <p:strVal val="visible"/>
                                      </p:to>
                                    </p:set>
                                    <p:animEffect transition="in" filter="blinds(horizontal)">
                                      <p:cBhvr>
                                        <p:cTn id="22" dur="500"/>
                                        <p:tgtEl>
                                          <p:spTgt spid="8602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6024"/>
                                        </p:tgtEl>
                                        <p:attrNameLst>
                                          <p:attrName>style.visibility</p:attrName>
                                        </p:attrNameLst>
                                      </p:cBhvr>
                                      <p:to>
                                        <p:strVal val="visible"/>
                                      </p:to>
                                    </p:set>
                                    <p:animEffect transition="in" filter="blinds(horizontal)">
                                      <p:cBhvr>
                                        <p:cTn id="27" dur="500"/>
                                        <p:tgtEl>
                                          <p:spTgt spid="8602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6025"/>
                                        </p:tgtEl>
                                        <p:attrNameLst>
                                          <p:attrName>style.visibility</p:attrName>
                                        </p:attrNameLst>
                                      </p:cBhvr>
                                      <p:to>
                                        <p:strVal val="visible"/>
                                      </p:to>
                                    </p:set>
                                    <p:animEffect transition="in" filter="blinds(horizontal)">
                                      <p:cBhvr>
                                        <p:cTn id="32" dur="500"/>
                                        <p:tgtEl>
                                          <p:spTgt spid="8602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6026"/>
                                        </p:tgtEl>
                                        <p:attrNameLst>
                                          <p:attrName>style.visibility</p:attrName>
                                        </p:attrNameLst>
                                      </p:cBhvr>
                                      <p:to>
                                        <p:strVal val="visible"/>
                                      </p:to>
                                    </p:set>
                                    <p:animEffect transition="in" filter="blinds(horizontal)">
                                      <p:cBhvr>
                                        <p:cTn id="37" dur="500"/>
                                        <p:tgtEl>
                                          <p:spTgt spid="8602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6027"/>
                                        </p:tgtEl>
                                        <p:attrNameLst>
                                          <p:attrName>style.visibility</p:attrName>
                                        </p:attrNameLst>
                                      </p:cBhvr>
                                      <p:to>
                                        <p:strVal val="visible"/>
                                      </p:to>
                                    </p:set>
                                    <p:animEffect transition="in" filter="blinds(horizontal)">
                                      <p:cBhvr>
                                        <p:cTn id="42" dur="500"/>
                                        <p:tgtEl>
                                          <p:spTgt spid="86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p:bldP spid="86021" grpId="0"/>
      <p:bldP spid="86022" grpId="0"/>
      <p:bldP spid="86023" grpId="0"/>
      <p:bldP spid="86024" grpId="0"/>
      <p:bldP spid="86025" grpId="0"/>
      <p:bldP spid="86026" grpId="0"/>
      <p:bldP spid="86027" grpId="0"/>
    </p:bldLst>
  </p:timing>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1250</Words>
  <Application>Microsoft Office PowerPoint</Application>
  <PresentationFormat>全屏显示(4:3)</PresentationFormat>
  <Paragraphs>180</Paragraphs>
  <Slides>15</Slides>
  <Notes>8</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15</vt:i4>
      </vt:variant>
    </vt:vector>
  </HeadingPairs>
  <TitlesOfParts>
    <vt:vector size="21" baseType="lpstr">
      <vt:lpstr>楷体</vt:lpstr>
      <vt:lpstr>宋体</vt:lpstr>
      <vt:lpstr>微软雅黑</vt:lpstr>
      <vt:lpstr>Arial</vt:lpstr>
      <vt:lpstr>Calibri</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2023-01-16T18:17:53Z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99B55B89BEAB4D76A8EE2E5AE36D0B30</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