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3" r:id="rId4"/>
    <p:sldId id="264" r:id="rId5"/>
    <p:sldId id="306" r:id="rId6"/>
    <p:sldId id="325" r:id="rId7"/>
    <p:sldId id="308" r:id="rId8"/>
    <p:sldId id="327" r:id="rId9"/>
    <p:sldId id="326" r:id="rId10"/>
    <p:sldId id="324" r:id="rId11"/>
    <p:sldId id="283" r:id="rId12"/>
    <p:sldId id="270" r:id="rId13"/>
    <p:sldId id="328" r:id="rId14"/>
    <p:sldId id="329" r:id="rId15"/>
    <p:sldId id="323" r:id="rId16"/>
    <p:sldId id="331" r:id="rId17"/>
    <p:sldId id="332" r:id="rId18"/>
    <p:sldId id="330" r:id="rId19"/>
    <p:sldId id="271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DDB1-D632-4AD9-BBFD-75D2F727557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5D52F-B8B3-4D1F-A5CA-14C807C449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41296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492584" y="1275906"/>
            <a:ext cx="815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Sports and Good Health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65868" y="553532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23892" y="1891863"/>
            <a:ext cx="7297271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keep</a:t>
            </a:r>
            <a:r>
              <a:rPr lang="zh-CN" altLang="en-US" sz="2400" dirty="0" smtClean="0"/>
              <a:t>的常用搭配：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keep away (from) </a:t>
            </a:r>
            <a:r>
              <a:rPr lang="zh-CN" altLang="en-US" sz="2400" dirty="0" smtClean="0"/>
              <a:t>离开， 远离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keep a record </a:t>
            </a:r>
            <a:r>
              <a:rPr lang="zh-CN" altLang="en-US" sz="2400" dirty="0" smtClean="0"/>
              <a:t>保持纪录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keep in touch (with) 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保持联系</a:t>
            </a:r>
          </a:p>
        </p:txBody>
      </p:sp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136874"/>
            <a:ext cx="8460398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(1)2017•</a:t>
            </a:r>
            <a:r>
              <a:rPr lang="zh-CN" altLang="en-US" sz="2400" dirty="0" smtClean="0"/>
              <a:t>益阳改编  </a:t>
            </a:r>
            <a:r>
              <a:rPr lang="en-US" altLang="zh-CN" sz="2400" dirty="0" smtClean="0"/>
              <a:t>It's necessary for you to keep the classroom _______</a:t>
            </a:r>
            <a:r>
              <a:rPr lang="zh-CN" altLang="en-US" sz="2400" dirty="0" smtClean="0"/>
              <a:t>， </a:t>
            </a:r>
            <a:r>
              <a:rPr lang="en-US" altLang="zh-CN" sz="2400" dirty="0" smtClean="0"/>
              <a:t>class.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cleaning</a:t>
            </a:r>
            <a:r>
              <a:rPr lang="zh-CN" altLang="en-US" sz="2400" dirty="0" smtClean="0"/>
              <a:t>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cleans   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clean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cleaned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(2)Please keep _______. Don't give up.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try</a:t>
            </a:r>
            <a:r>
              <a:rPr lang="zh-CN" altLang="en-US" sz="2400" dirty="0" smtClean="0"/>
              <a:t>　　   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trying       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tries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tried</a:t>
            </a:r>
          </a:p>
        </p:txBody>
      </p:sp>
      <p:sp>
        <p:nvSpPr>
          <p:cNvPr id="7" name="矩形 6"/>
          <p:cNvSpPr/>
          <p:nvPr/>
        </p:nvSpPr>
        <p:spPr>
          <a:xfrm flipH="1">
            <a:off x="2276793" y="1735566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012" y="4756643"/>
            <a:ext cx="8348295" cy="1214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dirty="0" smtClean="0">
                <a:ea typeface="仿宋" panose="02010609060101010101" pitchFamily="49" charset="-122"/>
              </a:rPr>
              <a:t>考查非谓语动词。句意： 请坚持努力，不要放弃。</a:t>
            </a:r>
            <a:r>
              <a:rPr lang="en-US" altLang="zh-CN" sz="2600" dirty="0" smtClean="0">
                <a:ea typeface="仿宋" panose="02010609060101010101" pitchFamily="49" charset="-122"/>
              </a:rPr>
              <a:t>keep doing </a:t>
            </a:r>
            <a:r>
              <a:rPr lang="en-US" altLang="zh-CN" sz="2600" dirty="0" err="1" smtClean="0">
                <a:ea typeface="仿宋" panose="02010609060101010101" pitchFamily="49" charset="-122"/>
              </a:rPr>
              <a:t>sth</a:t>
            </a:r>
            <a:r>
              <a:rPr lang="en-US" altLang="zh-CN" sz="2600" dirty="0" smtClean="0">
                <a:ea typeface="仿宋" panose="02010609060101010101" pitchFamily="49" charset="-122"/>
              </a:rPr>
              <a:t>.</a:t>
            </a:r>
            <a:r>
              <a:rPr lang="zh-CN" altLang="en-US" sz="2600" dirty="0" smtClean="0">
                <a:ea typeface="仿宋" panose="02010609060101010101" pitchFamily="49" charset="-122"/>
              </a:rPr>
              <a:t>意为“坚持做某事”。故选</a:t>
            </a:r>
            <a:r>
              <a:rPr lang="en-US" altLang="zh-CN" sz="2600" dirty="0" smtClean="0">
                <a:ea typeface="仿宋" panose="02010609060101010101" pitchFamily="49" charset="-122"/>
              </a:rPr>
              <a:t>B</a:t>
            </a:r>
            <a:r>
              <a:rPr lang="zh-CN" altLang="en-US" sz="2600" dirty="0" smtClean="0">
                <a:ea typeface="仿宋" panose="02010609060101010101" pitchFamily="49" charset="-122"/>
              </a:rPr>
              <a:t>。</a:t>
            </a:r>
            <a:endParaRPr lang="zh-CN" altLang="en-US" sz="2600" dirty="0">
              <a:ea typeface="仿宋" panose="02010609060101010101" pitchFamily="49" charset="-122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flipH="1">
            <a:off x="2679471" y="2825686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7045" y="112055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9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Running helps us remember information. </a:t>
            </a: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跑步帮助我们记忆信息。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4376" y="3529009"/>
            <a:ext cx="8312834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dirty="0" smtClean="0"/>
              <a:t>动名词作主语时，谓语动词用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单数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复数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形式。该句的主语为“</a:t>
            </a:r>
            <a:r>
              <a:rPr lang="en-US" altLang="zh-CN" sz="2400" dirty="0" smtClean="0"/>
              <a:t>Running”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Doing more exercise makes us healthier.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多做运动使我们更健康。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5525475" y="3483479"/>
            <a:ext cx="884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1187" y="1121357"/>
            <a:ext cx="8312834" cy="66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 </a:t>
            </a:r>
            <a:r>
              <a:rPr lang="en-US" altLang="zh-CN" sz="2800" b="1" dirty="0" smtClean="0"/>
              <a:t>information</a:t>
            </a:r>
            <a:r>
              <a:rPr lang="zh-CN" altLang="en-US" sz="2800" b="1" dirty="0" smtClean="0"/>
              <a:t>与</a:t>
            </a:r>
            <a:r>
              <a:rPr lang="en-US" altLang="zh-CN" sz="2800" b="1" dirty="0" smtClean="0"/>
              <a:t>news</a:t>
            </a:r>
            <a:endParaRPr lang="zh-CN" altLang="en-US" sz="2800" b="1" dirty="0" smtClean="0"/>
          </a:p>
        </p:txBody>
      </p:sp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2152" y="2084202"/>
          <a:ext cx="7827580" cy="3496793"/>
        </p:xfrm>
        <a:graphic>
          <a:graphicData uri="http://schemas.openxmlformats.org/drawingml/2006/table">
            <a:tbl>
              <a:tblPr/>
              <a:tblGrid>
                <a:gridCol w="160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1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61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information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信息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主要强调消息、情报、资料等</a:t>
                      </a:r>
                      <a:r>
                        <a:rPr lang="zh-CN" sz="2400" b="0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是不可数名词。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6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news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消息</a:t>
                      </a:r>
                      <a:r>
                        <a:rPr lang="zh-CN" sz="2400" b="0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报道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一般指通过广播、电视、报纸等新闻媒体向大众发布的社会各方面的最新消息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侧重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新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字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是不可数名词。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18483" y="1906202"/>
            <a:ext cx="8312834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information on the diet, write to us at this address.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欲知饮食的详情，请按这个地址给我们写信。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News of a serious traffic accident is just coming in.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刚收到一则重大交通事故的消息。 </a:t>
            </a:r>
          </a:p>
        </p:txBody>
      </p:sp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7748" y="123955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835" y="2059355"/>
            <a:ext cx="7899888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(1)</a:t>
            </a:r>
            <a:r>
              <a:rPr lang="zh-CN" altLang="en-US" sz="28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跑步是他最喜欢的运动。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________ ________ </a:t>
            </a:r>
            <a:r>
              <a:rPr lang="en-US" altLang="en-US" sz="2800" dirty="0" smtClean="0"/>
              <a:t>his </a:t>
            </a:r>
            <a:r>
              <a:rPr lang="en-US" altLang="en-US" sz="2800" dirty="0" err="1" smtClean="0"/>
              <a:t>favourite</a:t>
            </a:r>
            <a:r>
              <a:rPr lang="en-US" altLang="en-US" sz="2800" dirty="0" smtClean="0"/>
              <a:t> sport. </a:t>
            </a:r>
          </a:p>
        </p:txBody>
      </p:sp>
      <p:sp>
        <p:nvSpPr>
          <p:cNvPr id="7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679895" y="3428127"/>
            <a:ext cx="2926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Running            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833" y="1286844"/>
            <a:ext cx="82525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There are many websites on the Internet and there ______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a lot of useful ______ on the websites.</a:t>
            </a:r>
          </a:p>
          <a:p>
            <a:pPr>
              <a:lnSpc>
                <a:spcPct val="150000"/>
              </a:lnSpc>
            </a:pPr>
            <a:r>
              <a:rPr lang="en-US" altLang="en-US" sz="2400" dirty="0" err="1" smtClean="0"/>
              <a:t>A．are</a:t>
            </a:r>
            <a:r>
              <a:rPr lang="en-US" altLang="en-US" sz="2400" dirty="0" smtClean="0"/>
              <a:t>; </a:t>
            </a:r>
            <a:r>
              <a:rPr lang="en-US" altLang="en-US" sz="2400" dirty="0" err="1" smtClean="0"/>
              <a:t>informations</a:t>
            </a:r>
            <a:r>
              <a:rPr lang="en-US" altLang="en-US" sz="2400" dirty="0" smtClean="0"/>
              <a:t>　　           </a:t>
            </a:r>
            <a:r>
              <a:rPr lang="en-US" altLang="en-US" sz="2400" dirty="0" err="1" smtClean="0"/>
              <a:t>B．are</a:t>
            </a:r>
            <a:r>
              <a:rPr lang="en-US" altLang="en-US" sz="2400" dirty="0" smtClean="0"/>
              <a:t>; information</a:t>
            </a:r>
          </a:p>
          <a:p>
            <a:pPr>
              <a:lnSpc>
                <a:spcPct val="150000"/>
              </a:lnSpc>
            </a:pPr>
            <a:r>
              <a:rPr lang="en-US" altLang="en-US" sz="2400" dirty="0" err="1" smtClean="0"/>
              <a:t>C．is</a:t>
            </a:r>
            <a:r>
              <a:rPr lang="en-US" altLang="en-US" sz="2400" dirty="0" smtClean="0"/>
              <a:t>; information                       </a:t>
            </a:r>
            <a:r>
              <a:rPr lang="en-US" altLang="en-US" sz="2400" dirty="0" err="1" smtClean="0"/>
              <a:t>D．is</a:t>
            </a:r>
            <a:r>
              <a:rPr lang="en-US" altLang="en-US" sz="2400" dirty="0" smtClean="0"/>
              <a:t>; </a:t>
            </a:r>
            <a:r>
              <a:rPr lang="en-US" altLang="en-US" sz="2400" dirty="0" err="1" smtClean="0"/>
              <a:t>informations</a:t>
            </a:r>
            <a:endParaRPr lang="en-US" altLang="en-US" sz="2400" dirty="0" smtClean="0"/>
          </a:p>
        </p:txBody>
      </p:sp>
      <p:sp>
        <p:nvSpPr>
          <p:cNvPr id="5" name="矩形 4"/>
          <p:cNvSpPr/>
          <p:nvPr/>
        </p:nvSpPr>
        <p:spPr>
          <a:xfrm flipH="1">
            <a:off x="7510359" y="1890200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079" y="4699493"/>
            <a:ext cx="8348295" cy="1214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600" dirty="0" smtClean="0">
                <a:ea typeface="仿宋" panose="02010609060101010101" pitchFamily="49" charset="-122"/>
              </a:rPr>
              <a:t>information</a:t>
            </a:r>
            <a:r>
              <a:rPr lang="zh-CN" altLang="en-US" sz="2600" dirty="0" smtClean="0">
                <a:ea typeface="仿宋" panose="02010609060101010101" pitchFamily="49" charset="-122"/>
              </a:rPr>
              <a:t>为不可数名词，不可以加</a:t>
            </a:r>
            <a:r>
              <a:rPr lang="en-US" altLang="zh-CN" sz="2600" dirty="0" smtClean="0">
                <a:ea typeface="仿宋" panose="02010609060101010101" pitchFamily="49" charset="-122"/>
              </a:rPr>
              <a:t>­s</a:t>
            </a:r>
            <a:r>
              <a:rPr lang="zh-CN" altLang="en-US" sz="2600" dirty="0" smtClean="0">
                <a:ea typeface="仿宋" panose="02010609060101010101" pitchFamily="49" charset="-122"/>
              </a:rPr>
              <a:t>；不可数名词作主语，谓语动词用单数形式。故选</a:t>
            </a:r>
            <a:r>
              <a:rPr lang="en-US" altLang="zh-CN" sz="2600" dirty="0" smtClean="0">
                <a:ea typeface="仿宋" panose="02010609060101010101" pitchFamily="49" charset="-122"/>
              </a:rPr>
              <a:t>C</a:t>
            </a:r>
            <a:r>
              <a:rPr lang="zh-CN" altLang="en-US" sz="2600" dirty="0" smtClean="0">
                <a:ea typeface="仿宋" panose="02010609060101010101" pitchFamily="49" charset="-122"/>
              </a:rPr>
              <a:t>。</a:t>
            </a:r>
            <a:endParaRPr lang="zh-CN" altLang="en-US" sz="2600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349" y="1206188"/>
            <a:ext cx="8327572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stay healthy?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我们如何保持健康？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8349" y="2683516"/>
            <a:ext cx="7812188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stay healthy</a:t>
            </a:r>
            <a:r>
              <a:rPr lang="zh-CN" altLang="en-US" sz="2400" dirty="0" smtClean="0"/>
              <a:t>意为“保持健康”， 同义短语为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， 其中</a:t>
            </a:r>
            <a:r>
              <a:rPr lang="en-US" altLang="zh-CN" sz="2400" dirty="0" smtClean="0"/>
              <a:t>stay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是系动词， 后接形容词。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062" y="3291469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healthy                          keep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9363" y="1121354"/>
            <a:ext cx="8312834" cy="66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 smtClean="0"/>
              <a:t>我们学过的系动词：</a:t>
            </a:r>
          </a:p>
        </p:txBody>
      </p:sp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09449" y="2049516"/>
          <a:ext cx="7579272" cy="4162100"/>
        </p:xfrm>
        <a:graphic>
          <a:graphicData uri="http://schemas.openxmlformats.org/drawingml/2006/table">
            <a:tbl>
              <a:tblPr/>
              <a:tblGrid>
                <a:gridCol w="160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2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0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类别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例词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感官系动词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起来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look, sound, smell, taste, feel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5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>
                          <a:latin typeface="Times New Roman" panose="02020603050405020304"/>
                          <a:cs typeface="Times New Roman" panose="02020603050405020304"/>
                        </a:rPr>
                        <a:t>变化系动词</a:t>
                      </a:r>
                      <a:endParaRPr lang="zh-CN" sz="20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变得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latin typeface="Times New Roman" panose="02020603050405020304"/>
                          <a:cs typeface="Courier New" panose="02070309020205020404"/>
                        </a:rPr>
                        <a:t>become, turn, get</a:t>
                      </a:r>
                      <a:endParaRPr lang="zh-CN" sz="20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5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>
                          <a:latin typeface="Times New Roman" panose="02020603050405020304"/>
                          <a:cs typeface="Times New Roman" panose="02020603050405020304"/>
                        </a:rPr>
                        <a:t>持续系动词</a:t>
                      </a:r>
                      <a:endParaRPr lang="zh-CN" sz="20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>
                          <a:latin typeface="Times New Roman" panose="02020603050405020304"/>
                          <a:cs typeface="Times New Roman" panose="02020603050405020304"/>
                        </a:rPr>
                        <a:t>保持</a:t>
                      </a:r>
                      <a:endParaRPr lang="zh-CN" sz="20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keep, stay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062" y="1384098"/>
            <a:ext cx="8196629" cy="139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/>
              <a:t>2.</a:t>
            </a:r>
            <a:r>
              <a:rPr lang="zh-CN" altLang="en-US" sz="3000" dirty="0" smtClean="0"/>
              <a:t>本周的天气一直都很热。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/>
              <a:t>The weather ________ ________ this week.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8714" y="2267106"/>
            <a:ext cx="2919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stays/keeps      hot</a:t>
            </a:r>
          </a:p>
        </p:txBody>
      </p:sp>
      <p:sp>
        <p:nvSpPr>
          <p:cNvPr id="5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64971"/>
          <a:ext cx="7253110" cy="4278122"/>
        </p:xfrm>
        <a:graphic>
          <a:graphicData uri="http://schemas.openxmlformats.org/drawingml/2006/table">
            <a:tbl>
              <a:tblPr/>
              <a:tblGrid>
                <a:gridCol w="57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41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记得；记起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rɪ'membə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反义词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．信息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[ˌ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ɪnfə'meɪʃn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保持；保留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kiːp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v. ________ 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过去式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过去分词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．脑；头脑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breɪn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444752" y="2216575"/>
            <a:ext cx="1544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remember</a:t>
            </a:r>
          </a:p>
        </p:txBody>
      </p:sp>
      <p:sp>
        <p:nvSpPr>
          <p:cNvPr id="12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527674" y="3700383"/>
            <a:ext cx="183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information </a:t>
            </a:r>
          </a:p>
        </p:txBody>
      </p:sp>
      <p:sp>
        <p:nvSpPr>
          <p:cNvPr id="14" name="矩形 13"/>
          <p:cNvSpPr/>
          <p:nvPr/>
        </p:nvSpPr>
        <p:spPr>
          <a:xfrm>
            <a:off x="2860459" y="2977582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forget</a:t>
            </a:r>
          </a:p>
        </p:txBody>
      </p:sp>
      <p:sp>
        <p:nvSpPr>
          <p:cNvPr id="15" name="矩形 14"/>
          <p:cNvSpPr/>
          <p:nvPr/>
        </p:nvSpPr>
        <p:spPr>
          <a:xfrm>
            <a:off x="4527674" y="4412247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</a:t>
            </a:r>
          </a:p>
        </p:txBody>
      </p:sp>
      <p:sp>
        <p:nvSpPr>
          <p:cNvPr id="16" name="矩形 15"/>
          <p:cNvSpPr/>
          <p:nvPr/>
        </p:nvSpPr>
        <p:spPr>
          <a:xfrm>
            <a:off x="4492202" y="5783849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brain</a:t>
            </a:r>
          </a:p>
        </p:txBody>
      </p:sp>
      <p:sp>
        <p:nvSpPr>
          <p:cNvPr id="18" name="矩形 17"/>
          <p:cNvSpPr/>
          <p:nvPr/>
        </p:nvSpPr>
        <p:spPr>
          <a:xfrm>
            <a:off x="1701704" y="5074402"/>
            <a:ext cx="3744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kept                         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kept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9631" y="1797269"/>
          <a:ext cx="7521794" cy="2916621"/>
        </p:xfrm>
        <a:graphic>
          <a:graphicData uri="http://schemas.openxmlformats.org/drawingml/2006/table">
            <a:tbl>
              <a:tblPr/>
              <a:tblGrid>
                <a:gridCol w="613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662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i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i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i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i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保持健康</a:t>
                      </a:r>
                      <a:r>
                        <a:rPr lang="en-US" altLang="zh-CN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．做运动</a:t>
                      </a:r>
                      <a:r>
                        <a:rPr lang="en-US" altLang="zh-CN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en-US" alt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old saying________________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4．listen to music________________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109717" y="2058979"/>
            <a:ext cx="246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stay/keep healthy</a:t>
            </a:r>
          </a:p>
        </p:txBody>
      </p:sp>
      <p:sp>
        <p:nvSpPr>
          <p:cNvPr id="4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27956" y="2736897"/>
            <a:ext cx="1707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 sports </a:t>
            </a:r>
          </a:p>
        </p:txBody>
      </p:sp>
      <p:sp>
        <p:nvSpPr>
          <p:cNvPr id="6" name="矩形 5"/>
          <p:cNvSpPr/>
          <p:nvPr/>
        </p:nvSpPr>
        <p:spPr>
          <a:xfrm>
            <a:off x="3693040" y="3462113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一个古老的谚语</a:t>
            </a:r>
          </a:p>
        </p:txBody>
      </p:sp>
      <p:sp>
        <p:nvSpPr>
          <p:cNvPr id="7" name="矩形 6"/>
          <p:cNvSpPr/>
          <p:nvPr/>
        </p:nvSpPr>
        <p:spPr>
          <a:xfrm>
            <a:off x="4091119" y="410849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听音乐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99058" y="1646135"/>
          <a:ext cx="8179864" cy="4275582"/>
        </p:xfrm>
        <a:graphic>
          <a:graphicData uri="http://schemas.openxmlformats.org/drawingml/2006/table">
            <a:tbl>
              <a:tblPr/>
              <a:tblGrid>
                <a:gridCol w="554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跑步帮助我们记忆信息。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Running ________ ________ ________ information.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锻炼能使我们的头脑保持年轻。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Exercise can ________ our brains ________.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有许多方法。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many ways. 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469580" y="2491534"/>
            <a:ext cx="4196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helps         us       remember</a:t>
            </a:r>
          </a:p>
        </p:txBody>
      </p:sp>
      <p:sp>
        <p:nvSpPr>
          <p:cNvPr id="4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28598" y="3889191"/>
            <a:ext cx="4187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               young</a:t>
            </a:r>
          </a:p>
        </p:txBody>
      </p:sp>
      <p:sp>
        <p:nvSpPr>
          <p:cNvPr id="6" name="矩形 5"/>
          <p:cNvSpPr/>
          <p:nvPr/>
        </p:nvSpPr>
        <p:spPr>
          <a:xfrm>
            <a:off x="1238281" y="5409142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55155"/>
            <a:ext cx="45397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403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02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　</a:t>
            </a:r>
            <a:r>
              <a:rPr lang="en-US" altLang="zh-CN" sz="3000" dirty="0" smtClean="0"/>
              <a:t>remember v. </a:t>
            </a:r>
            <a:r>
              <a:rPr lang="zh-CN" altLang="en-US" sz="3000" dirty="0" smtClean="0"/>
              <a:t>记得；记起</a:t>
            </a:r>
            <a:endParaRPr lang="zh-CN" altLang="en-US" sz="3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4"/>
            <a:ext cx="8186057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Running helps us </a:t>
            </a:r>
            <a:r>
              <a:rPr lang="en-US" altLang="zh-CN" sz="2400" i="1" dirty="0" smtClean="0"/>
              <a:t>remember</a:t>
            </a:r>
            <a:r>
              <a:rPr lang="en-US" altLang="zh-CN" sz="2400" dirty="0" smtClean="0"/>
              <a:t> information.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跑步帮助我们记忆信息。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24309" y="4729396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remember</a:t>
            </a:r>
            <a:r>
              <a:rPr lang="zh-CN" altLang="en-US" sz="2400" dirty="0" smtClean="0"/>
              <a:t>作及物动词，意为“记得；记起”，其反义词是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。</a:t>
            </a:r>
            <a:r>
              <a:rPr lang="en-US" altLang="zh-CN" sz="2400" dirty="0" smtClean="0"/>
              <a:t>remember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./sb.</a:t>
            </a:r>
            <a:r>
              <a:rPr lang="zh-CN" altLang="en-US" sz="2400" dirty="0" smtClean="0"/>
              <a:t>意为“记住某物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人”。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309396" y="5266254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forget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9363" y="1256666"/>
            <a:ext cx="8198862" cy="580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remember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remember doing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endParaRPr lang="zh-CN" altLang="en-US" sz="2400" dirty="0" smtClean="0"/>
          </a:p>
        </p:txBody>
      </p:sp>
      <p:sp>
        <p:nvSpPr>
          <p:cNvPr id="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67558" y="2254654"/>
          <a:ext cx="8075888" cy="2821842"/>
        </p:xfrm>
        <a:graphic>
          <a:graphicData uri="http://schemas.openxmlformats.org/drawingml/2006/table">
            <a:tbl>
              <a:tblPr/>
              <a:tblGrid>
                <a:gridCol w="1587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8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0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remember to do </a:t>
                      </a:r>
                      <a:r>
                        <a:rPr lang="en-US" sz="2400" b="0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0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“_____________</a:t>
                      </a:r>
                      <a:r>
                        <a:rPr lang="zh-CN" sz="2400" b="0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0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表示该事情还没有做。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remember doing sth.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记得做过某事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表示该事情已经做了。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962216" y="2732089"/>
            <a:ext cx="2427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记得去做某事 </a:t>
            </a:r>
            <a:r>
              <a:rPr lang="en-US" sz="2400" b="1" dirty="0" smtClean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7748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286" y="1893378"/>
            <a:ext cx="8248928" cy="1845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．</a:t>
            </a:r>
            <a:r>
              <a:rPr lang="en-US" altLang="zh-CN" sz="2000" dirty="0" smtClean="0"/>
              <a:t>2017•</a:t>
            </a:r>
            <a:r>
              <a:rPr lang="zh-CN" altLang="en-US" sz="2000" dirty="0" smtClean="0"/>
              <a:t>眉山  </a:t>
            </a:r>
            <a:r>
              <a:rPr lang="en-US" altLang="zh-CN" sz="2000" dirty="0" smtClean="0"/>
              <a:t>—I'm sorry, Miss Green. I left my math book at home.</a:t>
            </a:r>
          </a:p>
          <a:p>
            <a:pPr>
              <a:lnSpc>
                <a:spcPct val="200000"/>
              </a:lnSpc>
            </a:pPr>
            <a:r>
              <a:rPr lang="en-US" altLang="zh-CN" sz="2000" dirty="0" smtClean="0"/>
              <a:t>—It doesn't matter. Please remember ________ it here tomorrow.</a:t>
            </a:r>
          </a:p>
          <a:p>
            <a:pPr>
              <a:lnSpc>
                <a:spcPct val="200000"/>
              </a:lnSpc>
            </a:pPr>
            <a:r>
              <a:rPr lang="en-US" altLang="zh-CN" sz="2000" dirty="0" smtClean="0"/>
              <a:t>A</a:t>
            </a:r>
            <a:r>
              <a:rPr lang="zh-CN" altLang="en-US" sz="2000" dirty="0" smtClean="0"/>
              <a:t>．</a:t>
            </a:r>
            <a:r>
              <a:rPr lang="en-US" altLang="zh-CN" sz="2000" dirty="0" smtClean="0"/>
              <a:t>taking          B</a:t>
            </a:r>
            <a:r>
              <a:rPr lang="zh-CN" altLang="en-US" sz="2000" dirty="0" smtClean="0"/>
              <a:t>．</a:t>
            </a:r>
            <a:r>
              <a:rPr lang="en-US" altLang="zh-CN" sz="2000" dirty="0" smtClean="0"/>
              <a:t>to take          C</a:t>
            </a:r>
            <a:r>
              <a:rPr lang="zh-CN" altLang="en-US" sz="2000" dirty="0" smtClean="0"/>
              <a:t>．</a:t>
            </a:r>
            <a:r>
              <a:rPr lang="en-US" altLang="zh-CN" sz="2000" dirty="0" smtClean="0"/>
              <a:t>bringing          D</a:t>
            </a:r>
            <a:r>
              <a:rPr lang="zh-CN" altLang="en-US" sz="2000" dirty="0" smtClean="0"/>
              <a:t>．</a:t>
            </a:r>
            <a:r>
              <a:rPr lang="en-US" altLang="zh-CN" sz="2000" dirty="0" smtClean="0"/>
              <a:t>to bring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12130" y="2585361"/>
            <a:ext cx="484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602" y="4172504"/>
            <a:ext cx="8348295" cy="168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dirty="0" smtClean="0">
                <a:ea typeface="仿宋" panose="02010609060101010101" pitchFamily="49" charset="-122"/>
              </a:rPr>
              <a:t>考查非谓语动词的用法。句意：“对不起，格林小姐，我把数学书忘在家里了。”“没关系，记得明天把它带来。”表示“记得去做某事”用</a:t>
            </a:r>
            <a:r>
              <a:rPr lang="en-US" altLang="zh-CN" sz="2400" dirty="0" smtClean="0">
                <a:ea typeface="仿宋" panose="02010609060101010101" pitchFamily="49" charset="-122"/>
              </a:rPr>
              <a:t>remember to do </a:t>
            </a:r>
            <a:r>
              <a:rPr lang="en-US" altLang="zh-CN" sz="2400" dirty="0" err="1" smtClean="0">
                <a:ea typeface="仿宋" panose="02010609060101010101" pitchFamily="49" charset="-122"/>
              </a:rPr>
              <a:t>sth</a:t>
            </a:r>
            <a:r>
              <a:rPr lang="en-US" altLang="zh-CN" sz="2400" dirty="0" smtClean="0">
                <a:ea typeface="仿宋" panose="02010609060101010101" pitchFamily="49" charset="-122"/>
              </a:rPr>
              <a:t>.</a:t>
            </a:r>
            <a:r>
              <a:rPr lang="zh-CN" altLang="en-US" sz="2400" dirty="0" smtClean="0">
                <a:ea typeface="仿宋" panose="02010609060101010101" pitchFamily="49" charset="-122"/>
              </a:rPr>
              <a:t>。故选</a:t>
            </a:r>
            <a:r>
              <a:rPr lang="en-US" altLang="zh-CN" sz="2400" dirty="0" smtClean="0">
                <a:ea typeface="仿宋" panose="02010609060101010101" pitchFamily="49" charset="-122"/>
              </a:rPr>
              <a:t>D</a:t>
            </a:r>
            <a:r>
              <a:rPr lang="zh-CN" altLang="en-US" sz="2400" dirty="0" smtClean="0">
                <a:ea typeface="仿宋" panose="02010609060101010101" pitchFamily="49" charset="-122"/>
              </a:rPr>
              <a:t>。</a:t>
            </a:r>
            <a:endParaRPr lang="zh-CN" altLang="en-US" sz="2400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349" y="1206188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keep  v. </a:t>
            </a:r>
            <a:r>
              <a:rPr lang="zh-CN" altLang="en-US" sz="3000" b="1" dirty="0" smtClean="0"/>
              <a:t>保持；保留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47478" y="2273177"/>
            <a:ext cx="7410168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We can make a fire to </a:t>
            </a:r>
            <a:r>
              <a:rPr lang="en-US" altLang="zh-CN" sz="2400" i="1" dirty="0" smtClean="0"/>
              <a:t>keep</a:t>
            </a:r>
            <a:r>
              <a:rPr lang="en-US" altLang="zh-CN" sz="2400" dirty="0" smtClean="0"/>
              <a:t> warm.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我们可以生火来取暖。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You should </a:t>
            </a:r>
            <a:r>
              <a:rPr lang="en-US" altLang="zh-CN" sz="2400" i="1" dirty="0" smtClean="0"/>
              <a:t>keep</a:t>
            </a:r>
            <a:r>
              <a:rPr lang="en-US" altLang="zh-CN" sz="2400" dirty="0" smtClean="0"/>
              <a:t> practicing your spoken English.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你应该坚持练习你的英语口语。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532062" y="124971"/>
            <a:ext cx="485742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Stay Healthy!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95252" y="1017714"/>
            <a:ext cx="8254609" cy="580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keep</a:t>
            </a:r>
            <a:r>
              <a:rPr lang="zh-CN" altLang="en-US" sz="2400" b="1" dirty="0" smtClean="0"/>
              <a:t>的用法如下：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472966" y="1828801"/>
          <a:ext cx="8099535" cy="4422001"/>
        </p:xfrm>
        <a:graphic>
          <a:graphicData uri="http://schemas.openxmlformats.org/drawingml/2006/table">
            <a:tbl>
              <a:tblPr/>
              <a:tblGrid>
                <a:gridCol w="4962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7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56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keep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________(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形容词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副词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；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keep sb./</a:t>
                      </a:r>
                      <a:r>
                        <a:rPr lang="en-US" sz="2400" b="0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________(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形容词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副词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保持某种状态；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使某人</a:t>
                      </a: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某物保持某种状态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2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keep</a:t>
                      </a: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2400" b="0" i="1" kern="10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./</a:t>
                      </a:r>
                      <a:r>
                        <a:rPr lang="en-US" sz="2400" b="0" i="1" kern="100">
                          <a:latin typeface="Times New Roman" panose="02020603050405020304"/>
                          <a:cs typeface="Courier New" panose="02070309020205020404"/>
                        </a:rPr>
                        <a:t>pron</a:t>
                      </a: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保存</a:t>
                      </a: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保管</a:t>
                      </a:r>
                      <a:r>
                        <a:rPr lang="en-US" sz="20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0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keep ________(doing/to do) sth.</a:t>
                      </a:r>
                      <a:r>
                        <a:rPr lang="zh-CN" sz="2400" b="0" kern="100">
                          <a:latin typeface="Times New Roman" panose="02020603050405020304"/>
                          <a:cs typeface="Times New Roman" panose="02020603050405020304"/>
                        </a:rPr>
                        <a:t>；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keep sb./sth.________(doing/to do) sth.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坚持</a:t>
                      </a: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持续做某事；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让某人</a:t>
                      </a:r>
                      <a:r>
                        <a:rPr lang="en-US" sz="2000" b="0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某物一直做某事</a:t>
                      </a:r>
                      <a:endParaRPr lang="zh-CN" sz="20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1524972" y="233160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34458" y="4966716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doing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54903" y="2940126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93678" y="5639378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doing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972</Words>
  <Application>Microsoft Office PowerPoint</Application>
  <PresentationFormat>全屏显示(4:3)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80C856CA06794C94BE310DFC19B4783B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