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0" r:id="rId3"/>
    <p:sldId id="311" r:id="rId4"/>
    <p:sldId id="285" r:id="rId5"/>
    <p:sldId id="308" r:id="rId6"/>
    <p:sldId id="309" r:id="rId7"/>
    <p:sldId id="310" r:id="rId8"/>
    <p:sldId id="301" r:id="rId9"/>
    <p:sldId id="302" r:id="rId10"/>
    <p:sldId id="329" r:id="rId11"/>
    <p:sldId id="274" r:id="rId12"/>
    <p:sldId id="305" r:id="rId13"/>
    <p:sldId id="307" r:id="rId14"/>
    <p:sldId id="280" r:id="rId15"/>
    <p:sldId id="303" r:id="rId16"/>
    <p:sldId id="282" r:id="rId17"/>
    <p:sldId id="266" r:id="rId18"/>
    <p:sldId id="281" r:id="rId19"/>
    <p:sldId id="268" r:id="rId20"/>
    <p:sldId id="341" r:id="rId21"/>
    <p:sldId id="267" r:id="rId22"/>
    <p:sldId id="288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444"/>
    <a:srgbClr val="333333"/>
    <a:srgbClr val="36B8D8"/>
    <a:srgbClr val="32A1FE"/>
    <a:srgbClr val="36A2FE"/>
    <a:srgbClr val="6699FF"/>
    <a:srgbClr val="3366F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napToObjects="1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8DEAE-A584-4B39-B73A-335F0D56AC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18900-C059-4D91-8D79-EA98798B308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65D04167-5764-48D3-A036-4EF4C25817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-22860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-22860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-22860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-22860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17AE8-465D-4D44-BBF3-724A3D9CB3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B6F7-CB10-45AC-9C6A-7C9E749D48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6AD00-49F9-44C9-8871-84B54DB5D1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1C8AA-72DB-4F8D-9FF0-66906FAAFC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E62CC-3032-483C-AB18-7CD8D782F7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FA5B-E0F8-4C93-B18F-ED97AE41FF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5177E-015C-4F53-A1C4-7BD5CFFE51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D96DB-C716-4393-A217-26E53E6C9C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5BB58-6113-4E33-BF56-0E118CC574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F1E83-843E-4B70-B075-91D8581663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en-US" altLang="x-none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en-US" altLang="x-none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59DEA16-B055-4751-9D3A-DA2A3448575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20960;&#20309;&#22270;&#24418;.mp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89280" y="519023"/>
            <a:ext cx="7646988" cy="868363"/>
          </a:xfrm>
        </p:spPr>
        <p:txBody>
          <a:bodyPr lIns="90170" tIns="46990" rIns="90170" bIns="46990" anchor="t"/>
          <a:lstStyle/>
          <a:p>
            <a:pPr algn="l" eaLnBrk="1" hangingPunct="1"/>
            <a:r>
              <a:rPr lang="zh-CN" altLang="en-US" sz="2400" b="1" dirty="0" smtClean="0">
                <a:solidFill>
                  <a:srgbClr val="504444"/>
                </a:solidFill>
              </a:rPr>
              <a:t>青岛版初中数学七年级上册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54538" y="2831239"/>
            <a:ext cx="3803650" cy="998537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600" b="1" dirty="0">
                <a:solidFill>
                  <a:srgbClr val="50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几何图形</a:t>
            </a:r>
          </a:p>
        </p:txBody>
      </p:sp>
      <p:sp>
        <p:nvSpPr>
          <p:cNvPr id="3076" name="Rectangle 4"/>
          <p:cNvSpPr>
            <a:spLocks noGrp="1" noChangeArrowheads="1"/>
          </p:cNvSpPr>
          <p:nvPr/>
        </p:nvSpPr>
        <p:spPr bwMode="auto">
          <a:xfrm>
            <a:off x="4554538" y="1659936"/>
            <a:ext cx="3803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zh-CN" altLang="en-US" sz="4000" dirty="0">
                <a:solidFill>
                  <a:srgbClr val="504444"/>
                </a:solidFill>
                <a:ea typeface="楷体" panose="02010609060101010101" pitchFamily="49" charset="-122"/>
              </a:rPr>
              <a:t>第一单元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781161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 descr="200410182251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1485900"/>
            <a:ext cx="4240212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7170" descr="20041018222197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9751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矩形 7171"/>
          <p:cNvSpPr>
            <a:spLocks noChangeArrowheads="1"/>
          </p:cNvSpPr>
          <p:nvPr/>
        </p:nvSpPr>
        <p:spPr bwMode="auto">
          <a:xfrm>
            <a:off x="6269038" y="5310188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</a:rPr>
              <a:t>直线</a:t>
            </a:r>
          </a:p>
        </p:txBody>
      </p:sp>
      <p:sp>
        <p:nvSpPr>
          <p:cNvPr id="7173" name="矩形 7172"/>
          <p:cNvSpPr>
            <a:spLocks noChangeArrowheads="1"/>
          </p:cNvSpPr>
          <p:nvPr/>
        </p:nvSpPr>
        <p:spPr bwMode="auto">
          <a:xfrm>
            <a:off x="1589088" y="5214938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</a:rPr>
              <a:t>曲线</a:t>
            </a:r>
          </a:p>
        </p:txBody>
      </p:sp>
      <p:sp>
        <p:nvSpPr>
          <p:cNvPr id="7174" name="矩形 7173"/>
          <p:cNvSpPr>
            <a:spLocks noChangeArrowheads="1"/>
          </p:cNvSpPr>
          <p:nvPr/>
        </p:nvSpPr>
        <p:spPr bwMode="auto">
          <a:xfrm>
            <a:off x="3995738" y="6237288"/>
            <a:ext cx="541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线</a:t>
            </a:r>
          </a:p>
        </p:txBody>
      </p:sp>
      <p:sp>
        <p:nvSpPr>
          <p:cNvPr id="7175" name="直接连接符 7174"/>
          <p:cNvSpPr>
            <a:spLocks noChangeShapeType="1"/>
          </p:cNvSpPr>
          <p:nvPr/>
        </p:nvSpPr>
        <p:spPr bwMode="auto">
          <a:xfrm flipV="1">
            <a:off x="4572000" y="5734050"/>
            <a:ext cx="22320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直接连接符 7175"/>
          <p:cNvSpPr>
            <a:spLocks noChangeShapeType="1"/>
          </p:cNvSpPr>
          <p:nvPr/>
        </p:nvSpPr>
        <p:spPr bwMode="auto">
          <a:xfrm flipH="1" flipV="1">
            <a:off x="1908175" y="5734050"/>
            <a:ext cx="2087563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ity_4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67375" y="2913063"/>
            <a:ext cx="34147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770688" y="4913313"/>
            <a:ext cx="1406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幼圆" panose="02010509060101010101" pitchFamily="49" charset="-122"/>
              </a:rPr>
              <a:t>海岸线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457200" y="265113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36B8D8"/>
                </a:solidFill>
              </a:rPr>
              <a:t>活动探究</a:t>
            </a:r>
            <a:endParaRPr lang="en-US" sz="2800" b="1">
              <a:solidFill>
                <a:srgbClr val="36B8D8"/>
              </a:solidFill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57200" y="941388"/>
            <a:ext cx="64341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/>
              <a:t>在几何体中，相邻两个面的交接处是一段直的线，我们把它叫做</a:t>
            </a:r>
            <a:r>
              <a:rPr lang="zh-CN" altLang="en-US" sz="3200">
                <a:solidFill>
                  <a:srgbClr val="FF0000"/>
                </a:solidFill>
              </a:rPr>
              <a:t>棱</a:t>
            </a:r>
          </a:p>
        </p:txBody>
      </p:sp>
      <p:pic>
        <p:nvPicPr>
          <p:cNvPr id="14341" name="图片 3" descr="t01339c08917109e1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798763"/>
            <a:ext cx="19939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06763" y="5207000"/>
            <a:ext cx="1408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幼圆" panose="02010509060101010101" pitchFamily="49" charset="-122"/>
              </a:rPr>
              <a:t>发际线</a:t>
            </a:r>
          </a:p>
        </p:txBody>
      </p:sp>
      <p:grpSp>
        <p:nvGrpSpPr>
          <p:cNvPr id="9224" name="组合 9224"/>
          <p:cNvGrpSpPr/>
          <p:nvPr/>
        </p:nvGrpSpPr>
        <p:grpSpPr bwMode="auto">
          <a:xfrm>
            <a:off x="7016750" y="60325"/>
            <a:ext cx="1160463" cy="2536825"/>
            <a:chOff x="0" y="0"/>
            <a:chExt cx="1452" cy="1452"/>
          </a:xfrm>
        </p:grpSpPr>
        <p:sp>
          <p:nvSpPr>
            <p:cNvPr id="14344" name="立方体 9225"/>
            <p:cNvSpPr>
              <a:spLocks noChangeArrowheads="1"/>
            </p:cNvSpPr>
            <p:nvPr/>
          </p:nvSpPr>
          <p:spPr bwMode="auto">
            <a:xfrm>
              <a:off x="0" y="0"/>
              <a:ext cx="1452" cy="145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5" name="直接连接符 9226"/>
            <p:cNvSpPr>
              <a:spLocks noChangeShapeType="1"/>
            </p:cNvSpPr>
            <p:nvPr/>
          </p:nvSpPr>
          <p:spPr bwMode="auto">
            <a:xfrm>
              <a:off x="363" y="0"/>
              <a:ext cx="0" cy="10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6" name="直接连接符 9227"/>
            <p:cNvSpPr>
              <a:spLocks noChangeShapeType="1"/>
            </p:cNvSpPr>
            <p:nvPr/>
          </p:nvSpPr>
          <p:spPr bwMode="auto">
            <a:xfrm>
              <a:off x="363" y="1088"/>
              <a:ext cx="10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7" name="直接连接符 9228"/>
            <p:cNvSpPr>
              <a:spLocks noChangeShapeType="1"/>
            </p:cNvSpPr>
            <p:nvPr/>
          </p:nvSpPr>
          <p:spPr bwMode="auto">
            <a:xfrm flipH="1">
              <a:off x="0" y="1088"/>
              <a:ext cx="363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自行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828675"/>
            <a:ext cx="44735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文本框 14342"/>
          <p:cNvSpPr txBox="1">
            <a:spLocks noChangeArrowheads="1"/>
          </p:cNvSpPr>
          <p:nvPr/>
        </p:nvSpPr>
        <p:spPr bwMode="auto">
          <a:xfrm>
            <a:off x="7102475" y="2030413"/>
            <a:ext cx="762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线动成面</a:t>
            </a:r>
          </a:p>
        </p:txBody>
      </p:sp>
      <p:graphicFrame>
        <p:nvGraphicFramePr>
          <p:cNvPr id="15363" name="对象 14344"/>
          <p:cNvGraphicFramePr/>
          <p:nvPr/>
        </p:nvGraphicFramePr>
        <p:xfrm>
          <a:off x="8077200" y="6019800"/>
          <a:ext cx="8191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r:id="rId4" imgW="809625" imgH="457200" progId="Package">
                  <p:embed/>
                </p:oleObj>
              </mc:Choice>
              <mc:Fallback>
                <p:oleObj r:id="rId4" imgW="809625" imgH="457200" progId="Package">
                  <p:embed/>
                  <p:pic>
                    <p:nvPicPr>
                      <p:cNvPr id="0" name="对象 1434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6019800"/>
                        <a:ext cx="8191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88925" y="4206875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   当宾馆的旋转门旋转时，给我们以“面动成体”的形象</a:t>
            </a:r>
          </a:p>
        </p:txBody>
      </p:sp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36B8D8"/>
                </a:solidFill>
              </a:rPr>
              <a:t>活动探究</a:t>
            </a:r>
            <a:endParaRPr lang="en-US" sz="2800" b="1">
              <a:solidFill>
                <a:srgbClr val="36B8D8"/>
              </a:solidFill>
            </a:endParaRPr>
          </a:p>
        </p:txBody>
      </p:sp>
      <p:pic>
        <p:nvPicPr>
          <p:cNvPr id="16387" name="Picture 5" descr="C:\Users\Administrator\Desktop\旋转门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68" y="875348"/>
            <a:ext cx="7250113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827088" y="2081213"/>
            <a:ext cx="2781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点动成</a:t>
            </a:r>
            <a:r>
              <a:rPr lang="en-US" sz="2800" b="1" dirty="0">
                <a:latin typeface="宋体" panose="02010600030101010101" pitchFamily="2" charset="-122"/>
              </a:rPr>
              <a:t>——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线动成</a:t>
            </a:r>
            <a:r>
              <a:rPr lang="en-US" sz="2800" b="1" dirty="0">
                <a:latin typeface="宋体" panose="02010600030101010101" pitchFamily="2" charset="-122"/>
              </a:rPr>
              <a:t>——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面动成</a:t>
            </a:r>
            <a:r>
              <a:rPr lang="en-US" sz="2800" b="1" dirty="0">
                <a:latin typeface="宋体" panose="02010600030101010101" pitchFamily="2" charset="-122"/>
              </a:rPr>
              <a:t>——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011488" y="2081213"/>
            <a:ext cx="5508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线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面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体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427538" y="2081213"/>
            <a:ext cx="40322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线与线相交成点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面与面相交成线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体是由面组成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944563" y="1112838"/>
            <a:ext cx="5327650" cy="755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zh-CN" altLang="en-US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点，线，面，体关系</a:t>
            </a:r>
          </a:p>
        </p:txBody>
      </p:sp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36B8D8"/>
                </a:solidFill>
              </a:rPr>
              <a:t>活动探究</a:t>
            </a:r>
            <a:endParaRPr lang="en-US" sz="2800" b="1" dirty="0">
              <a:solidFill>
                <a:srgbClr val="36B8D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23553"/>
          <p:cNvGrpSpPr/>
          <p:nvPr/>
        </p:nvGrpSpPr>
        <p:grpSpPr bwMode="auto">
          <a:xfrm>
            <a:off x="254000" y="1773238"/>
            <a:ext cx="8785225" cy="869950"/>
            <a:chOff x="0" y="0"/>
            <a:chExt cx="5534" cy="548"/>
          </a:xfrm>
        </p:grpSpPr>
        <p:sp>
          <p:nvSpPr>
            <p:cNvPr id="18434" name="矩形 23554"/>
            <p:cNvSpPr>
              <a:spLocks noChangeArrowheads="1"/>
            </p:cNvSpPr>
            <p:nvPr/>
          </p:nvSpPr>
          <p:spPr bwMode="auto">
            <a:xfrm>
              <a:off x="0" y="91"/>
              <a:ext cx="553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FF3300"/>
                  </a:solidFill>
                </a:rPr>
                <a:t>点                     线                         面                          体</a:t>
              </a:r>
            </a:p>
          </p:txBody>
        </p:sp>
        <p:sp>
          <p:nvSpPr>
            <p:cNvPr id="18435" name="直接连接符 23555"/>
            <p:cNvSpPr>
              <a:spLocks noChangeShapeType="1"/>
            </p:cNvSpPr>
            <p:nvPr/>
          </p:nvSpPr>
          <p:spPr bwMode="auto">
            <a:xfrm>
              <a:off x="364" y="227"/>
              <a:ext cx="10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6" name="直接连接符 23556"/>
            <p:cNvSpPr>
              <a:spLocks noChangeShapeType="1"/>
            </p:cNvSpPr>
            <p:nvPr/>
          </p:nvSpPr>
          <p:spPr bwMode="auto">
            <a:xfrm flipH="1">
              <a:off x="363" y="318"/>
              <a:ext cx="10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7" name="直接连接符 23557"/>
            <p:cNvSpPr>
              <a:spLocks noChangeShapeType="1"/>
            </p:cNvSpPr>
            <p:nvPr/>
          </p:nvSpPr>
          <p:spPr bwMode="auto">
            <a:xfrm>
              <a:off x="2088" y="227"/>
              <a:ext cx="10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直接连接符 23558"/>
            <p:cNvSpPr>
              <a:spLocks noChangeShapeType="1"/>
            </p:cNvSpPr>
            <p:nvPr/>
          </p:nvSpPr>
          <p:spPr bwMode="auto">
            <a:xfrm flipH="1">
              <a:off x="2087" y="318"/>
              <a:ext cx="10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直接连接符 23559"/>
            <p:cNvSpPr>
              <a:spLocks noChangeShapeType="1"/>
            </p:cNvSpPr>
            <p:nvPr/>
          </p:nvSpPr>
          <p:spPr bwMode="auto">
            <a:xfrm>
              <a:off x="3856" y="227"/>
              <a:ext cx="10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直接连接符 23560"/>
            <p:cNvSpPr>
              <a:spLocks noChangeShapeType="1"/>
            </p:cNvSpPr>
            <p:nvPr/>
          </p:nvSpPr>
          <p:spPr bwMode="auto">
            <a:xfrm flipH="1">
              <a:off x="3855" y="318"/>
              <a:ext cx="10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1" name="文本框 23561"/>
            <p:cNvSpPr txBox="1">
              <a:spLocks noChangeArrowheads="1"/>
            </p:cNvSpPr>
            <p:nvPr/>
          </p:nvSpPr>
          <p:spPr bwMode="auto">
            <a:xfrm>
              <a:off x="454" y="0"/>
              <a:ext cx="1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/>
                <a:t>点动成线</a:t>
              </a:r>
            </a:p>
          </p:txBody>
        </p:sp>
        <p:sp>
          <p:nvSpPr>
            <p:cNvPr id="18442" name="矩形 23562"/>
            <p:cNvSpPr>
              <a:spLocks noChangeArrowheads="1"/>
            </p:cNvSpPr>
            <p:nvPr/>
          </p:nvSpPr>
          <p:spPr bwMode="auto">
            <a:xfrm>
              <a:off x="3946" y="0"/>
              <a:ext cx="1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/>
                <a:t>面动成体</a:t>
              </a:r>
            </a:p>
          </p:txBody>
        </p:sp>
        <p:sp>
          <p:nvSpPr>
            <p:cNvPr id="18443" name="矩形 23563"/>
            <p:cNvSpPr>
              <a:spLocks noChangeArrowheads="1"/>
            </p:cNvSpPr>
            <p:nvPr/>
          </p:nvSpPr>
          <p:spPr bwMode="auto">
            <a:xfrm>
              <a:off x="2223" y="0"/>
              <a:ext cx="1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/>
                <a:t>线动成面</a:t>
              </a:r>
            </a:p>
          </p:txBody>
        </p:sp>
        <p:sp>
          <p:nvSpPr>
            <p:cNvPr id="18444" name="文本框 23564"/>
            <p:cNvSpPr txBox="1">
              <a:spLocks noChangeArrowheads="1"/>
            </p:cNvSpPr>
            <p:nvPr/>
          </p:nvSpPr>
          <p:spPr bwMode="auto">
            <a:xfrm>
              <a:off x="247" y="318"/>
              <a:ext cx="17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  </a:t>
              </a:r>
              <a:r>
                <a:rPr lang="zh-CN" altLang="en-US" b="1">
                  <a:latin typeface="Times New Roman" panose="02020603050405020304" pitchFamily="18" charset="0"/>
                </a:rPr>
                <a:t>线与线相交成点</a:t>
              </a:r>
            </a:p>
          </p:txBody>
        </p:sp>
        <p:sp>
          <p:nvSpPr>
            <p:cNvPr id="18445" name="文本框 23565"/>
            <p:cNvSpPr txBox="1">
              <a:spLocks noChangeArrowheads="1"/>
            </p:cNvSpPr>
            <p:nvPr/>
          </p:nvSpPr>
          <p:spPr bwMode="auto">
            <a:xfrm>
              <a:off x="1996" y="302"/>
              <a:ext cx="16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 </a:t>
              </a:r>
              <a:r>
                <a:rPr lang="zh-CN" altLang="en-US" b="1">
                  <a:latin typeface="Times New Roman" panose="02020603050405020304" pitchFamily="18" charset="0"/>
                </a:rPr>
                <a:t>面与面相交成线</a:t>
              </a:r>
            </a:p>
          </p:txBody>
        </p:sp>
        <p:sp>
          <p:nvSpPr>
            <p:cNvPr id="18446" name="文本框 23566"/>
            <p:cNvSpPr txBox="1">
              <a:spLocks noChangeArrowheads="1"/>
            </p:cNvSpPr>
            <p:nvPr/>
          </p:nvSpPr>
          <p:spPr bwMode="auto">
            <a:xfrm>
              <a:off x="3654" y="302"/>
              <a:ext cx="160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     </a:t>
              </a:r>
              <a:r>
                <a:rPr lang="zh-CN" altLang="en-US" b="1">
                  <a:latin typeface="Times New Roman" panose="02020603050405020304" pitchFamily="18" charset="0"/>
                </a:rPr>
                <a:t>体是由面组成</a:t>
              </a:r>
            </a:p>
          </p:txBody>
        </p:sp>
      </p:grpSp>
      <p:sp>
        <p:nvSpPr>
          <p:cNvPr id="18447" name="文本框 2"/>
          <p:cNvSpPr txBox="1">
            <a:spLocks noChangeArrowheads="1"/>
          </p:cNvSpPr>
          <p:nvPr/>
        </p:nvSpPr>
        <p:spPr bwMode="auto">
          <a:xfrm>
            <a:off x="4111625" y="1144588"/>
            <a:ext cx="639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动态</a:t>
            </a:r>
          </a:p>
        </p:txBody>
      </p:sp>
      <p:sp>
        <p:nvSpPr>
          <p:cNvPr id="18448" name="文本框 3"/>
          <p:cNvSpPr txBox="1">
            <a:spLocks noChangeArrowheads="1"/>
          </p:cNvSpPr>
          <p:nvPr/>
        </p:nvSpPr>
        <p:spPr bwMode="auto">
          <a:xfrm>
            <a:off x="4111625" y="2933700"/>
            <a:ext cx="639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静态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519113" y="908050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几何图形是由</a:t>
            </a:r>
            <a:r>
              <a:rPr lang="en-US" sz="2800" b="1">
                <a:latin typeface="宋体" panose="02010600030101010101" pitchFamily="2" charset="-122"/>
              </a:rPr>
              <a:t>_______________</a:t>
            </a:r>
            <a:r>
              <a:rPr lang="zh-CN" altLang="en-US" sz="2800" b="1">
                <a:latin typeface="宋体" panose="02010600030101010101" pitchFamily="2" charset="-122"/>
              </a:rPr>
              <a:t>组成的。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95600" y="835025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点、线、面、体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19138" y="1787525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</a:rPr>
              <a:t>点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90538" y="1787525"/>
            <a:ext cx="5013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宋体" panose="02010600030101010101" pitchFamily="2" charset="-122"/>
              </a:rPr>
              <a:t>___  </a:t>
            </a:r>
            <a:r>
              <a:rPr lang="zh-CN" altLang="en-US" sz="2800" b="1">
                <a:latin typeface="宋体" panose="02010600030101010101" pitchFamily="2" charset="-122"/>
              </a:rPr>
              <a:t>是组成图形的基本元素。</a:t>
            </a:r>
            <a:endParaRPr lang="zh-CN" altLang="en-US" sz="800" b="1">
              <a:solidFill>
                <a:srgbClr val="FFFFCC"/>
              </a:solidFill>
              <a:latin typeface="宋体" panose="02010600030101010101" pitchFamily="2" charset="-122"/>
            </a:endParaRPr>
          </a:p>
        </p:txBody>
      </p:sp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36B8D8"/>
                </a:solidFill>
              </a:rPr>
              <a:t>几何图形</a:t>
            </a:r>
          </a:p>
        </p:txBody>
      </p:sp>
      <p:sp>
        <p:nvSpPr>
          <p:cNvPr id="3" name="圆柱形 2">
            <a:hlinkClick r:id="rId2" action="ppaction://hlinkfile"/>
          </p:cNvPr>
          <p:cNvSpPr/>
          <p:nvPr/>
        </p:nvSpPr>
        <p:spPr>
          <a:xfrm>
            <a:off x="3273425" y="3262313"/>
            <a:ext cx="1824038" cy="17176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/>
              <a:t>立体图形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ChangeArrowheads="1"/>
          </p:cNvSpPr>
          <p:nvPr/>
        </p:nvSpPr>
        <p:spPr bwMode="auto">
          <a:xfrm>
            <a:off x="2514600" y="2743200"/>
            <a:ext cx="3886200" cy="2281238"/>
          </a:xfrm>
          <a:prstGeom prst="cube">
            <a:avLst>
              <a:gd name="adj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20675" y="798513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下图是一个长方体的模型，它有几个面？面和面相交的地方形成了几条线？线和线相交成几个点？</a:t>
            </a: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3124200" y="27432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H="1" flipV="1">
            <a:off x="3124200" y="44958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H="1">
            <a:off x="2514600" y="44958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55626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宋体" panose="02010600030101010101" pitchFamily="2" charset="-122"/>
              </a:rPr>
              <a:t>6</a:t>
            </a:r>
            <a:r>
              <a:rPr lang="zh-CN" altLang="en-US" sz="2800" b="1">
                <a:latin typeface="宋体" panose="02010600030101010101" pitchFamily="2" charset="-122"/>
              </a:rPr>
              <a:t>个面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352800" y="55626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宋体" panose="02010600030101010101" pitchFamily="2" charset="-122"/>
              </a:rPr>
              <a:t>12</a:t>
            </a:r>
            <a:r>
              <a:rPr lang="zh-CN" altLang="en-US" sz="2800" b="1">
                <a:latin typeface="宋体" panose="02010600030101010101" pitchFamily="2" charset="-122"/>
              </a:rPr>
              <a:t>条线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248400" y="54864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宋体" panose="02010600030101010101" pitchFamily="2" charset="-122"/>
              </a:rPr>
              <a:t>8</a:t>
            </a:r>
            <a:r>
              <a:rPr lang="zh-CN" altLang="en-US" sz="2800" b="1">
                <a:latin typeface="宋体" panose="02010600030101010101" pitchFamily="2" charset="-122"/>
              </a:rPr>
              <a:t>个点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514600" y="3276600"/>
            <a:ext cx="0" cy="1752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791200" y="3276600"/>
            <a:ext cx="0" cy="1752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124200" y="2743200"/>
            <a:ext cx="0" cy="1752600"/>
          </a:xfrm>
          <a:prstGeom prst="line">
            <a:avLst/>
          </a:prstGeom>
          <a:noFill/>
          <a:ln w="38100">
            <a:solidFill>
              <a:srgbClr val="FF996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400800" y="2743200"/>
            <a:ext cx="0" cy="1752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590800" y="5029200"/>
            <a:ext cx="32004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124200" y="2743200"/>
            <a:ext cx="3276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124200" y="4495800"/>
            <a:ext cx="3276600" cy="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2514600" y="2743200"/>
            <a:ext cx="6096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5867400" y="4495800"/>
            <a:ext cx="5334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2514600" y="4495800"/>
            <a:ext cx="609600" cy="5334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5791200" y="2743200"/>
            <a:ext cx="6096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2514600" y="3276600"/>
            <a:ext cx="3276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819400" y="1752600"/>
            <a:ext cx="56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0">
                <a:solidFill>
                  <a:schemeClr val="accent2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209800" y="2286000"/>
            <a:ext cx="56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0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6096000" y="1752600"/>
            <a:ext cx="56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0">
                <a:solidFill>
                  <a:schemeClr val="accent2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486400" y="2286000"/>
            <a:ext cx="56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0">
                <a:solidFill>
                  <a:schemeClr val="accent2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2286000" y="4191000"/>
            <a:ext cx="488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accent2"/>
                </a:solidFill>
                <a:latin typeface="Times New Roman" panose="02020603050405020304" pitchFamily="18" charset="0"/>
              </a:rPr>
              <a:t>·</a:t>
            </a:r>
            <a:endParaRPr lang="en-US" sz="9600">
              <a:solidFill>
                <a:schemeClr val="accent2"/>
              </a:solidFill>
              <a:latin typeface="12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2819400" y="3505200"/>
            <a:ext cx="56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0">
                <a:solidFill>
                  <a:schemeClr val="accent2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5562600" y="4191000"/>
            <a:ext cx="488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accent2"/>
                </a:solidFill>
                <a:latin typeface="Times New Roman" panose="02020603050405020304" pitchFamily="18" charset="0"/>
              </a:rPr>
              <a:t>·</a:t>
            </a:r>
            <a:endParaRPr lang="en-US" sz="9600">
              <a:solidFill>
                <a:schemeClr val="accent2"/>
              </a:solidFill>
              <a:latin typeface="12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6096000" y="3505200"/>
            <a:ext cx="56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0">
                <a:solidFill>
                  <a:schemeClr val="accent2"/>
                </a:solidFill>
                <a:latin typeface="Times New Roman" panose="02020603050405020304" pitchFamily="18" charset="0"/>
              </a:rPr>
              <a:t>·</a:t>
            </a:r>
            <a:endParaRPr lang="en-US" sz="12000">
              <a:solidFill>
                <a:schemeClr val="accent2"/>
              </a:solidFill>
              <a:latin typeface="120"/>
            </a:endParaRPr>
          </a:p>
        </p:txBody>
      </p:sp>
      <p:sp>
        <p:nvSpPr>
          <p:cNvPr id="2050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36B8D8"/>
                </a:solidFill>
              </a:rPr>
              <a:t>衔接起步</a:t>
            </a:r>
            <a:endParaRPr lang="en-US" sz="2800" b="1">
              <a:solidFill>
                <a:srgbClr val="36B8D8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777038" y="4206875"/>
            <a:ext cx="2209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点在同一个面上吗？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8214" grpId="0"/>
      <p:bldP spid="8215" grpId="0"/>
      <p:bldP spid="8216" grpId="0"/>
      <p:bldP spid="8217" grpId="0"/>
      <p:bldP spid="8218" grpId="0"/>
      <p:bldP spid="8219" grpId="0"/>
      <p:bldP spid="8220" grpId="0"/>
      <p:bldP spid="8221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20675" y="798513"/>
            <a:ext cx="84582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如果一个几何图形上的点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不都在同一个平面内</a:t>
            </a:r>
            <a:r>
              <a:rPr lang="zh-CN" altLang="en-US" sz="2800" b="1" dirty="0">
                <a:latin typeface="宋体" panose="02010600030101010101" pitchFamily="2" charset="-122"/>
              </a:rPr>
              <a:t>，那么这样的几何图形叫做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立体图形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分为：柱体   锥体  球体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0675" y="3413125"/>
            <a:ext cx="8458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如果一个几何图形上的所有点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都在同一个平面内</a:t>
            </a:r>
            <a:r>
              <a:rPr lang="zh-CN" altLang="en-US" sz="2800" b="1" dirty="0">
                <a:latin typeface="宋体" panose="02010600030101010101" pitchFamily="2" charset="-122"/>
              </a:rPr>
              <a:t>，那么这样的几何图形叫做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平面图形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 长方形、正方形、三角形、圆</a:t>
            </a: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36B8D8"/>
                </a:solidFill>
              </a:rPr>
              <a:t>归纳概括</a:t>
            </a:r>
            <a:endParaRPr lang="en-US" sz="2800" b="1" dirty="0">
              <a:solidFill>
                <a:srgbClr val="36B8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47650" y="830263"/>
            <a:ext cx="8915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</a:rPr>
              <a:t>粉笔盒的形状类似于长方体，它是由</a:t>
            </a:r>
            <a:r>
              <a:rPr lang="zh-CN" altLang="en-US" sz="2800" b="1" u="sng">
                <a:latin typeface="宋体" panose="02010600030101010101" pitchFamily="2" charset="-122"/>
              </a:rPr>
              <a:t>      </a:t>
            </a:r>
            <a:r>
              <a:rPr lang="zh-CN" altLang="en-US" sz="2800" b="1">
                <a:latin typeface="宋体" panose="02010600030101010101" pitchFamily="2" charset="-122"/>
              </a:rPr>
              <a:t>个面围成的，这些面都是</a:t>
            </a:r>
            <a:r>
              <a:rPr lang="zh-CN" altLang="en-US" sz="2800" b="1" u="sng">
                <a:latin typeface="宋体" panose="02010600030101010101" pitchFamily="2" charset="-122"/>
              </a:rPr>
              <a:t>       </a:t>
            </a:r>
            <a:r>
              <a:rPr lang="zh-CN" altLang="en-US" sz="2800" b="1">
                <a:latin typeface="宋体" panose="02010600030101010101" pitchFamily="2" charset="-122"/>
              </a:rPr>
              <a:t>，有</a:t>
            </a:r>
            <a:r>
              <a:rPr lang="zh-CN" altLang="en-US" sz="2800" b="1" u="sng">
                <a:latin typeface="宋体" panose="02010600030101010101" pitchFamily="2" charset="-122"/>
              </a:rPr>
              <a:t>        </a:t>
            </a:r>
            <a:r>
              <a:rPr lang="zh-CN" altLang="en-US" sz="2800" b="1">
                <a:latin typeface="宋体" panose="02010600030101010101" pitchFamily="2" charset="-122"/>
              </a:rPr>
              <a:t>个顶点，经过每个顶点都有</a:t>
            </a:r>
            <a:r>
              <a:rPr lang="zh-CN" altLang="en-US" sz="2800" b="1" u="sng">
                <a:latin typeface="宋体" panose="02010600030101010101" pitchFamily="2" charset="-122"/>
              </a:rPr>
              <a:t>        </a:t>
            </a:r>
            <a:r>
              <a:rPr lang="zh-CN" altLang="en-US" sz="2800" b="1">
                <a:latin typeface="宋体" panose="02010600030101010101" pitchFamily="2" charset="-122"/>
              </a:rPr>
              <a:t>条棱。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6613525" y="900113"/>
            <a:ext cx="5413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六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2884488" y="1497013"/>
            <a:ext cx="1255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长方形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5060950" y="1511300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八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700338" y="2241550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三</a:t>
            </a: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247650" y="2913063"/>
            <a:ext cx="891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</a:rPr>
              <a:t>面与面相交得</a:t>
            </a:r>
            <a:r>
              <a:rPr lang="zh-CN" altLang="en-US" sz="2800" b="1" u="sng">
                <a:latin typeface="宋体" panose="02010600030101010101" pitchFamily="2" charset="-122"/>
              </a:rPr>
              <a:t>　　　</a:t>
            </a:r>
            <a:r>
              <a:rPr lang="zh-CN" altLang="en-US" sz="2800" b="1">
                <a:latin typeface="宋体" panose="02010600030101010101" pitchFamily="2" charset="-122"/>
              </a:rPr>
              <a:t>，线与线相交得</a:t>
            </a:r>
            <a:r>
              <a:rPr lang="zh-CN" altLang="en-US" sz="2800" b="1" u="sng">
                <a:latin typeface="宋体" panose="02010600030101010101" pitchFamily="2" charset="-122"/>
              </a:rPr>
              <a:t>　　　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136900" y="3032125"/>
            <a:ext cx="546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线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86550" y="3027363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点</a:t>
            </a:r>
          </a:p>
        </p:txBody>
      </p:sp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247650" y="3703638"/>
            <a:ext cx="8915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</a:rPr>
              <a:t>点动成</a:t>
            </a:r>
            <a:r>
              <a:rPr lang="zh-CN" altLang="en-US" sz="2800" b="1" u="sng">
                <a:latin typeface="宋体" panose="02010600030101010101" pitchFamily="2" charset="-122"/>
              </a:rPr>
              <a:t>　　　</a:t>
            </a:r>
            <a:r>
              <a:rPr lang="zh-CN" altLang="en-US" sz="2800" b="1">
                <a:latin typeface="宋体" panose="02010600030101010101" pitchFamily="2" charset="-122"/>
              </a:rPr>
              <a:t>，线动成</a:t>
            </a:r>
            <a:r>
              <a:rPr lang="zh-CN" altLang="en-US" sz="2800" b="1" u="sng">
                <a:latin typeface="宋体" panose="02010600030101010101" pitchFamily="2" charset="-122"/>
              </a:rPr>
              <a:t>　　　</a:t>
            </a:r>
            <a:r>
              <a:rPr lang="zh-CN" altLang="en-US" sz="2800" b="1">
                <a:latin typeface="宋体" panose="02010600030101010101" pitchFamily="2" charset="-122"/>
              </a:rPr>
              <a:t>，面动成</a:t>
            </a:r>
            <a:r>
              <a:rPr lang="zh-CN" altLang="en-US" sz="2800" b="1" u="sng">
                <a:latin typeface="宋体" panose="02010600030101010101" pitchFamily="2" charset="-122"/>
              </a:rPr>
              <a:t>　　　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2066925" y="38100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线</a:t>
            </a:r>
          </a:p>
        </p:txBody>
      </p:sp>
      <p:sp>
        <p:nvSpPr>
          <p:cNvPr id="16396" name="Text Box 9"/>
          <p:cNvSpPr txBox="1">
            <a:spLocks noChangeArrowheads="1"/>
          </p:cNvSpPr>
          <p:nvPr/>
        </p:nvSpPr>
        <p:spPr bwMode="auto">
          <a:xfrm>
            <a:off x="4514850" y="3811588"/>
            <a:ext cx="54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面</a:t>
            </a:r>
          </a:p>
        </p:txBody>
      </p:sp>
      <p:sp>
        <p:nvSpPr>
          <p:cNvPr id="16397" name="Text Box 9"/>
          <p:cNvSpPr txBox="1">
            <a:spLocks noChangeArrowheads="1"/>
          </p:cNvSpPr>
          <p:nvPr/>
        </p:nvSpPr>
        <p:spPr bwMode="auto">
          <a:xfrm>
            <a:off x="7019925" y="3811588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体</a:t>
            </a:r>
          </a:p>
        </p:txBody>
      </p:sp>
      <p:sp>
        <p:nvSpPr>
          <p:cNvPr id="22541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36B8D8"/>
                </a:solidFill>
              </a:rPr>
              <a:t>运用巩固</a:t>
            </a:r>
            <a:endParaRPr lang="en-US" sz="2800" b="1">
              <a:solidFill>
                <a:srgbClr val="36B8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911225" y="1084263"/>
            <a:ext cx="1096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知识回顾</a:t>
            </a:r>
          </a:p>
        </p:txBody>
      </p:sp>
      <p:sp>
        <p:nvSpPr>
          <p:cNvPr id="5122" name="文本框 2"/>
          <p:cNvSpPr txBox="1">
            <a:spLocks noChangeArrowheads="1"/>
          </p:cNvSpPr>
          <p:nvPr/>
        </p:nvSpPr>
        <p:spPr bwMode="auto">
          <a:xfrm>
            <a:off x="1166813" y="1741488"/>
            <a:ext cx="4297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我们熟悉的几何体有哪几种？怎样区分？</a:t>
            </a:r>
          </a:p>
        </p:txBody>
      </p:sp>
      <p:sp>
        <p:nvSpPr>
          <p:cNvPr id="5123" name="文本框 3"/>
          <p:cNvSpPr txBox="1">
            <a:spLocks noChangeArrowheads="1"/>
          </p:cNvSpPr>
          <p:nvPr/>
        </p:nvSpPr>
        <p:spPr bwMode="auto">
          <a:xfrm>
            <a:off x="1166813" y="2260600"/>
            <a:ext cx="3840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面有哪几种？面有厚薄、有边界吗？</a:t>
            </a:r>
          </a:p>
        </p:txBody>
      </p:sp>
      <p:sp>
        <p:nvSpPr>
          <p:cNvPr id="5124" name="文本框 5"/>
          <p:cNvSpPr txBox="1">
            <a:spLocks noChangeArrowheads="1"/>
          </p:cNvSpPr>
          <p:nvPr/>
        </p:nvSpPr>
        <p:spPr bwMode="auto">
          <a:xfrm>
            <a:off x="1166813" y="2898775"/>
            <a:ext cx="315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不同的体，由哪样的面组成？</a:t>
            </a:r>
          </a:p>
        </p:txBody>
      </p:sp>
      <p:sp>
        <p:nvSpPr>
          <p:cNvPr id="5125" name="文本框 6"/>
          <p:cNvSpPr txBox="1">
            <a:spLocks noChangeArrowheads="1"/>
          </p:cNvSpPr>
          <p:nvPr/>
        </p:nvSpPr>
        <p:spPr bwMode="auto">
          <a:xfrm>
            <a:off x="1166813" y="3476625"/>
            <a:ext cx="7345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u="sng" dirty="0"/>
              <a:t>         </a:t>
            </a:r>
            <a:r>
              <a:rPr lang="zh-CN" altLang="en-US" dirty="0"/>
              <a:t>棱柱：底面是</a:t>
            </a:r>
            <a:r>
              <a:rPr lang="zh-CN" altLang="en-US" u="sng" dirty="0"/>
              <a:t>        </a:t>
            </a:r>
            <a:r>
              <a:rPr lang="zh-CN" altLang="en-US" dirty="0"/>
              <a:t>边形，侧面有</a:t>
            </a:r>
            <a:r>
              <a:rPr lang="zh-CN" altLang="en-US" u="sng" dirty="0"/>
              <a:t>       </a:t>
            </a:r>
            <a:r>
              <a:rPr lang="zh-CN" altLang="en-US" dirty="0"/>
              <a:t>个长方形，侧面有</a:t>
            </a:r>
            <a:r>
              <a:rPr lang="zh-CN" altLang="en-US" u="sng" dirty="0"/>
              <a:t>      </a:t>
            </a:r>
            <a:r>
              <a:rPr lang="zh-CN" altLang="en-US" dirty="0"/>
              <a:t>条棱。</a:t>
            </a:r>
          </a:p>
        </p:txBody>
      </p:sp>
      <p:sp>
        <p:nvSpPr>
          <p:cNvPr id="5126" name="文本框 7"/>
          <p:cNvSpPr txBox="1">
            <a:spLocks noChangeArrowheads="1"/>
          </p:cNvSpPr>
          <p:nvPr/>
        </p:nvSpPr>
        <p:spPr bwMode="auto">
          <a:xfrm>
            <a:off x="1166813" y="4086225"/>
            <a:ext cx="7408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u="sng" dirty="0"/>
              <a:t>         </a:t>
            </a:r>
            <a:r>
              <a:rPr lang="zh-CN" altLang="en-US" dirty="0"/>
              <a:t>棱锥：底面是</a:t>
            </a:r>
            <a:r>
              <a:rPr lang="zh-CN" altLang="en-US" u="sng" dirty="0"/>
              <a:t>        </a:t>
            </a:r>
            <a:r>
              <a:rPr lang="zh-CN" altLang="en-US" dirty="0"/>
              <a:t>边形，侧面有</a:t>
            </a:r>
            <a:r>
              <a:rPr lang="zh-CN" altLang="en-US" u="sng" dirty="0"/>
              <a:t>       </a:t>
            </a:r>
            <a:r>
              <a:rPr lang="zh-CN" altLang="en-US" dirty="0"/>
              <a:t>个三角形，侧面有</a:t>
            </a:r>
            <a:r>
              <a:rPr lang="zh-CN" altLang="en-US" u="sng" dirty="0"/>
              <a:t>       </a:t>
            </a:r>
            <a:r>
              <a:rPr lang="zh-CN" altLang="en-US" dirty="0"/>
              <a:t>条棱。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21505"/>
          <p:cNvSpPr>
            <a:spLocks noChangeArrowheads="1"/>
          </p:cNvSpPr>
          <p:nvPr/>
        </p:nvSpPr>
        <p:spPr bwMode="auto">
          <a:xfrm>
            <a:off x="71438" y="260350"/>
            <a:ext cx="89646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</a:rPr>
              <a:t>将下列第一行中的各个平面图形分别绕图中的虚线</a:t>
            </a:r>
          </a:p>
          <a:p>
            <a:r>
              <a:rPr lang="zh-CN" altLang="en-US" sz="2800" b="1">
                <a:latin typeface="宋体" panose="02010600030101010101" pitchFamily="2" charset="-122"/>
              </a:rPr>
              <a:t> （轴线）旋转一周，就得到第二行的立体图形。你能  </a:t>
            </a:r>
          </a:p>
          <a:p>
            <a:r>
              <a:rPr lang="zh-CN" altLang="en-US" sz="2800" b="1">
                <a:latin typeface="宋体" panose="02010600030101010101" pitchFamily="2" charset="-122"/>
              </a:rPr>
              <a:t>  把各个平面图形与旋转得到的立体图形连接起来吗？</a:t>
            </a:r>
          </a:p>
        </p:txBody>
      </p:sp>
      <p:grpSp>
        <p:nvGrpSpPr>
          <p:cNvPr id="23554" name="组合 21506"/>
          <p:cNvGrpSpPr/>
          <p:nvPr/>
        </p:nvGrpSpPr>
        <p:grpSpPr bwMode="auto">
          <a:xfrm>
            <a:off x="7451725" y="5013325"/>
            <a:ext cx="1439863" cy="1463675"/>
            <a:chOff x="0" y="0"/>
            <a:chExt cx="998" cy="998"/>
          </a:xfrm>
        </p:grpSpPr>
        <p:sp>
          <p:nvSpPr>
            <p:cNvPr id="23555" name="椭圆 21507"/>
            <p:cNvSpPr>
              <a:spLocks noChangeArrowheads="1"/>
            </p:cNvSpPr>
            <p:nvPr/>
          </p:nvSpPr>
          <p:spPr bwMode="auto">
            <a:xfrm>
              <a:off x="0" y="0"/>
              <a:ext cx="998" cy="99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6" name="椭圆 21508"/>
            <p:cNvSpPr>
              <a:spLocks noChangeArrowheads="1"/>
            </p:cNvSpPr>
            <p:nvPr/>
          </p:nvSpPr>
          <p:spPr bwMode="auto">
            <a:xfrm>
              <a:off x="0" y="317"/>
              <a:ext cx="997" cy="38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7" name="任意多边形 21509"/>
            <p:cNvSpPr>
              <a:spLocks noChangeArrowheads="1"/>
            </p:cNvSpPr>
            <p:nvPr/>
          </p:nvSpPr>
          <p:spPr bwMode="auto">
            <a:xfrm rot="10800000">
              <a:off x="0" y="181"/>
              <a:ext cx="998" cy="318"/>
            </a:xfrm>
            <a:custGeom>
              <a:avLst/>
              <a:gdLst>
                <a:gd name="T0" fmla="*/ 0 w 21600"/>
                <a:gd name="T1" fmla="*/ 0 h 21600"/>
                <a:gd name="T2" fmla="*/ 5400 w 21600"/>
                <a:gd name="T3" fmla="*/ 21600 h 21600"/>
                <a:gd name="T4" fmla="*/ 16200 w 21600"/>
                <a:gd name="T5" fmla="*/ 2160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8" name="椭圆 21510"/>
            <p:cNvSpPr>
              <a:spLocks noChangeArrowheads="1"/>
            </p:cNvSpPr>
            <p:nvPr/>
          </p:nvSpPr>
          <p:spPr bwMode="auto">
            <a:xfrm>
              <a:off x="0" y="317"/>
              <a:ext cx="997" cy="38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59" name="组合 21511"/>
          <p:cNvGrpSpPr/>
          <p:nvPr/>
        </p:nvGrpSpPr>
        <p:grpSpPr bwMode="auto">
          <a:xfrm>
            <a:off x="323850" y="4868863"/>
            <a:ext cx="1200150" cy="1751012"/>
            <a:chOff x="0" y="0"/>
            <a:chExt cx="861" cy="1088"/>
          </a:xfrm>
        </p:grpSpPr>
        <p:sp>
          <p:nvSpPr>
            <p:cNvPr id="23560" name="圆柱形 21512"/>
            <p:cNvSpPr>
              <a:spLocks noChangeArrowheads="1"/>
            </p:cNvSpPr>
            <p:nvPr/>
          </p:nvSpPr>
          <p:spPr bwMode="auto">
            <a:xfrm>
              <a:off x="0" y="0"/>
              <a:ext cx="861" cy="1088"/>
            </a:xfrm>
            <a:prstGeom prst="can">
              <a:avLst>
                <a:gd name="adj" fmla="val 31579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1" name="椭圆 21513"/>
            <p:cNvSpPr>
              <a:spLocks noChangeArrowheads="1"/>
            </p:cNvSpPr>
            <p:nvPr/>
          </p:nvSpPr>
          <p:spPr bwMode="auto">
            <a:xfrm>
              <a:off x="0" y="771"/>
              <a:ext cx="861" cy="31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2" name="组合 21514"/>
          <p:cNvGrpSpPr/>
          <p:nvPr/>
        </p:nvGrpSpPr>
        <p:grpSpPr bwMode="auto">
          <a:xfrm>
            <a:off x="5795963" y="4940300"/>
            <a:ext cx="1439862" cy="1585913"/>
            <a:chOff x="0" y="0"/>
            <a:chExt cx="908" cy="1225"/>
          </a:xfrm>
        </p:grpSpPr>
        <p:sp>
          <p:nvSpPr>
            <p:cNvPr id="23563" name="椭圆 21515"/>
            <p:cNvSpPr>
              <a:spLocks noChangeArrowheads="1"/>
            </p:cNvSpPr>
            <p:nvPr/>
          </p:nvSpPr>
          <p:spPr bwMode="auto">
            <a:xfrm>
              <a:off x="0" y="728"/>
              <a:ext cx="907" cy="4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等腰三角形 21516"/>
            <p:cNvSpPr>
              <a:spLocks noChangeArrowheads="1"/>
            </p:cNvSpPr>
            <p:nvPr/>
          </p:nvSpPr>
          <p:spPr bwMode="auto">
            <a:xfrm>
              <a:off x="0" y="0"/>
              <a:ext cx="908" cy="93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5" name="椭圆 21517"/>
            <p:cNvSpPr>
              <a:spLocks noChangeArrowheads="1"/>
            </p:cNvSpPr>
            <p:nvPr/>
          </p:nvSpPr>
          <p:spPr bwMode="auto">
            <a:xfrm>
              <a:off x="0" y="726"/>
              <a:ext cx="907" cy="49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椭圆 21518"/>
            <p:cNvSpPr>
              <a:spLocks noChangeArrowheads="1"/>
            </p:cNvSpPr>
            <p:nvPr/>
          </p:nvSpPr>
          <p:spPr bwMode="auto">
            <a:xfrm>
              <a:off x="0" y="884"/>
              <a:ext cx="908" cy="10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7" name="组合 21519"/>
          <p:cNvGrpSpPr/>
          <p:nvPr/>
        </p:nvGrpSpPr>
        <p:grpSpPr bwMode="auto">
          <a:xfrm>
            <a:off x="4140200" y="4795838"/>
            <a:ext cx="1390650" cy="1657350"/>
            <a:chOff x="0" y="0"/>
            <a:chExt cx="876" cy="1044"/>
          </a:xfrm>
        </p:grpSpPr>
        <p:grpSp>
          <p:nvGrpSpPr>
            <p:cNvPr id="23568" name="组合 21520"/>
            <p:cNvGrpSpPr/>
            <p:nvPr/>
          </p:nvGrpSpPr>
          <p:grpSpPr bwMode="auto">
            <a:xfrm flipV="1">
              <a:off x="0" y="391"/>
              <a:ext cx="876" cy="653"/>
              <a:chOff x="0" y="0"/>
              <a:chExt cx="908" cy="1225"/>
            </a:xfrm>
          </p:grpSpPr>
          <p:sp>
            <p:nvSpPr>
              <p:cNvPr id="23569" name="椭圆 21521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907" cy="49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0" name="等腰三角形 215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8" cy="93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1" name="椭圆 21523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907" cy="497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2" name="椭圆 21524"/>
              <p:cNvSpPr>
                <a:spLocks noChangeArrowheads="1"/>
              </p:cNvSpPr>
              <p:nvPr/>
            </p:nvSpPr>
            <p:spPr bwMode="auto">
              <a:xfrm>
                <a:off x="0" y="884"/>
                <a:ext cx="908" cy="105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573" name="组合 21525"/>
            <p:cNvGrpSpPr/>
            <p:nvPr/>
          </p:nvGrpSpPr>
          <p:grpSpPr bwMode="auto">
            <a:xfrm>
              <a:off x="0" y="0"/>
              <a:ext cx="876" cy="653"/>
              <a:chOff x="0" y="0"/>
              <a:chExt cx="908" cy="1225"/>
            </a:xfrm>
          </p:grpSpPr>
          <p:sp>
            <p:nvSpPr>
              <p:cNvPr id="23574" name="椭圆 21526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907" cy="49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5" name="等腰三角形 215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8" cy="93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6" name="椭圆 21528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907" cy="497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7" name="椭圆 21529"/>
              <p:cNvSpPr>
                <a:spLocks noChangeArrowheads="1"/>
              </p:cNvSpPr>
              <p:nvPr/>
            </p:nvSpPr>
            <p:spPr bwMode="auto">
              <a:xfrm>
                <a:off x="0" y="884"/>
                <a:ext cx="908" cy="105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3578" name="组合 21530"/>
          <p:cNvGrpSpPr/>
          <p:nvPr/>
        </p:nvGrpSpPr>
        <p:grpSpPr bwMode="auto">
          <a:xfrm>
            <a:off x="1979613" y="4797425"/>
            <a:ext cx="1584325" cy="1727200"/>
            <a:chOff x="0" y="0"/>
            <a:chExt cx="1179" cy="1375"/>
          </a:xfrm>
        </p:grpSpPr>
        <p:sp>
          <p:nvSpPr>
            <p:cNvPr id="23579" name="圆柱形 21531"/>
            <p:cNvSpPr>
              <a:spLocks noChangeArrowheads="1"/>
            </p:cNvSpPr>
            <p:nvPr/>
          </p:nvSpPr>
          <p:spPr bwMode="auto">
            <a:xfrm>
              <a:off x="0" y="635"/>
              <a:ext cx="1179" cy="740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椭圆 21532"/>
            <p:cNvSpPr>
              <a:spLocks noChangeArrowheads="1"/>
            </p:cNvSpPr>
            <p:nvPr/>
          </p:nvSpPr>
          <p:spPr bwMode="auto">
            <a:xfrm>
              <a:off x="0" y="1159"/>
              <a:ext cx="1179" cy="216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581" name="组合 21533"/>
            <p:cNvGrpSpPr/>
            <p:nvPr/>
          </p:nvGrpSpPr>
          <p:grpSpPr bwMode="auto">
            <a:xfrm>
              <a:off x="0" y="181"/>
              <a:ext cx="1179" cy="590"/>
              <a:chOff x="0" y="0"/>
              <a:chExt cx="726" cy="726"/>
            </a:xfrm>
          </p:grpSpPr>
          <p:sp>
            <p:nvSpPr>
              <p:cNvPr id="23582" name="直接连接符 21534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63" cy="7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3" name="直接连接符 21535"/>
              <p:cNvSpPr>
                <a:spLocks noChangeShapeType="1"/>
              </p:cNvSpPr>
              <p:nvPr/>
            </p:nvSpPr>
            <p:spPr bwMode="auto">
              <a:xfrm flipH="1" flipV="1">
                <a:off x="363" y="0"/>
                <a:ext cx="363" cy="7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84" name="未知"/>
            <p:cNvSpPr>
              <a:spLocks noChangeArrowheads="1"/>
            </p:cNvSpPr>
            <p:nvPr/>
          </p:nvSpPr>
          <p:spPr bwMode="auto">
            <a:xfrm>
              <a:off x="0" y="0"/>
              <a:ext cx="1179" cy="725"/>
            </a:xfrm>
            <a:custGeom>
              <a:avLst/>
              <a:gdLst>
                <a:gd name="T0" fmla="*/ 0 w 1179"/>
                <a:gd name="T1" fmla="*/ 590 h 590"/>
                <a:gd name="T2" fmla="*/ 590 w 1179"/>
                <a:gd name="T3" fmla="*/ 0 h 590"/>
                <a:gd name="T4" fmla="*/ 1179 w 1179"/>
                <a:gd name="T5" fmla="*/ 590 h 590"/>
                <a:gd name="T6" fmla="*/ 0 w 1179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9" h="590">
                  <a:moveTo>
                    <a:pt x="0" y="590"/>
                  </a:moveTo>
                  <a:lnTo>
                    <a:pt x="590" y="0"/>
                  </a:lnTo>
                  <a:lnTo>
                    <a:pt x="1179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椭圆 21537"/>
            <p:cNvSpPr>
              <a:spLocks noChangeArrowheads="1"/>
            </p:cNvSpPr>
            <p:nvPr/>
          </p:nvSpPr>
          <p:spPr bwMode="auto">
            <a:xfrm>
              <a:off x="0" y="600"/>
              <a:ext cx="1179" cy="216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直接连接符 21538"/>
            <p:cNvSpPr>
              <a:spLocks noChangeShapeType="1"/>
            </p:cNvSpPr>
            <p:nvPr/>
          </p:nvSpPr>
          <p:spPr bwMode="auto">
            <a:xfrm>
              <a:off x="0" y="725"/>
              <a:ext cx="117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87" name="未知"/>
          <p:cNvSpPr>
            <a:spLocks noChangeArrowheads="1"/>
          </p:cNvSpPr>
          <p:nvPr/>
        </p:nvSpPr>
        <p:spPr bwMode="auto">
          <a:xfrm>
            <a:off x="7597775" y="2133600"/>
            <a:ext cx="781050" cy="1568450"/>
          </a:xfrm>
          <a:custGeom>
            <a:avLst/>
            <a:gdLst>
              <a:gd name="T0" fmla="*/ 492 w 492"/>
              <a:gd name="T1" fmla="*/ 986 h 988"/>
              <a:gd name="T2" fmla="*/ 0 w 492"/>
              <a:gd name="T3" fmla="*/ 988 h 988"/>
              <a:gd name="T4" fmla="*/ 10 w 492"/>
              <a:gd name="T5" fmla="*/ 0 h 988"/>
              <a:gd name="T6" fmla="*/ 492 w 492"/>
              <a:gd name="T7" fmla="*/ 551 h 988"/>
              <a:gd name="T8" fmla="*/ 492 w 492"/>
              <a:gd name="T9" fmla="*/ 98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" h="988">
                <a:moveTo>
                  <a:pt x="492" y="986"/>
                </a:moveTo>
                <a:lnTo>
                  <a:pt x="0" y="988"/>
                </a:lnTo>
                <a:lnTo>
                  <a:pt x="10" y="0"/>
                </a:lnTo>
                <a:lnTo>
                  <a:pt x="492" y="551"/>
                </a:lnTo>
                <a:lnTo>
                  <a:pt x="492" y="98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8" name="未知"/>
          <p:cNvSpPr>
            <a:spLocks noChangeArrowheads="1"/>
          </p:cNvSpPr>
          <p:nvPr/>
        </p:nvSpPr>
        <p:spPr bwMode="auto">
          <a:xfrm>
            <a:off x="5940425" y="2133600"/>
            <a:ext cx="671513" cy="1657350"/>
          </a:xfrm>
          <a:custGeom>
            <a:avLst/>
            <a:gdLst>
              <a:gd name="T0" fmla="*/ 0 w 423"/>
              <a:gd name="T1" fmla="*/ 0 h 1044"/>
              <a:gd name="T2" fmla="*/ 423 w 423"/>
              <a:gd name="T3" fmla="*/ 516 h 1044"/>
              <a:gd name="T4" fmla="*/ 0 w 423"/>
              <a:gd name="T5" fmla="*/ 1044 h 1044"/>
              <a:gd name="T6" fmla="*/ 0 w 423"/>
              <a:gd name="T7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1044">
                <a:moveTo>
                  <a:pt x="0" y="0"/>
                </a:moveTo>
                <a:lnTo>
                  <a:pt x="423" y="516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9" name="未知"/>
          <p:cNvSpPr>
            <a:spLocks noChangeArrowheads="1"/>
          </p:cNvSpPr>
          <p:nvPr/>
        </p:nvSpPr>
        <p:spPr bwMode="auto">
          <a:xfrm>
            <a:off x="4356100" y="2276475"/>
            <a:ext cx="719138" cy="1223963"/>
          </a:xfrm>
          <a:custGeom>
            <a:avLst/>
            <a:gdLst>
              <a:gd name="T0" fmla="*/ 0 w 453"/>
              <a:gd name="T1" fmla="*/ 0 h 771"/>
              <a:gd name="T2" fmla="*/ 0 w 453"/>
              <a:gd name="T3" fmla="*/ 771 h 771"/>
              <a:gd name="T4" fmla="*/ 453 w 453"/>
              <a:gd name="T5" fmla="*/ 771 h 771"/>
              <a:gd name="T6" fmla="*/ 0 w 453"/>
              <a:gd name="T7" fmla="*/ 0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3" h="771">
                <a:moveTo>
                  <a:pt x="0" y="0"/>
                </a:moveTo>
                <a:lnTo>
                  <a:pt x="0" y="771"/>
                </a:lnTo>
                <a:lnTo>
                  <a:pt x="453" y="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0" name="任意多边形 21542"/>
          <p:cNvSpPr>
            <a:spLocks noChangeArrowheads="1"/>
          </p:cNvSpPr>
          <p:nvPr/>
        </p:nvSpPr>
        <p:spPr bwMode="auto">
          <a:xfrm flipH="1">
            <a:off x="539750" y="2243138"/>
            <a:ext cx="725488" cy="1449387"/>
          </a:xfrm>
          <a:custGeom>
            <a:avLst/>
            <a:gdLst>
              <a:gd name="T0" fmla="*/ 0 w 21600"/>
              <a:gd name="T1" fmla="*/ 0 h 43200"/>
              <a:gd name="T2" fmla="*/ 21600 w 21600"/>
              <a:gd name="T3" fmla="*/ 21600 h 43200"/>
              <a:gd name="T4" fmla="*/ 40 w 21600"/>
              <a:gd name="T5" fmla="*/ 43200 h 43200"/>
              <a:gd name="T6" fmla="*/ 0 w 21600"/>
              <a:gd name="T7" fmla="*/ 0 h 43200"/>
              <a:gd name="T8" fmla="*/ 21600 w 21600"/>
              <a:gd name="T9" fmla="*/ 21600 h 43200"/>
              <a:gd name="T10" fmla="*/ 40 w 21600"/>
              <a:gd name="T11" fmla="*/ 43200 h 43200"/>
              <a:gd name="T12" fmla="*/ 0 w 21600"/>
              <a:gd name="T13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43200" fill="none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cubicBezTo>
                  <a:pt x="21600" y="33516"/>
                  <a:pt x="11951" y="43178"/>
                  <a:pt x="40" y="43200"/>
                </a:cubicBezTo>
              </a:path>
              <a:path w="21600" h="43200" stroke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cubicBezTo>
                  <a:pt x="21600" y="33516"/>
                  <a:pt x="11951" y="43178"/>
                  <a:pt x="40" y="432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1" name="直接连接符 21543"/>
          <p:cNvSpPr>
            <a:spLocks noChangeShapeType="1"/>
          </p:cNvSpPr>
          <p:nvPr/>
        </p:nvSpPr>
        <p:spPr bwMode="auto">
          <a:xfrm>
            <a:off x="1265238" y="1844675"/>
            <a:ext cx="0" cy="2016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2" name="未知"/>
          <p:cNvSpPr>
            <a:spLocks noChangeArrowheads="1"/>
          </p:cNvSpPr>
          <p:nvPr/>
        </p:nvSpPr>
        <p:spPr bwMode="auto">
          <a:xfrm>
            <a:off x="2484438" y="2276475"/>
            <a:ext cx="647700" cy="1295400"/>
          </a:xfrm>
          <a:custGeom>
            <a:avLst/>
            <a:gdLst>
              <a:gd name="T0" fmla="*/ 408 w 408"/>
              <a:gd name="T1" fmla="*/ 0 h 816"/>
              <a:gd name="T2" fmla="*/ 408 w 408"/>
              <a:gd name="T3" fmla="*/ 816 h 816"/>
              <a:gd name="T4" fmla="*/ 0 w 408"/>
              <a:gd name="T5" fmla="*/ 816 h 816"/>
              <a:gd name="T6" fmla="*/ 0 w 408"/>
              <a:gd name="T7" fmla="*/ 0 h 816"/>
              <a:gd name="T8" fmla="*/ 408 w 408"/>
              <a:gd name="T9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816">
                <a:moveTo>
                  <a:pt x="408" y="0"/>
                </a:moveTo>
                <a:lnTo>
                  <a:pt x="408" y="816"/>
                </a:lnTo>
                <a:lnTo>
                  <a:pt x="0" y="816"/>
                </a:lnTo>
                <a:lnTo>
                  <a:pt x="0" y="0"/>
                </a:lnTo>
                <a:lnTo>
                  <a:pt x="408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3" name="直接连接符 21545"/>
          <p:cNvSpPr>
            <a:spLocks noChangeShapeType="1"/>
          </p:cNvSpPr>
          <p:nvPr/>
        </p:nvSpPr>
        <p:spPr bwMode="auto">
          <a:xfrm>
            <a:off x="2484438" y="1844675"/>
            <a:ext cx="0" cy="2160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4" name="直接连接符 21546"/>
          <p:cNvSpPr>
            <a:spLocks noChangeShapeType="1"/>
          </p:cNvSpPr>
          <p:nvPr/>
        </p:nvSpPr>
        <p:spPr bwMode="auto">
          <a:xfrm>
            <a:off x="5940425" y="1844675"/>
            <a:ext cx="0" cy="2160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5" name="直接连接符 21547"/>
          <p:cNvSpPr>
            <a:spLocks noChangeShapeType="1"/>
          </p:cNvSpPr>
          <p:nvPr/>
        </p:nvSpPr>
        <p:spPr bwMode="auto">
          <a:xfrm>
            <a:off x="4356100" y="1844675"/>
            <a:ext cx="0" cy="2160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6" name="直接连接符 21548"/>
          <p:cNvSpPr>
            <a:spLocks noChangeShapeType="1"/>
          </p:cNvSpPr>
          <p:nvPr/>
        </p:nvSpPr>
        <p:spPr bwMode="auto">
          <a:xfrm>
            <a:off x="7597775" y="1844675"/>
            <a:ext cx="0" cy="2160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3597" name="曲线连接符 21549"/>
          <p:cNvCxnSpPr>
            <a:cxnSpLocks noChangeShapeType="1"/>
          </p:cNvCxnSpPr>
          <p:nvPr/>
        </p:nvCxnSpPr>
        <p:spPr bwMode="auto">
          <a:xfrm rot="10800000" flipV="1">
            <a:off x="3995738" y="1916113"/>
            <a:ext cx="342900" cy="246062"/>
          </a:xfrm>
          <a:prstGeom prst="curvedConnector3">
            <a:avLst>
              <a:gd name="adj1" fmla="val -101574"/>
            </a:avLst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8" name="曲线连接符 21550"/>
          <p:cNvCxnSpPr>
            <a:cxnSpLocks noChangeShapeType="1"/>
          </p:cNvCxnSpPr>
          <p:nvPr/>
        </p:nvCxnSpPr>
        <p:spPr bwMode="auto">
          <a:xfrm rot="10800000" flipV="1">
            <a:off x="971550" y="1916113"/>
            <a:ext cx="342900" cy="244475"/>
          </a:xfrm>
          <a:prstGeom prst="curvedConnector3">
            <a:avLst>
              <a:gd name="adj1" fmla="val -101574"/>
            </a:avLst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9" name="曲线连接符 21551"/>
          <p:cNvCxnSpPr>
            <a:cxnSpLocks noChangeShapeType="1"/>
          </p:cNvCxnSpPr>
          <p:nvPr/>
        </p:nvCxnSpPr>
        <p:spPr bwMode="auto">
          <a:xfrm rot="10800000" flipV="1">
            <a:off x="2195513" y="1916113"/>
            <a:ext cx="344487" cy="244475"/>
          </a:xfrm>
          <a:prstGeom prst="curvedConnector3">
            <a:avLst>
              <a:gd name="adj1" fmla="val -101574"/>
            </a:avLst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0" name="曲线连接符 21552"/>
          <p:cNvCxnSpPr>
            <a:cxnSpLocks noChangeShapeType="1"/>
          </p:cNvCxnSpPr>
          <p:nvPr/>
        </p:nvCxnSpPr>
        <p:spPr bwMode="auto">
          <a:xfrm rot="10800000" flipV="1">
            <a:off x="5653088" y="1844675"/>
            <a:ext cx="342900" cy="246063"/>
          </a:xfrm>
          <a:prstGeom prst="curvedConnector3">
            <a:avLst>
              <a:gd name="adj1" fmla="val -101574"/>
            </a:avLst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1" name="曲线连接符 21553"/>
          <p:cNvCxnSpPr>
            <a:cxnSpLocks noChangeShapeType="1"/>
          </p:cNvCxnSpPr>
          <p:nvPr/>
        </p:nvCxnSpPr>
        <p:spPr bwMode="auto">
          <a:xfrm rot="10800000" flipV="1">
            <a:off x="7308850" y="1844675"/>
            <a:ext cx="342900" cy="246063"/>
          </a:xfrm>
          <a:prstGeom prst="curvedConnector3">
            <a:avLst>
              <a:gd name="adj1" fmla="val -101574"/>
            </a:avLst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55" name="直接连接符 21554"/>
          <p:cNvSpPr>
            <a:spLocks noChangeShapeType="1"/>
          </p:cNvSpPr>
          <p:nvPr/>
        </p:nvSpPr>
        <p:spPr bwMode="auto">
          <a:xfrm>
            <a:off x="1403350" y="4005263"/>
            <a:ext cx="6264275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56" name="直接连接符 21555"/>
          <p:cNvSpPr>
            <a:spLocks noChangeShapeType="1"/>
          </p:cNvSpPr>
          <p:nvPr/>
        </p:nvSpPr>
        <p:spPr bwMode="auto">
          <a:xfrm flipH="1">
            <a:off x="1476375" y="3860800"/>
            <a:ext cx="1223963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57" name="直接连接符 21556"/>
          <p:cNvSpPr>
            <a:spLocks noChangeShapeType="1"/>
          </p:cNvSpPr>
          <p:nvPr/>
        </p:nvSpPr>
        <p:spPr bwMode="auto">
          <a:xfrm flipH="1">
            <a:off x="3132138" y="3716338"/>
            <a:ext cx="4392612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58" name="直接连接符 21557"/>
          <p:cNvSpPr>
            <a:spLocks noChangeShapeType="1"/>
          </p:cNvSpPr>
          <p:nvPr/>
        </p:nvSpPr>
        <p:spPr bwMode="auto">
          <a:xfrm flipH="1">
            <a:off x="5003800" y="3644900"/>
            <a:ext cx="863600" cy="1296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59" name="直接连接符 21558"/>
          <p:cNvSpPr>
            <a:spLocks noChangeShapeType="1"/>
          </p:cNvSpPr>
          <p:nvPr/>
        </p:nvSpPr>
        <p:spPr bwMode="auto">
          <a:xfrm>
            <a:off x="4787900" y="3644900"/>
            <a:ext cx="1512888" cy="15128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4340" y="1103404"/>
            <a:ext cx="8153400" cy="393885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、多姿多彩的图形是由点、线、面、体组成。点是构成图形的基本元素。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2</a:t>
            </a:r>
            <a:r>
              <a:rPr lang="zh-CN" altLang="en-US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、点无大小，线无粗细，面无厚薄，线有直线和曲线，面有平的面和曲的面。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3</a:t>
            </a:r>
            <a:r>
              <a:rPr lang="zh-CN" altLang="en-US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、点动成线，线动成面，面动成体。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4</a:t>
            </a:r>
            <a:r>
              <a:rPr lang="zh-CN" altLang="en-US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、体由面围成，面与面相交成线，线与线相交成点。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5</a:t>
            </a:r>
            <a:r>
              <a:rPr lang="zh-CN" altLang="en-US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、区分平面图形与立体图形的方法：所有的点是不是在同一平面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6</a:t>
            </a:r>
            <a:r>
              <a:rPr lang="zh-CN" altLang="en-US" sz="2400" b="1" dirty="0" smtClean="0">
                <a:latin typeface="宋体" panose="02010600030101010101" pitchFamily="2" charset="-122"/>
                <a:ea typeface="隶书" panose="02010509060101010101" pitchFamily="49" charset="-122"/>
              </a:rPr>
              <a:t>、立体图形分：柱体、锥体、球体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3346" y="258762"/>
            <a:ext cx="8229600" cy="539751"/>
          </a:xfrm>
        </p:spPr>
        <p:txBody>
          <a:bodyPr/>
          <a:lstStyle/>
          <a:p>
            <a:pPr indent="360680" algn="l" eaLnBrk="1" hangingPunct="1"/>
            <a:r>
              <a:rPr lang="zh-CN" altLang="en-US" sz="2800" b="1" smtClean="0">
                <a:solidFill>
                  <a:srgbClr val="36B8D8"/>
                </a:solidFill>
              </a:rPr>
              <a:t>感悟延伸</a:t>
            </a:r>
            <a:endParaRPr lang="en-US" sz="2800" b="1" smtClean="0">
              <a:solidFill>
                <a:srgbClr val="36B8D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32400"/>
            <a:ext cx="8229600" cy="2786062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</a:rPr>
              <a:t>　　通过本节课的学习，你在知识上有哪些收获，你学到了哪些方法？本节课的作业是课本</a:t>
            </a:r>
            <a:r>
              <a:rPr lang="en-US" sz="2800" b="1" dirty="0" smtClean="0">
                <a:latin typeface="宋体" panose="02010600030101010101" pitchFamily="2" charset="-122"/>
              </a:rPr>
              <a:t>9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页第</a:t>
            </a:r>
            <a:r>
              <a:rPr lang="en-US" sz="2800" b="1" dirty="0" smtClean="0">
                <a:latin typeface="宋体" panose="02010600030101010101" pitchFamily="2" charset="-122"/>
              </a:rPr>
              <a:t>1,2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题。请仍然存在问题的同学根据课后练习安排，完成自己的个性学习活动。</a:t>
            </a:r>
          </a:p>
        </p:txBody>
      </p:sp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360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36B8D8"/>
                </a:solidFill>
              </a:rPr>
              <a:t>总结启迪</a:t>
            </a:r>
            <a:endParaRPr lang="en-US" sz="2800" b="1" dirty="0">
              <a:solidFill>
                <a:srgbClr val="36B8D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"/>
          <p:cNvSpPr txBox="1">
            <a:spLocks noChangeArrowheads="1"/>
          </p:cNvSpPr>
          <p:nvPr/>
        </p:nvSpPr>
        <p:spPr bwMode="auto">
          <a:xfrm>
            <a:off x="1527175" y="1597025"/>
            <a:ext cx="2824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、点、线、面、体的关系</a:t>
            </a:r>
          </a:p>
        </p:txBody>
      </p:sp>
      <p:sp>
        <p:nvSpPr>
          <p:cNvPr id="6146" name="文本框 2"/>
          <p:cNvSpPr txBox="1">
            <a:spLocks noChangeArrowheads="1"/>
          </p:cNvSpPr>
          <p:nvPr/>
        </p:nvSpPr>
        <p:spPr bwMode="auto">
          <a:xfrm>
            <a:off x="1527175" y="2228850"/>
            <a:ext cx="3281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、平面图形、立体图形的判断</a:t>
            </a:r>
          </a:p>
        </p:txBody>
      </p:sp>
      <p:sp>
        <p:nvSpPr>
          <p:cNvPr id="6147" name="文本框 3"/>
          <p:cNvSpPr txBox="1">
            <a:spLocks noChangeArrowheads="1"/>
          </p:cNvSpPr>
          <p:nvPr/>
        </p:nvSpPr>
        <p:spPr bwMode="auto">
          <a:xfrm>
            <a:off x="1358900" y="798513"/>
            <a:ext cx="15541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本节课知识点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6"/>
          <p:cNvGrpSpPr/>
          <p:nvPr/>
        </p:nvGrpSpPr>
        <p:grpSpPr bwMode="auto">
          <a:xfrm>
            <a:off x="304800" y="1905000"/>
            <a:ext cx="2895600" cy="2362200"/>
            <a:chOff x="0" y="0"/>
            <a:chExt cx="1824" cy="1488"/>
          </a:xfrm>
        </p:grpSpPr>
        <p:pic>
          <p:nvPicPr>
            <p:cNvPr id="7170" name="Picture 7" descr="手枪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92"/>
              <a:ext cx="1536" cy="115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1" name="Rectangle 8"/>
            <p:cNvSpPr>
              <a:spLocks noChangeArrowheads="1"/>
            </p:cNvSpPr>
            <p:nvPr/>
          </p:nvSpPr>
          <p:spPr bwMode="auto">
            <a:xfrm>
              <a:off x="1008" y="1008"/>
              <a:ext cx="67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2" name="Rectangle 9"/>
            <p:cNvSpPr>
              <a:spLocks noChangeArrowheads="1"/>
            </p:cNvSpPr>
            <p:nvPr/>
          </p:nvSpPr>
          <p:spPr bwMode="auto">
            <a:xfrm>
              <a:off x="0" y="1296"/>
              <a:ext cx="120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3" name="Rectangle 10"/>
            <p:cNvSpPr>
              <a:spLocks noChangeArrowheads="1"/>
            </p:cNvSpPr>
            <p:nvPr/>
          </p:nvSpPr>
          <p:spPr bwMode="auto">
            <a:xfrm>
              <a:off x="48" y="0"/>
              <a:ext cx="1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4" name="Rectangle 11"/>
            <p:cNvSpPr>
              <a:spLocks noChangeArrowheads="1"/>
            </p:cNvSpPr>
            <p:nvPr/>
          </p:nvSpPr>
          <p:spPr bwMode="auto">
            <a:xfrm>
              <a:off x="96" y="96"/>
              <a:ext cx="172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5" name="Rectangle 12"/>
            <p:cNvSpPr>
              <a:spLocks noChangeArrowheads="1"/>
            </p:cNvSpPr>
            <p:nvPr/>
          </p:nvSpPr>
          <p:spPr bwMode="auto">
            <a:xfrm>
              <a:off x="1656" y="144"/>
              <a:ext cx="9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3273425" y="2921000"/>
            <a:ext cx="494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看点！</a:t>
            </a:r>
          </a:p>
        </p:txBody>
      </p:sp>
      <p:grpSp>
        <p:nvGrpSpPr>
          <p:cNvPr id="5130" name="Group 14"/>
          <p:cNvGrpSpPr/>
          <p:nvPr/>
        </p:nvGrpSpPr>
        <p:grpSpPr bwMode="auto">
          <a:xfrm>
            <a:off x="3033713" y="2606675"/>
            <a:ext cx="5181600" cy="4763"/>
            <a:chOff x="0" y="0"/>
            <a:chExt cx="3264" cy="3"/>
          </a:xfrm>
        </p:grpSpPr>
        <p:sp>
          <p:nvSpPr>
            <p:cNvPr id="7178" name="Line 15"/>
            <p:cNvSpPr>
              <a:spLocks noChangeShapeType="1"/>
            </p:cNvSpPr>
            <p:nvPr/>
          </p:nvSpPr>
          <p:spPr bwMode="auto">
            <a:xfrm>
              <a:off x="0" y="3"/>
              <a:ext cx="3264" cy="0"/>
            </a:xfrm>
            <a:prstGeom prst="line">
              <a:avLst/>
            </a:prstGeom>
            <a:noFill/>
            <a:ln w="92075" cap="rnd">
              <a:solidFill>
                <a:srgbClr val="FF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Line 16"/>
            <p:cNvSpPr>
              <a:spLocks noChangeShapeType="1"/>
            </p:cNvSpPr>
            <p:nvPr/>
          </p:nvSpPr>
          <p:spPr bwMode="auto">
            <a:xfrm>
              <a:off x="963" y="0"/>
              <a:ext cx="2222" cy="0"/>
            </a:xfrm>
            <a:prstGeom prst="line">
              <a:avLst/>
            </a:prstGeom>
            <a:noFill/>
            <a:ln w="952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36B8D8"/>
                </a:solidFill>
              </a:rPr>
              <a:t>导入新课</a:t>
            </a:r>
            <a:endParaRPr lang="en-US" sz="2800" b="1">
              <a:solidFill>
                <a:srgbClr val="36B8D8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22529" descr="91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组合 22533"/>
          <p:cNvGrpSpPr/>
          <p:nvPr/>
        </p:nvGrpSpPr>
        <p:grpSpPr bwMode="auto">
          <a:xfrm>
            <a:off x="4724400" y="2057400"/>
            <a:ext cx="4419600" cy="3810000"/>
            <a:chOff x="2976" y="1296"/>
            <a:chExt cx="2784" cy="2400"/>
          </a:xfrm>
        </p:grpSpPr>
        <p:sp>
          <p:nvSpPr>
            <p:cNvPr id="8195" name="文本框 22530"/>
            <p:cNvSpPr txBox="1">
              <a:spLocks noChangeArrowheads="1"/>
            </p:cNvSpPr>
            <p:nvPr/>
          </p:nvSpPr>
          <p:spPr bwMode="auto">
            <a:xfrm>
              <a:off x="5010" y="1392"/>
              <a:ext cx="75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点</a:t>
              </a:r>
            </a:p>
          </p:txBody>
        </p:sp>
        <p:sp>
          <p:nvSpPr>
            <p:cNvPr id="8196" name="直接连接符 22531"/>
            <p:cNvSpPr>
              <a:spLocks noChangeShapeType="1"/>
            </p:cNvSpPr>
            <p:nvPr/>
          </p:nvSpPr>
          <p:spPr bwMode="auto">
            <a:xfrm flipH="1">
              <a:off x="4224" y="1872"/>
              <a:ext cx="1008" cy="1824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22532"/>
            <p:cNvSpPr>
              <a:spLocks noChangeShapeType="1"/>
            </p:cNvSpPr>
            <p:nvPr/>
          </p:nvSpPr>
          <p:spPr bwMode="auto">
            <a:xfrm flipH="1" flipV="1">
              <a:off x="2976" y="1296"/>
              <a:ext cx="2256" cy="576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27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497888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337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-46038"/>
            <a:ext cx="7056437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文本框 33796"/>
          <p:cNvSpPr txBox="1">
            <a:spLocks noChangeArrowheads="1"/>
          </p:cNvSpPr>
          <p:nvPr/>
        </p:nvSpPr>
        <p:spPr bwMode="auto">
          <a:xfrm>
            <a:off x="703263" y="5022850"/>
            <a:ext cx="9010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点无大小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>
            <a:spLocks noChangeArrowheads="1"/>
          </p:cNvSpPr>
          <p:nvPr/>
        </p:nvSpPr>
        <p:spPr bwMode="auto">
          <a:xfrm>
            <a:off x="1420813" y="1211263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起点</a:t>
            </a:r>
          </a:p>
        </p:txBody>
      </p:sp>
      <p:sp>
        <p:nvSpPr>
          <p:cNvPr id="11266" name="文本框 2"/>
          <p:cNvSpPr txBox="1">
            <a:spLocks noChangeArrowheads="1"/>
          </p:cNvSpPr>
          <p:nvPr/>
        </p:nvSpPr>
        <p:spPr bwMode="auto">
          <a:xfrm>
            <a:off x="3722688" y="1211263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终点</a:t>
            </a:r>
          </a:p>
        </p:txBody>
      </p:sp>
      <p:sp>
        <p:nvSpPr>
          <p:cNvPr id="11267" name="文本框 3"/>
          <p:cNvSpPr txBox="1">
            <a:spLocks noChangeArrowheads="1"/>
          </p:cNvSpPr>
          <p:nvPr/>
        </p:nvSpPr>
        <p:spPr bwMode="auto">
          <a:xfrm>
            <a:off x="1420813" y="2112963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中点</a:t>
            </a:r>
          </a:p>
        </p:txBody>
      </p:sp>
      <p:sp>
        <p:nvSpPr>
          <p:cNvPr id="11268" name="文本框 4"/>
          <p:cNvSpPr txBox="1">
            <a:spLocks noChangeArrowheads="1"/>
          </p:cNvSpPr>
          <p:nvPr/>
        </p:nvSpPr>
        <p:spPr bwMode="auto">
          <a:xfrm>
            <a:off x="2273300" y="1211263"/>
            <a:ext cx="1096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火车站点</a:t>
            </a:r>
          </a:p>
        </p:txBody>
      </p:sp>
      <p:sp>
        <p:nvSpPr>
          <p:cNvPr id="11269" name="文本框 5"/>
          <p:cNvSpPr txBox="1">
            <a:spLocks noChangeArrowheads="1"/>
          </p:cNvSpPr>
          <p:nvPr/>
        </p:nvSpPr>
        <p:spPr bwMode="auto">
          <a:xfrm>
            <a:off x="1420813" y="26797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端点</a:t>
            </a:r>
          </a:p>
        </p:txBody>
      </p:sp>
      <p:sp>
        <p:nvSpPr>
          <p:cNvPr id="11270" name="文本框 6"/>
          <p:cNvSpPr txBox="1">
            <a:spLocks noChangeArrowheads="1"/>
          </p:cNvSpPr>
          <p:nvPr/>
        </p:nvSpPr>
        <p:spPr bwMode="auto">
          <a:xfrm>
            <a:off x="1420813" y="3246438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顶点</a:t>
            </a:r>
          </a:p>
        </p:txBody>
      </p:sp>
      <p:sp>
        <p:nvSpPr>
          <p:cNvPr id="11271" name="文本框 7"/>
          <p:cNvSpPr txBox="1">
            <a:spLocks noChangeArrowheads="1"/>
          </p:cNvSpPr>
          <p:nvPr/>
        </p:nvSpPr>
        <p:spPr bwMode="auto">
          <a:xfrm>
            <a:off x="1420813" y="3892550"/>
            <a:ext cx="639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交点</a:t>
            </a:r>
          </a:p>
        </p:txBody>
      </p:sp>
      <p:sp>
        <p:nvSpPr>
          <p:cNvPr id="11272" name="文本框 8"/>
          <p:cNvSpPr txBox="1">
            <a:spLocks noChangeArrowheads="1"/>
          </p:cNvSpPr>
          <p:nvPr/>
        </p:nvSpPr>
        <p:spPr bwMode="auto">
          <a:xfrm>
            <a:off x="1420813" y="4497388"/>
            <a:ext cx="639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垂足</a:t>
            </a:r>
          </a:p>
        </p:txBody>
      </p:sp>
      <p:sp>
        <p:nvSpPr>
          <p:cNvPr id="11273" name="文本框 9"/>
          <p:cNvSpPr txBox="1">
            <a:spLocks noChangeArrowheads="1"/>
          </p:cNvSpPr>
          <p:nvPr/>
        </p:nvSpPr>
        <p:spPr bwMode="auto">
          <a:xfrm>
            <a:off x="5197475" y="1211263"/>
            <a:ext cx="639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局点</a:t>
            </a:r>
          </a:p>
        </p:txBody>
      </p:sp>
      <p:sp>
        <p:nvSpPr>
          <p:cNvPr id="11274" name="文本框 10"/>
          <p:cNvSpPr txBox="1">
            <a:spLocks noChangeArrowheads="1"/>
          </p:cNvSpPr>
          <p:nvPr/>
        </p:nvSpPr>
        <p:spPr bwMode="auto">
          <a:xfrm>
            <a:off x="6342063" y="1211263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赛点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62175" y="2112963"/>
            <a:ext cx="5668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ym typeface="Arial" panose="020B0604020202020204" pitchFamily="34" charset="0"/>
              </a:rPr>
              <a:t>如果一点把一条线段分成相等的两段，这个点叫中点。</a:t>
            </a:r>
            <a:endParaRPr lang="zh-CN" altLang="en-US" dirty="0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273300" y="2679700"/>
            <a:ext cx="4068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表示线的开头或结束位置的点，叫端点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289175" y="3246438"/>
            <a:ext cx="2239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公共的端点，叫顶点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289175" y="3892550"/>
            <a:ext cx="178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线与线相交的点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273300" y="4497388"/>
            <a:ext cx="3840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两条线相交成直角时的交点称为垂足</a:t>
            </a:r>
          </a:p>
        </p:txBody>
      </p:sp>
      <p:sp>
        <p:nvSpPr>
          <p:cNvPr id="11280" name="文本框 16"/>
          <p:cNvSpPr txBox="1">
            <a:spLocks noChangeArrowheads="1"/>
          </p:cNvSpPr>
          <p:nvPr/>
        </p:nvSpPr>
        <p:spPr bwMode="auto">
          <a:xfrm>
            <a:off x="7381875" y="1211263"/>
            <a:ext cx="639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看点</a:t>
            </a:r>
          </a:p>
        </p:txBody>
      </p:sp>
      <p:sp>
        <p:nvSpPr>
          <p:cNvPr id="11281" name="文本框 17"/>
          <p:cNvSpPr txBox="1">
            <a:spLocks noChangeArrowheads="1"/>
          </p:cNvSpPr>
          <p:nvPr/>
        </p:nvSpPr>
        <p:spPr bwMode="auto">
          <a:xfrm>
            <a:off x="1473200" y="361950"/>
            <a:ext cx="2697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一母生九子，连母十个样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42900" y="4803775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给我们以“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点动成线</a:t>
            </a:r>
            <a:r>
              <a:rPr lang="zh-CN" altLang="en-US" sz="2800" b="1">
                <a:latin typeface="宋体" panose="02010600030101010101" pitchFamily="2" charset="-122"/>
              </a:rPr>
              <a:t>”的形象</a:t>
            </a:r>
          </a:p>
        </p:txBody>
      </p:sp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457200" y="242888"/>
            <a:ext cx="1646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6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</a:rPr>
              <a:t>  </a:t>
            </a:r>
            <a:r>
              <a:rPr lang="zh-CN" altLang="en-US" sz="2800" b="1">
                <a:solidFill>
                  <a:srgbClr val="FF0000"/>
                </a:solidFill>
              </a:rPr>
              <a:t>看线！</a:t>
            </a:r>
          </a:p>
        </p:txBody>
      </p:sp>
      <p:pic>
        <p:nvPicPr>
          <p:cNvPr id="12291" name="图片 2" descr="t01c5a77cf97a28d9c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" y="1504950"/>
            <a:ext cx="325755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3"/>
          <p:cNvSpPr txBox="1">
            <a:spLocks noChangeArrowheads="1"/>
          </p:cNvSpPr>
          <p:nvPr/>
        </p:nvSpPr>
        <p:spPr bwMode="auto">
          <a:xfrm>
            <a:off x="6415088" y="638175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/>
              <a:t>烟花</a:t>
            </a:r>
          </a:p>
        </p:txBody>
      </p:sp>
      <p:pic>
        <p:nvPicPr>
          <p:cNvPr id="12293" name="Picture 2" descr="bolid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6050" y="2500313"/>
            <a:ext cx="39433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m00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24725" y="-15875"/>
            <a:ext cx="1844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文本框 4"/>
          <p:cNvSpPr txBox="1">
            <a:spLocks noChangeArrowheads="1"/>
          </p:cNvSpPr>
          <p:nvPr/>
        </p:nvSpPr>
        <p:spPr bwMode="auto">
          <a:xfrm>
            <a:off x="777875" y="3992563"/>
            <a:ext cx="1325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巴格达防空</a:t>
            </a:r>
          </a:p>
        </p:txBody>
      </p:sp>
      <p:sp>
        <p:nvSpPr>
          <p:cNvPr id="12296" name="文本框 5"/>
          <p:cNvSpPr txBox="1">
            <a:spLocks noChangeArrowheads="1"/>
          </p:cNvSpPr>
          <p:nvPr/>
        </p:nvSpPr>
        <p:spPr bwMode="auto">
          <a:xfrm>
            <a:off x="4478338" y="3352800"/>
            <a:ext cx="6397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近地流星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全屏显示(4:3)</PresentationFormat>
  <Paragraphs>119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120</vt:lpstr>
      <vt:lpstr>楷体</vt:lpstr>
      <vt:lpstr>隶书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Package</vt:lpstr>
      <vt:lpstr>青岛版初中数学七年级上册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感悟延伸</vt:lpstr>
      <vt:lpstr>　　通过本节课的学习，你在知识上有哪些收获，你学到了哪些方法？本节课的作业是课本9页第1,2题。请仍然存在问题的同学根据课后练习安排，完成自己的个性学习活动。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2015-03-15T11:16:00Z</dcterms:created>
  <dcterms:modified xsi:type="dcterms:W3CDTF">2023-01-16T18:18:08Z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E254958BA9CA4958BAA06C55B181F996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