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20" d="100"/>
          <a:sy n="120" d="100"/>
        </p:scale>
        <p:origin x="-1452" y="-43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30A645-7572-48BE-835B-3F29B9C76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4D545B-F4AF-4741-9A51-621137517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4D545B-F4AF-4741-9A51-621137517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4D545B-F4AF-4741-9A51-621137517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4D545B-F4AF-4741-9A51-621137517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4D545B-F4AF-4741-9A51-621137517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30A645-7572-48BE-835B-3F29B9C76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30A645-7572-48BE-835B-3F29B9C76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E2C8-BADE-4A7D-A02B-57D63D0DBF7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E2C8-BADE-4A7D-A02B-57D63D0DBF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E2C8-BADE-4A7D-A02B-57D63D0DBF7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E2C8-BADE-4A7D-A02B-57D63D0DBF7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4D545B-F4AF-4741-9A51-621137517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4D545B-F4AF-4741-9A51-621137517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4D545B-F4AF-4741-9A51-6211375174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762000"/>
            <a:ext cx="7349400" cy="21420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967000"/>
            <a:ext cx="7349400" cy="12270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645000"/>
            <a:ext cx="8229600" cy="45690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070000"/>
            <a:ext cx="7349400" cy="8490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967000"/>
            <a:ext cx="7349400" cy="393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242000"/>
            <a:ext cx="8226900" cy="3966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251000"/>
            <a:ext cx="3882600" cy="39570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251000"/>
            <a:ext cx="3882600" cy="39570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191000"/>
            <a:ext cx="4006800" cy="3180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184774"/>
            <a:ext cx="4006800" cy="318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296000"/>
            <a:ext cx="3924808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296000"/>
            <a:ext cx="3920400" cy="3840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762000"/>
            <a:ext cx="783000" cy="4191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6876900" cy="41910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507000"/>
            <a:ext cx="8226900" cy="5880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242000"/>
            <a:ext cx="8226900" cy="3966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5262000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 descr="蓝色可爱手绘宠物食品插画背景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25559" y="272945"/>
            <a:ext cx="9169241" cy="5228749"/>
          </a:xfrm>
          <a:prstGeom prst="rect">
            <a:avLst/>
          </a:prstGeom>
        </p:spPr>
      </p:pic>
      <p:pic>
        <p:nvPicPr>
          <p:cNvPr id="7" name="图片 6" descr="5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9080000">
            <a:off x="-1363980" y="1553898"/>
            <a:ext cx="1200150" cy="1271588"/>
          </a:xfrm>
          <a:prstGeom prst="rect">
            <a:avLst/>
          </a:prstGeom>
        </p:spPr>
      </p:pic>
      <p:pic>
        <p:nvPicPr>
          <p:cNvPr id="9" name="图片 8" descr="5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095976" y="240083"/>
            <a:ext cx="2627471" cy="1831658"/>
          </a:xfrm>
          <a:prstGeom prst="rect">
            <a:avLst/>
          </a:prstGeom>
        </p:spPr>
      </p:pic>
      <p:pic>
        <p:nvPicPr>
          <p:cNvPr id="10" name="图片 9" descr="58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-1424940" y="170075"/>
            <a:ext cx="1028700" cy="1310640"/>
          </a:xfrm>
          <a:prstGeom prst="rect">
            <a:avLst/>
          </a:prstGeom>
        </p:spPr>
      </p:pic>
      <p:pic>
        <p:nvPicPr>
          <p:cNvPr id="11" name="图片 10" descr="58"/>
          <p:cNvPicPr>
            <a:picLocks noChangeAspect="1"/>
          </p:cNvPicPr>
          <p:nvPr/>
        </p:nvPicPr>
        <p:blipFill>
          <a:blip r:embed="rId8" cstate="screen">
            <a:lum bright="6000" contrast="6000"/>
          </a:blip>
          <a:srcRect/>
          <a:stretch>
            <a:fillRect/>
          </a:stretch>
        </p:blipFill>
        <p:spPr>
          <a:xfrm>
            <a:off x="-572452" y="-2804"/>
            <a:ext cx="1845469" cy="1483519"/>
          </a:xfrm>
          <a:prstGeom prst="rect">
            <a:avLst/>
          </a:prstGeom>
        </p:spPr>
      </p:pic>
      <p:pic>
        <p:nvPicPr>
          <p:cNvPr id="48" name="图片 47" descr="684-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7706201" y="286280"/>
            <a:ext cx="1452086" cy="948214"/>
          </a:xfrm>
          <a:prstGeom prst="rect">
            <a:avLst/>
          </a:prstGeom>
        </p:spPr>
      </p:pic>
      <p:pic>
        <p:nvPicPr>
          <p:cNvPr id="49" name="图片 48" descr="684-1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107156" y="3490013"/>
            <a:ext cx="775335" cy="506730"/>
          </a:xfrm>
          <a:prstGeom prst="rect">
            <a:avLst/>
          </a:prstGeom>
        </p:spPr>
      </p:pic>
      <p:pic>
        <p:nvPicPr>
          <p:cNvPr id="50" name="图片 49" descr="684-1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1273016" y="271992"/>
            <a:ext cx="1616393" cy="456248"/>
          </a:xfrm>
          <a:prstGeom prst="rect">
            <a:avLst/>
          </a:prstGeom>
        </p:spPr>
      </p:pic>
      <p:pic>
        <p:nvPicPr>
          <p:cNvPr id="51" name="图片 50" descr="小男孩1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6796722" y="924534"/>
            <a:ext cx="2346960" cy="39255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6911" y="1748546"/>
            <a:ext cx="82454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Unit1</a:t>
            </a:r>
          </a:p>
          <a:p>
            <a:r>
              <a:rPr lang="en-US" altLang="zh-CN" sz="3200" b="1" dirty="0" smtClea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Welcome </a:t>
            </a:r>
            <a:r>
              <a:rPr lang="en-US" altLang="zh-CN" sz="3200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to my new home</a:t>
            </a:r>
            <a:r>
              <a:rPr lang="en-US" altLang="zh-CN" sz="3600" b="1" dirty="0">
                <a:solidFill>
                  <a:schemeClr val="tx1"/>
                </a:solidFill>
                <a:uFillTx/>
              </a:rPr>
              <a:t> !</a:t>
            </a:r>
          </a:p>
        </p:txBody>
      </p:sp>
      <p:pic>
        <p:nvPicPr>
          <p:cNvPr id="5" name="图片 4" descr="C:/Users/ADMINI~1.GZ-/AppData/Local/Temp/kaimatting/20200801152528/output_aiMatting_20200801152542.pngoutput_aiMatting_20200801152542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4579" y="3593274"/>
            <a:ext cx="2146935" cy="1607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3175" y="971868"/>
            <a:ext cx="4566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人教精通版四年级下册</a:t>
            </a:r>
            <a:r>
              <a:rPr lang="zh-CN" altLang="zh-CN" dirty="0"/>
              <a:t> </a:t>
            </a:r>
          </a:p>
        </p:txBody>
      </p:sp>
      <p:sp>
        <p:nvSpPr>
          <p:cNvPr id="15" name="矩形 14"/>
          <p:cNvSpPr/>
          <p:nvPr/>
        </p:nvSpPr>
        <p:spPr>
          <a:xfrm>
            <a:off x="3169097" y="479316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zoom/>
      </p:transition>
    </mc:Choice>
    <mc:Fallback xmlns="">
      <p:transition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4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82867" y="3898160"/>
            <a:ext cx="1200150" cy="1271588"/>
          </a:xfrm>
          <a:prstGeom prst="rect">
            <a:avLst/>
          </a:prstGeom>
        </p:spPr>
      </p:pic>
      <p:sp>
        <p:nvSpPr>
          <p:cNvPr id="5" name="Freeform 892"/>
          <p:cNvSpPr/>
          <p:nvPr/>
        </p:nvSpPr>
        <p:spPr bwMode="auto">
          <a:xfrm flipH="1">
            <a:off x="464185" y="1148662"/>
            <a:ext cx="3275965" cy="71120"/>
          </a:xfrm>
          <a:custGeom>
            <a:avLst/>
            <a:gdLst>
              <a:gd name="TX0" fmla="*/ 1 w 2289"/>
              <a:gd name="TY0" fmla="*/ 2 h 39"/>
              <a:gd name="TX1" fmla="*/ 2 w 2289"/>
              <a:gd name="TY1" fmla="*/ 6 h 39"/>
              <a:gd name="TX2" fmla="*/ 152 w 2289"/>
              <a:gd name="TY2" fmla="*/ 19 h 39"/>
              <a:gd name="TX3" fmla="*/ 199 w 2289"/>
              <a:gd name="TY3" fmla="*/ 17 h 39"/>
              <a:gd name="TX4" fmla="*/ 566 w 2289"/>
              <a:gd name="TY4" fmla="*/ 25 h 39"/>
              <a:gd name="TX5" fmla="*/ 710 w 2289"/>
              <a:gd name="TY5" fmla="*/ 29 h 39"/>
              <a:gd name="TX6" fmla="*/ 1040 w 2289"/>
              <a:gd name="TY6" fmla="*/ 31 h 39"/>
              <a:gd name="TX7" fmla="*/ 1426 w 2289"/>
              <a:gd name="TY7" fmla="*/ 34 h 39"/>
              <a:gd name="TX8" fmla="*/ 1706 w 2289"/>
              <a:gd name="TY8" fmla="*/ 35 h 39"/>
              <a:gd name="TX9" fmla="*/ 1898 w 2289"/>
              <a:gd name="TY9" fmla="*/ 34 h 39"/>
              <a:gd name="TX10" fmla="*/ 2020 w 2289"/>
              <a:gd name="TY10" fmla="*/ 31 h 39"/>
              <a:gd name="TX11" fmla="*/ 2182 w 2289"/>
              <a:gd name="TY11" fmla="*/ 29 h 39"/>
              <a:gd name="TX12" fmla="*/ 2210 w 2289"/>
              <a:gd name="TY12" fmla="*/ 31 h 39"/>
              <a:gd name="TX13" fmla="*/ 2286 w 2289"/>
              <a:gd name="TY13" fmla="*/ 28 h 39"/>
              <a:gd name="TX14" fmla="*/ 2287 w 2289"/>
              <a:gd name="TY14" fmla="*/ 24 h 39"/>
              <a:gd name="TX15" fmla="*/ 2283 w 2289"/>
              <a:gd name="TY15" fmla="*/ 23 h 39"/>
              <a:gd name="TX16" fmla="*/ 2210 w 2289"/>
              <a:gd name="TY16" fmla="*/ 25 h 39"/>
              <a:gd name="TX17" fmla="*/ 2183 w 2289"/>
              <a:gd name="TY17" fmla="*/ 23 h 39"/>
              <a:gd name="TX18" fmla="*/ 2020 w 2289"/>
              <a:gd name="TY18" fmla="*/ 25 h 39"/>
              <a:gd name="TX19" fmla="*/ 1898 w 2289"/>
              <a:gd name="TY19" fmla="*/ 28 h 39"/>
              <a:gd name="TX20" fmla="*/ 1706 w 2289"/>
              <a:gd name="TY20" fmla="*/ 29 h 39"/>
              <a:gd name="TX21" fmla="*/ 1426 w 2289"/>
              <a:gd name="TY21" fmla="*/ 28 h 39"/>
              <a:gd name="TX22" fmla="*/ 1040 w 2289"/>
              <a:gd name="TY22" fmla="*/ 25 h 39"/>
              <a:gd name="TX23" fmla="*/ 710 w 2289"/>
              <a:gd name="TY23" fmla="*/ 23 h 39"/>
              <a:gd name="TX24" fmla="*/ 567 w 2289"/>
              <a:gd name="TY24" fmla="*/ 19 h 39"/>
              <a:gd name="TX25" fmla="*/ 199 w 2289"/>
              <a:gd name="TY25" fmla="*/ 11 h 39"/>
              <a:gd name="TX26" fmla="*/ 152 w 2289"/>
              <a:gd name="TY26" fmla="*/ 13 h 39"/>
              <a:gd name="TX27" fmla="*/ 5 w 2289"/>
              <a:gd name="TY27" fmla="*/ 1 h 39"/>
              <a:gd name="TX28" fmla="*/ 1 w 2289"/>
              <a:gd name="TY28" fmla="*/ 2 h 39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</a:cxnLst>
            <a:rect l="l" t="t" r="r" b="b"/>
            <a:pathLst>
              <a:path w="2289" h="39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rgbClr val="14171A"/>
          </a:solidFill>
          <a:ln w="0">
            <a:noFill/>
          </a:ln>
        </p:spPr>
        <p:txBody>
          <a:bodyPr vert="horz" wrap="square" lIns="68580" tIns="34290" rIns="68580" bIns="34290" anchor="t">
            <a:noAutofit/>
          </a:bodyPr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04060" y="1565990"/>
            <a:ext cx="4995545" cy="10147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be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句型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be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句型主要表达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某处有某人（某物）。其中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动词有时态和单复数的变化。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04060" y="3577537"/>
            <a:ext cx="4994910" cy="706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单数用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is. </a:t>
            </a:r>
            <a:r>
              <a:rPr lang="zh-CN" altLang="en-US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不可数名词也要用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is</a:t>
            </a:r>
            <a:r>
              <a:rPr lang="zh-CN" altLang="en-US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复数用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are.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3550" y="631640"/>
            <a:ext cx="3468370" cy="624840"/>
            <a:chOff x="730" y="545"/>
            <a:chExt cx="5462" cy="984"/>
          </a:xfrm>
        </p:grpSpPr>
        <p:pic>
          <p:nvPicPr>
            <p:cNvPr id="10" name="图片 9" descr="小男孩1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 flipH="1">
              <a:off x="730" y="545"/>
              <a:ext cx="1011" cy="96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549" y="743"/>
              <a:ext cx="4643" cy="786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句型对对碰</a:t>
              </a:r>
            </a:p>
          </p:txBody>
        </p:sp>
      </p:grpSp>
      <p:sp>
        <p:nvSpPr>
          <p:cNvPr id="6" name="左弧形箭头 5"/>
          <p:cNvSpPr/>
          <p:nvPr/>
        </p:nvSpPr>
        <p:spPr>
          <a:xfrm>
            <a:off x="4102100" y="2791143"/>
            <a:ext cx="366395" cy="5765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4"/>
            <a:ext cx="1545908" cy="124301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63868" y="757291"/>
            <a:ext cx="3468593" cy="499110"/>
            <a:chOff x="-3" y="306893"/>
            <a:chExt cx="5003718" cy="665795"/>
          </a:xfrm>
        </p:grpSpPr>
        <p:sp>
          <p:nvSpPr>
            <p:cNvPr id="17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207" y="306893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日积月累</a:t>
              </a: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 </a:t>
              </a:r>
            </a:p>
          </p:txBody>
        </p:sp>
      </p:grpSp>
      <p:pic>
        <p:nvPicPr>
          <p:cNvPr id="20" name="图片 19" descr="小男孩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463550" y="631772"/>
            <a:ext cx="617220" cy="58864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/>
        </p:nvGraphicFramePr>
        <p:xfrm>
          <a:off x="463550" y="1506538"/>
          <a:ext cx="8124190" cy="3036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9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01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单词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例句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2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8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4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746885" y="2194878"/>
            <a:ext cx="1422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charset="-122"/>
                <a:cs typeface="宋体" panose="02010600030101010101" pitchFamily="2" charset="-122"/>
                <a:sym typeface="+mn-ea"/>
              </a:rPr>
              <a:t>study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89630" y="2194878"/>
            <a:ext cx="3589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What's in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华文行楷" panose="02010800040101010101" charset="-122"/>
                <a:cs typeface="宋体" panose="02010600030101010101" pitchFamily="2" charset="-122"/>
                <a:sym typeface="+mn-ea"/>
              </a:rPr>
              <a:t>the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study?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42440" y="3027998"/>
            <a:ext cx="1647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computer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89630" y="3027998"/>
            <a:ext cx="5544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want to buy a new computer  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1950" y="3841433"/>
            <a:ext cx="1537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picture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89630" y="3712528"/>
            <a:ext cx="55441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There are fifteen pictures on the wall.  </a:t>
            </a:r>
          </a:p>
        </p:txBody>
      </p:sp>
      <p:pic>
        <p:nvPicPr>
          <p:cNvPr id="18434" name="Picture 4" descr="书房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0860" y="1900238"/>
            <a:ext cx="1021715" cy="816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C:/Users/ADMINI~1.GZ-/AppData/Local/Temp/kaimatting/20200805100741/output_aiMatting_20200805100746.pngoutput_aiMatting_2020080510074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64515" y="2812098"/>
            <a:ext cx="1067435" cy="737870"/>
          </a:xfrm>
          <a:prstGeom prst="rect">
            <a:avLst/>
          </a:prstGeom>
        </p:spPr>
      </p:pic>
      <p:pic>
        <p:nvPicPr>
          <p:cNvPr id="11" name="图片 10" descr="07cc14481a6a0a85-a4f68192fe170e03-aa95e02d4cfacee82d19d5716fbbfc6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0235" y="3835718"/>
            <a:ext cx="942340" cy="70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4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40005" y="4058180"/>
            <a:ext cx="1200150" cy="127158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63868" y="757291"/>
            <a:ext cx="3468593" cy="499110"/>
            <a:chOff x="-3" y="306893"/>
            <a:chExt cx="5003718" cy="665795"/>
          </a:xfrm>
        </p:grpSpPr>
        <p:sp>
          <p:nvSpPr>
            <p:cNvPr id="17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207" y="306893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日积月累</a:t>
              </a:r>
              <a:r>
                <a: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 </a:t>
              </a:r>
            </a:p>
          </p:txBody>
        </p:sp>
      </p:grpSp>
      <p:pic>
        <p:nvPicPr>
          <p:cNvPr id="20" name="图片 19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63550" y="631772"/>
            <a:ext cx="617220" cy="588645"/>
          </a:xfrm>
          <a:prstGeom prst="rect">
            <a:avLst/>
          </a:prstGeom>
        </p:spPr>
      </p:pic>
      <p:pic>
        <p:nvPicPr>
          <p:cNvPr id="5" name="图片 4" descr="C:/Users/ADMINI~1.GZ-/AppData/Local/Temp/kaimatting/20200801152528/output_aiMatting_20200801152542.pngoutput_aiMatting_2020080115254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452360" y="2279333"/>
            <a:ext cx="1815465" cy="1390650"/>
          </a:xfrm>
          <a:prstGeom prst="rect">
            <a:avLst/>
          </a:prstGeom>
        </p:spPr>
      </p:pic>
      <p:graphicFrame>
        <p:nvGraphicFramePr>
          <p:cNvPr id="7" name="表格 6"/>
          <p:cNvGraphicFramePr/>
          <p:nvPr/>
        </p:nvGraphicFramePr>
        <p:xfrm>
          <a:off x="464185" y="1742758"/>
          <a:ext cx="7211695" cy="272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1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重     点     句     型</a:t>
                      </a: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zh-CN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zh-CN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21435" y="1818958"/>
            <a:ext cx="5497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问句：      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What's in the study?</a:t>
            </a: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9210" y="2689543"/>
            <a:ext cx="6544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答语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     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There is ...</a:t>
            </a:r>
            <a:endParaRPr lang="en-US" altLang="zh-CN" sz="240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     There are..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1373505" y="3344863"/>
            <a:ext cx="62255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Times New Roman" panose="02020603050405020304" pitchFamily="18" charset="0"/>
                <a:sym typeface="+mn-ea"/>
              </a:rPr>
              <a:t>句型结构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：</a:t>
            </a:r>
            <a:endParaRPr lang="zh-CN" altLang="en-US" sz="20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 b="1">
                <a:solidFill>
                  <a:schemeClr val="tx1"/>
                </a:solidFill>
              </a:rPr>
              <a:t> </a:t>
            </a:r>
            <a:r>
              <a:rPr lang="en-US" altLang="zh-CN" sz="2000" b="1">
                <a:solidFill>
                  <a:schemeClr val="tx1"/>
                </a:solidFill>
              </a:rPr>
              <a:t>There is/are (a/an/some/</a:t>
            </a:r>
            <a:r>
              <a:rPr lang="zh-CN" altLang="en-US" sz="2000" b="1">
                <a:solidFill>
                  <a:schemeClr val="tx1"/>
                </a:solidFill>
              </a:rPr>
              <a:t>基数词）</a:t>
            </a:r>
            <a:r>
              <a:rPr lang="en-US" altLang="zh-CN" sz="2000" b="1">
                <a:solidFill>
                  <a:schemeClr val="tx1"/>
                </a:solidFill>
              </a:rPr>
              <a:t>+</a:t>
            </a:r>
            <a:r>
              <a:rPr lang="zh-CN" altLang="en-US" sz="2000" b="1">
                <a:solidFill>
                  <a:schemeClr val="tx1"/>
                </a:solidFill>
              </a:rPr>
              <a:t>物品  </a:t>
            </a:r>
            <a:r>
              <a:rPr lang="en-US" altLang="zh-CN" sz="2000" b="1">
                <a:solidFill>
                  <a:schemeClr val="tx1"/>
                </a:solidFill>
              </a:rPr>
              <a:t>+</a:t>
            </a:r>
            <a:r>
              <a:rPr lang="zh-CN" altLang="en-US" sz="2000" b="1">
                <a:solidFill>
                  <a:schemeClr val="tx1"/>
                </a:solidFill>
              </a:rPr>
              <a:t>地点）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3170" y="2229168"/>
            <a:ext cx="4503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sym typeface="+mn-ea"/>
              </a:rPr>
              <a:t>句型结构</a:t>
            </a:r>
            <a:r>
              <a:rPr lang="zh-CN" altLang="en-US" sz="2400">
                <a:latin typeface="Times New Roman" panose="02020603050405020304" pitchFamily="18" charset="0"/>
                <a:sym typeface="+mn-ea"/>
              </a:rPr>
              <a:t>：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What's+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介词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某处？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3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40005" y="4058180"/>
            <a:ext cx="1200150" cy="12715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3868" y="757291"/>
            <a:ext cx="3468593" cy="499110"/>
            <a:chOff x="-3" y="306893"/>
            <a:chExt cx="5003718" cy="665795"/>
          </a:xfrm>
        </p:grpSpPr>
        <p:sp>
          <p:nvSpPr>
            <p:cNvPr id="8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0207" y="306893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开动脑筋</a:t>
              </a:r>
            </a:p>
          </p:txBody>
        </p:sp>
      </p:grpSp>
      <p:pic>
        <p:nvPicPr>
          <p:cNvPr id="2" name="图片 1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64185" y="631772"/>
            <a:ext cx="617220" cy="588645"/>
          </a:xfrm>
          <a:prstGeom prst="rect">
            <a:avLst/>
          </a:prstGeom>
        </p:spPr>
      </p:pic>
      <p:pic>
        <p:nvPicPr>
          <p:cNvPr id="3" name="图片 2" descr="1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972935" y="1220047"/>
            <a:ext cx="2428875" cy="35156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15035" y="1487117"/>
            <a:ext cx="626745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、你想问书房里有什么，应该说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A. What’s in the study?       B. Who’s in the study?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、当朋友来到你家，你应热情地说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A. This is my home.           B. Welcome to my home.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is a______ in the study.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A. bowls       B. TV      C. computer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92370" y="1635072"/>
            <a:ext cx="676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19370" y="2495497"/>
            <a:ext cx="676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41270" y="3400372"/>
            <a:ext cx="6762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3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82867" y="3898160"/>
            <a:ext cx="1200150" cy="12715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3868" y="757291"/>
            <a:ext cx="3468593" cy="462915"/>
            <a:chOff x="-3" y="306893"/>
            <a:chExt cx="5003718" cy="617512"/>
          </a:xfrm>
        </p:grpSpPr>
        <p:sp>
          <p:nvSpPr>
            <p:cNvPr id="8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0207" y="306893"/>
              <a:ext cx="4253508" cy="521793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endParaRPr kumimoji="0" lang="en-US" altLang="zh-C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endParaRPr>
            </a:p>
          </p:txBody>
        </p:sp>
      </p:grpSp>
      <p:pic>
        <p:nvPicPr>
          <p:cNvPr id="3" name="图片 2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63550" y="631772"/>
            <a:ext cx="617855" cy="588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90625" y="1773502"/>
            <a:ext cx="62750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There ____ four new chairs.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A. am                   B. are                 C. is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 in the living room?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A. What                B. What’s           C. What are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3915" y="757291"/>
            <a:ext cx="2948545" cy="49911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>
            <a:spAutoFit/>
          </a:bodyPr>
          <a:lstStyle/>
          <a:p>
            <a:pPr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开动脑筋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67915" y="1823032"/>
            <a:ext cx="481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61185" y="2757752"/>
            <a:ext cx="481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20" name="图片 19" descr="1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972935" y="1220047"/>
            <a:ext cx="2428875" cy="3515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 descr="蓝色可爱手绘宠物食品插画背景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10954" y="272945"/>
            <a:ext cx="9169241" cy="5228749"/>
          </a:xfrm>
          <a:prstGeom prst="rect">
            <a:avLst/>
          </a:prstGeom>
        </p:spPr>
      </p:pic>
      <p:pic>
        <p:nvPicPr>
          <p:cNvPr id="7" name="图片 6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080000">
            <a:off x="468630" y="2493698"/>
            <a:ext cx="1200150" cy="1271588"/>
          </a:xfrm>
          <a:prstGeom prst="rect">
            <a:avLst/>
          </a:prstGeom>
        </p:spPr>
      </p:pic>
      <p:pic>
        <p:nvPicPr>
          <p:cNvPr id="9" name="图片 8" descr="5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095976" y="240083"/>
            <a:ext cx="2627471" cy="1831658"/>
          </a:xfrm>
          <a:prstGeom prst="rect">
            <a:avLst/>
          </a:prstGeom>
        </p:spPr>
      </p:pic>
      <p:pic>
        <p:nvPicPr>
          <p:cNvPr id="11" name="图片 10" descr="58"/>
          <p:cNvPicPr>
            <a:picLocks noChangeAspect="1"/>
          </p:cNvPicPr>
          <p:nvPr/>
        </p:nvPicPr>
        <p:blipFill>
          <a:blip r:embed="rId6" cstate="screen">
            <a:lum bright="6000" contrast="6000"/>
          </a:blip>
          <a:srcRect/>
          <a:stretch>
            <a:fillRect/>
          </a:stretch>
        </p:blipFill>
        <p:spPr>
          <a:xfrm>
            <a:off x="250508" y="633466"/>
            <a:ext cx="1845469" cy="1483519"/>
          </a:xfrm>
          <a:prstGeom prst="rect">
            <a:avLst/>
          </a:prstGeom>
        </p:spPr>
      </p:pic>
      <p:pic>
        <p:nvPicPr>
          <p:cNvPr id="48" name="图片 47" descr="684-1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706201" y="286280"/>
            <a:ext cx="1452086" cy="948214"/>
          </a:xfrm>
          <a:prstGeom prst="rect">
            <a:avLst/>
          </a:prstGeom>
        </p:spPr>
      </p:pic>
      <p:pic>
        <p:nvPicPr>
          <p:cNvPr id="49" name="图片 48" descr="684-1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107156" y="3490013"/>
            <a:ext cx="775335" cy="506730"/>
          </a:xfrm>
          <a:prstGeom prst="rect">
            <a:avLst/>
          </a:prstGeom>
        </p:spPr>
      </p:pic>
      <p:pic>
        <p:nvPicPr>
          <p:cNvPr id="50" name="图片 49" descr="684-1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1273016" y="271992"/>
            <a:ext cx="1616393" cy="4562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42460" y="286200"/>
            <a:ext cx="4382135" cy="4808220"/>
            <a:chOff x="6996" y="1"/>
            <a:chExt cx="6901" cy="7572"/>
          </a:xfrm>
        </p:grpSpPr>
        <p:pic>
          <p:nvPicPr>
            <p:cNvPr id="10" name="图片 9" descr="58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996" y="1"/>
              <a:ext cx="1620" cy="2064"/>
            </a:xfrm>
            <a:prstGeom prst="rect">
              <a:avLst/>
            </a:prstGeom>
          </p:spPr>
        </p:pic>
        <p:pic>
          <p:nvPicPr>
            <p:cNvPr id="51" name="图片 50" descr="小男孩1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9409" y="257"/>
              <a:ext cx="4489" cy="7316"/>
            </a:xfrm>
            <a:prstGeom prst="rect">
              <a:avLst/>
            </a:prstGeom>
          </p:spPr>
        </p:pic>
      </p:grpSp>
      <p:sp>
        <p:nvSpPr>
          <p:cNvPr id="35" name="文本框 34"/>
          <p:cNvSpPr txBox="1"/>
          <p:nvPr/>
        </p:nvSpPr>
        <p:spPr>
          <a:xfrm>
            <a:off x="520065" y="1991307"/>
            <a:ext cx="6245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CA443A"/>
                </a:solidFill>
                <a:latin typeface="汉仪蝶语体简" panose="02010604000101010101" charset="-122"/>
                <a:ea typeface="汉仪蝶语体简" panose="02010604000101010101" charset="-122"/>
              </a:rPr>
              <a:t>Thanks for watching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4"/>
          <p:cNvSpPr txBox="1"/>
          <p:nvPr/>
        </p:nvSpPr>
        <p:spPr>
          <a:xfrm>
            <a:off x="4167446" y="1915316"/>
            <a:ext cx="2413982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6485"/>
            <a:r>
              <a:rPr lang="en-US" altLang="zh-CN" sz="3200" b="1" dirty="0">
                <a:solidFill>
                  <a:schemeClr val="tx1"/>
                </a:solidFill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CONTENT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2190750" y="3224980"/>
            <a:ext cx="2474595" cy="380365"/>
          </a:xfrm>
          <a:prstGeom prst="roundRect">
            <a:avLst>
              <a:gd name="adj" fmla="val 5000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485"/>
            <a:r>
              <a:rPr lang="zh-CN" altLang="en-US" sz="2800" b="1" dirty="0">
                <a:solidFill>
                  <a:schemeClr val="tx1"/>
                </a:solidFill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词汇连连看</a:t>
            </a:r>
            <a:r>
              <a:rPr lang="en-US" altLang="zh-CN" sz="2800" b="1" dirty="0">
                <a:solidFill>
                  <a:schemeClr val="tx1"/>
                </a:solidFill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 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2443480" y="3901123"/>
            <a:ext cx="1817370" cy="380365"/>
          </a:xfrm>
          <a:prstGeom prst="roundRect">
            <a:avLst>
              <a:gd name="adj" fmla="val 5000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485"/>
            <a:r>
              <a:rPr lang="zh-CN" altLang="en-US" sz="2800" b="1" dirty="0">
                <a:solidFill>
                  <a:schemeClr val="tx1"/>
                </a:solidFill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日积月累</a:t>
            </a:r>
            <a:r>
              <a:rPr lang="en-US" altLang="zh-CN" sz="2800" b="1" dirty="0">
                <a:solidFill>
                  <a:schemeClr val="tx1"/>
                </a:solidFill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 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5757545" y="3179895"/>
            <a:ext cx="2787015" cy="380365"/>
          </a:xfrm>
          <a:prstGeom prst="roundRect">
            <a:avLst>
              <a:gd name="adj" fmla="val 5000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485"/>
            <a:r>
              <a:rPr lang="zh-CN" altLang="en-US" sz="2800" b="1" dirty="0">
                <a:solidFill>
                  <a:schemeClr val="tx1"/>
                </a:solidFill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句型对对碰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5973445" y="3900752"/>
            <a:ext cx="1982470" cy="380365"/>
          </a:xfrm>
          <a:prstGeom prst="roundRect">
            <a:avLst>
              <a:gd name="adj" fmla="val 5000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6485"/>
            <a:r>
              <a:rPr lang="zh-CN" altLang="en-US" sz="2800" b="1" dirty="0">
                <a:solidFill>
                  <a:schemeClr val="tx1"/>
                </a:solidFill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开动脑筋</a:t>
            </a:r>
          </a:p>
        </p:txBody>
      </p:sp>
      <p:sp>
        <p:nvSpPr>
          <p:cNvPr id="12" name="TextBox 34"/>
          <p:cNvSpPr txBox="1"/>
          <p:nvPr/>
        </p:nvSpPr>
        <p:spPr>
          <a:xfrm>
            <a:off x="4584950" y="1352565"/>
            <a:ext cx="988425" cy="562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6485"/>
            <a:r>
              <a:rPr lang="zh-CN" altLang="en-US" sz="3655" b="1" dirty="0">
                <a:solidFill>
                  <a:schemeClr val="tx1"/>
                </a:solidFill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rPr>
              <a:t>目录</a:t>
            </a:r>
          </a:p>
        </p:txBody>
      </p:sp>
      <p:sp>
        <p:nvSpPr>
          <p:cNvPr id="76" name="任意多边形 75"/>
          <p:cNvSpPr/>
          <p:nvPr/>
        </p:nvSpPr>
        <p:spPr>
          <a:xfrm>
            <a:off x="3803809" y="1014466"/>
            <a:ext cx="2529840" cy="1686878"/>
          </a:xfrm>
          <a:custGeom>
            <a:avLst/>
            <a:gdLst>
              <a:gd name="connisteX0" fmla="*/ 24237 w 3372847"/>
              <a:gd name="connsiteY0" fmla="*/ 476445 h 2248942"/>
              <a:gd name="connisteX1" fmla="*/ 283952 w 3372847"/>
              <a:gd name="connsiteY1" fmla="*/ 129735 h 2248942"/>
              <a:gd name="connisteX2" fmla="*/ 2131167 w 3372847"/>
              <a:gd name="connsiteY2" fmla="*/ 14800 h 2248942"/>
              <a:gd name="connisteX3" fmla="*/ 3242417 w 3372847"/>
              <a:gd name="connsiteY3" fmla="*/ 360875 h 2248942"/>
              <a:gd name="connisteX4" fmla="*/ 3285597 w 3372847"/>
              <a:gd name="connsiteY4" fmla="*/ 1399735 h 2248942"/>
              <a:gd name="connisteX5" fmla="*/ 2982702 w 3372847"/>
              <a:gd name="connsiteY5" fmla="*/ 2179515 h 2248942"/>
              <a:gd name="connisteX6" fmla="*/ 1683492 w 3372847"/>
              <a:gd name="connsiteY6" fmla="*/ 2179515 h 2248942"/>
              <a:gd name="connisteX7" fmla="*/ 831957 w 3372847"/>
              <a:gd name="connsiteY7" fmla="*/ 2179515 h 224894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3372848" h="2248942">
                <a:moveTo>
                  <a:pt x="24237" y="476446"/>
                </a:moveTo>
                <a:cubicBezTo>
                  <a:pt x="39477" y="409136"/>
                  <a:pt x="-137688" y="221811"/>
                  <a:pt x="283952" y="129736"/>
                </a:cubicBezTo>
                <a:cubicBezTo>
                  <a:pt x="705592" y="37661"/>
                  <a:pt x="1539347" y="-31554"/>
                  <a:pt x="2131167" y="14801"/>
                </a:cubicBezTo>
                <a:cubicBezTo>
                  <a:pt x="2722987" y="61156"/>
                  <a:pt x="3011277" y="84016"/>
                  <a:pt x="3242417" y="360876"/>
                </a:cubicBezTo>
                <a:cubicBezTo>
                  <a:pt x="3473557" y="637736"/>
                  <a:pt x="3337667" y="1035881"/>
                  <a:pt x="3285597" y="1399736"/>
                </a:cubicBezTo>
                <a:cubicBezTo>
                  <a:pt x="3233527" y="1763591"/>
                  <a:pt x="3303377" y="2023306"/>
                  <a:pt x="2982702" y="2179516"/>
                </a:cubicBezTo>
                <a:cubicBezTo>
                  <a:pt x="2662027" y="2335726"/>
                  <a:pt x="2113387" y="2179516"/>
                  <a:pt x="1683492" y="2179516"/>
                </a:cubicBezTo>
                <a:cubicBezTo>
                  <a:pt x="1253597" y="2179516"/>
                  <a:pt x="976102" y="2179516"/>
                  <a:pt x="831957" y="2179516"/>
                </a:cubicBezTo>
              </a:path>
            </a:pathLst>
          </a:custGeom>
          <a:noFill/>
          <a:ln w="25400">
            <a:solidFill>
              <a:srgbClr val="1417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3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40005" y="4058180"/>
            <a:ext cx="1200150" cy="1271588"/>
          </a:xfrm>
          <a:prstGeom prst="rect">
            <a:avLst/>
          </a:prstGeom>
        </p:spPr>
      </p:pic>
      <p:pic>
        <p:nvPicPr>
          <p:cNvPr id="54" name="图片 53" descr="小孩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94084" y="592032"/>
            <a:ext cx="2315051" cy="2315051"/>
          </a:xfrm>
          <a:prstGeom prst="rect">
            <a:avLst/>
          </a:prstGeom>
        </p:spPr>
      </p:pic>
      <p:pic>
        <p:nvPicPr>
          <p:cNvPr id="2" name="图片 1" descr="1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28470" y="3765497"/>
            <a:ext cx="711835" cy="515620"/>
          </a:xfrm>
          <a:prstGeom prst="rect">
            <a:avLst/>
          </a:prstGeom>
        </p:spPr>
      </p:pic>
      <p:pic>
        <p:nvPicPr>
          <p:cNvPr id="3" name="图片 2" descr="1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721485" y="3112082"/>
            <a:ext cx="711835" cy="515620"/>
          </a:xfrm>
          <a:prstGeom prst="rect">
            <a:avLst/>
          </a:prstGeom>
        </p:spPr>
      </p:pic>
      <p:pic>
        <p:nvPicPr>
          <p:cNvPr id="4" name="图片 3" descr="1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295900" y="3799152"/>
            <a:ext cx="711835" cy="515620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343525" y="3100017"/>
            <a:ext cx="711835" cy="515620"/>
          </a:xfrm>
          <a:prstGeom prst="rect">
            <a:avLst/>
          </a:prstGeom>
        </p:spPr>
      </p:pic>
      <p:sp>
        <p:nvSpPr>
          <p:cNvPr id="16" name="TextBox 31"/>
          <p:cNvSpPr txBox="1"/>
          <p:nvPr/>
        </p:nvSpPr>
        <p:spPr>
          <a:xfrm flipH="1">
            <a:off x="1786890" y="3145102"/>
            <a:ext cx="53530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929005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汉仪蝶语体简" panose="02010604000101010101" charset="-122"/>
                <a:ea typeface="汉仪蝶语体简" panose="02010604000101010101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01</a:t>
            </a:r>
          </a:p>
        </p:txBody>
      </p:sp>
      <p:sp>
        <p:nvSpPr>
          <p:cNvPr id="11" name="TextBox 31"/>
          <p:cNvSpPr txBox="1"/>
          <p:nvPr/>
        </p:nvSpPr>
        <p:spPr>
          <a:xfrm flipH="1">
            <a:off x="1759585" y="3799787"/>
            <a:ext cx="53530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929005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汉仪蝶语体简" panose="02010604000101010101" charset="-122"/>
                <a:ea typeface="汉仪蝶语体简" panose="02010604000101010101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03</a:t>
            </a:r>
          </a:p>
        </p:txBody>
      </p:sp>
      <p:sp>
        <p:nvSpPr>
          <p:cNvPr id="14" name="TextBox 31"/>
          <p:cNvSpPr txBox="1"/>
          <p:nvPr/>
        </p:nvSpPr>
        <p:spPr>
          <a:xfrm flipH="1">
            <a:off x="5386070" y="3110812"/>
            <a:ext cx="53530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929005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汉仪蝶语体简" panose="02010604000101010101" charset="-122"/>
                <a:ea typeface="汉仪蝶语体简" panose="02010604000101010101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02</a:t>
            </a:r>
          </a:p>
        </p:txBody>
      </p:sp>
      <p:sp>
        <p:nvSpPr>
          <p:cNvPr id="17" name="TextBox 31"/>
          <p:cNvSpPr txBox="1"/>
          <p:nvPr/>
        </p:nvSpPr>
        <p:spPr>
          <a:xfrm flipH="1">
            <a:off x="5343525" y="3820742"/>
            <a:ext cx="53530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929005">
              <a:lnSpc>
                <a:spcPct val="100000"/>
              </a:lnSpc>
              <a:defRPr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汉仪蝶语体简" panose="02010604000101010101" charset="-122"/>
                <a:ea typeface="汉仪蝶语体简" panose="02010604000101010101" charset="-122"/>
                <a:cs typeface="Times New Roman" panose="02020603050405020304" pitchFamily="18" charset="0"/>
                <a:sym typeface="Source Han Serif SC" panose="02020400000000000000" pitchFamily="18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3"/>
            <a:ext cx="1545908" cy="124301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3868" y="757291"/>
            <a:ext cx="3468593" cy="499110"/>
            <a:chOff x="-3" y="306893"/>
            <a:chExt cx="5003718" cy="665795"/>
          </a:xfrm>
        </p:grpSpPr>
        <p:sp>
          <p:nvSpPr>
            <p:cNvPr id="8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0207" y="306893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词汇连连看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 </a:t>
              </a:r>
            </a:p>
          </p:txBody>
        </p:sp>
      </p:grpSp>
      <p:pic>
        <p:nvPicPr>
          <p:cNvPr id="51" name="图片 50" descr="小男孩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464185" y="631772"/>
            <a:ext cx="617220" cy="588645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3034030" y="943293"/>
            <a:ext cx="3076575" cy="1394460"/>
          </a:xfrm>
          <a:prstGeom prst="cloudCallout">
            <a:avLst>
              <a:gd name="adj1" fmla="val -97622"/>
              <a:gd name="adj2" fmla="val 500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08960" y="1256480"/>
            <a:ext cx="30651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study.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What's in the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study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4" descr="书房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83655" y="1149033"/>
            <a:ext cx="2418080" cy="22726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76"/>
          <p:cNvGrpSpPr/>
          <p:nvPr/>
        </p:nvGrpSpPr>
        <p:grpSpPr>
          <a:xfrm>
            <a:off x="1697355" y="2455043"/>
            <a:ext cx="2174875" cy="828000"/>
            <a:chOff x="3833" y="1888"/>
            <a:chExt cx="1370" cy="590"/>
          </a:xfrm>
        </p:grpSpPr>
        <p:sp>
          <p:nvSpPr>
            <p:cNvPr id="18437" name="Line 10"/>
            <p:cNvSpPr/>
            <p:nvPr/>
          </p:nvSpPr>
          <p:spPr>
            <a:xfrm>
              <a:off x="3833" y="247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Line 9"/>
            <p:cNvSpPr/>
            <p:nvPr/>
          </p:nvSpPr>
          <p:spPr>
            <a:xfrm>
              <a:off x="3833" y="2296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Line 8"/>
            <p:cNvSpPr/>
            <p:nvPr/>
          </p:nvSpPr>
          <p:spPr>
            <a:xfrm>
              <a:off x="3833" y="2069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TextBox 29">
              <a:hlinkClick r:id="" action="ppaction://noaction"/>
            </p:cNvPr>
            <p:cNvSpPr/>
            <p:nvPr/>
          </p:nvSpPr>
          <p:spPr>
            <a:xfrm>
              <a:off x="3933" y="1888"/>
              <a:ext cx="1270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sym typeface="Calibri" panose="020F0502020204030204" charset="0"/>
                </a:rPr>
                <a:t>study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18441" name="Line 7"/>
            <p:cNvSpPr/>
            <p:nvPr/>
          </p:nvSpPr>
          <p:spPr>
            <a:xfrm>
              <a:off x="3833" y="188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011045" y="3421830"/>
            <a:ext cx="1022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书房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13555" y="262744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400" b="1">
                <a:solidFill>
                  <a:srgbClr val="FF0000"/>
                </a:solidFill>
              </a:rPr>
              <a:t>[ˈstʌdi]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97355" y="3943668"/>
            <a:ext cx="4962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介词短语：</a:t>
            </a:r>
            <a:r>
              <a:rPr lang="en-US" altLang="zh-CN" sz="2400" b="1" dirty="0"/>
              <a:t>in the study</a:t>
            </a:r>
          </a:p>
          <a:p>
            <a:r>
              <a:rPr lang="en-US" altLang="zh-CN" sz="2400" b="1" dirty="0"/>
              <a:t>            </a:t>
            </a:r>
            <a:r>
              <a:rPr lang="zh-CN" altLang="en-US" sz="2400" b="1" dirty="0"/>
              <a:t>在书房里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9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3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51435" y="4073420"/>
            <a:ext cx="1200150" cy="12715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3868" y="757291"/>
            <a:ext cx="3468593" cy="499110"/>
            <a:chOff x="-3" y="306893"/>
            <a:chExt cx="5003718" cy="665795"/>
          </a:xfrm>
        </p:grpSpPr>
        <p:sp>
          <p:nvSpPr>
            <p:cNvPr id="8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0207" y="306893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词汇连连看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 </a:t>
              </a:r>
            </a:p>
          </p:txBody>
        </p:sp>
      </p:grpSp>
      <p:pic>
        <p:nvPicPr>
          <p:cNvPr id="51" name="图片 50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64185" y="631772"/>
            <a:ext cx="617220" cy="5886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10330" y="2961958"/>
            <a:ext cx="43554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computer.</a:t>
            </a:r>
          </a:p>
          <a:p>
            <a:r>
              <a:rPr lang="zh-CN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我想买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一台新电脑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图片 2" descr="C:/Users/ADMINI~1.GZ-/AppData/Local/Temp/kaimatting/20200805100741/output_aiMatting_20200805100746.pngoutput_aiMatting_202008051007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05" y="1984190"/>
            <a:ext cx="2527300" cy="1746250"/>
          </a:xfrm>
          <a:prstGeom prst="rect">
            <a:avLst/>
          </a:prstGeom>
        </p:spPr>
      </p:pic>
      <p:grpSp>
        <p:nvGrpSpPr>
          <p:cNvPr id="4" name="Group 76"/>
          <p:cNvGrpSpPr/>
          <p:nvPr/>
        </p:nvGrpSpPr>
        <p:grpSpPr>
          <a:xfrm>
            <a:off x="3910330" y="1580965"/>
            <a:ext cx="2824120" cy="827867"/>
            <a:chOff x="3833" y="1888"/>
            <a:chExt cx="1193" cy="590"/>
          </a:xfrm>
        </p:grpSpPr>
        <p:sp>
          <p:nvSpPr>
            <p:cNvPr id="18437" name="Line 10"/>
            <p:cNvSpPr/>
            <p:nvPr/>
          </p:nvSpPr>
          <p:spPr>
            <a:xfrm>
              <a:off x="3833" y="247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Line 9"/>
            <p:cNvSpPr/>
            <p:nvPr/>
          </p:nvSpPr>
          <p:spPr>
            <a:xfrm>
              <a:off x="3833" y="2296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Line 8"/>
            <p:cNvSpPr/>
            <p:nvPr/>
          </p:nvSpPr>
          <p:spPr>
            <a:xfrm>
              <a:off x="3833" y="2069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TextBox 29">
              <a:hlinkClick r:id="" action="ppaction://noaction"/>
            </p:cNvPr>
            <p:cNvSpPr/>
            <p:nvPr/>
          </p:nvSpPr>
          <p:spPr>
            <a:xfrm>
              <a:off x="3923" y="1888"/>
              <a:ext cx="1103" cy="5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sym typeface="Calibri" panose="020F0502020204030204" charset="0"/>
                </a:rPr>
                <a:t>computer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18441" name="Line 7"/>
            <p:cNvSpPr/>
            <p:nvPr/>
          </p:nvSpPr>
          <p:spPr>
            <a:xfrm>
              <a:off x="3833" y="188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24425" y="2596965"/>
            <a:ext cx="1114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电脑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94475" y="185655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[kəmˈpjuːtə]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10330" y="3730308"/>
            <a:ext cx="4233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短语</a:t>
            </a:r>
            <a:r>
              <a:rPr lang="en-US" altLang="zh-CN" sz="2400" dirty="0"/>
              <a:t>: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computer games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玩电脑游戏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3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51435" y="4073420"/>
            <a:ext cx="1200150" cy="127158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3868" y="757291"/>
            <a:ext cx="3468593" cy="499110"/>
            <a:chOff x="-3" y="306893"/>
            <a:chExt cx="5003718" cy="665795"/>
          </a:xfrm>
        </p:grpSpPr>
        <p:sp>
          <p:nvSpPr>
            <p:cNvPr id="8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0207" y="306893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词汇连连看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  </a:t>
              </a:r>
            </a:p>
          </p:txBody>
        </p:sp>
      </p:grpSp>
      <p:pic>
        <p:nvPicPr>
          <p:cNvPr id="51" name="图片 50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64185" y="631772"/>
            <a:ext cx="617220" cy="5886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0500" y="2867343"/>
            <a:ext cx="52133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There are fifteen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</a:t>
            </a: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wall.                </a:t>
            </a:r>
            <a:r>
              <a:rPr lang="en-US" altLang="zh-C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有15张图片在墙上</a:t>
            </a:r>
          </a:p>
        </p:txBody>
      </p:sp>
      <p:pic>
        <p:nvPicPr>
          <p:cNvPr id="4" name="图片 3" descr="07cc14481a6a0a85-a4f68192fe170e03-aa95e02d4cfacee82d19d5716fbbfc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615" y="2013400"/>
            <a:ext cx="2654935" cy="1991360"/>
          </a:xfrm>
          <a:prstGeom prst="rect">
            <a:avLst/>
          </a:prstGeom>
        </p:spPr>
      </p:pic>
      <p:grpSp>
        <p:nvGrpSpPr>
          <p:cNvPr id="3" name="Group 76"/>
          <p:cNvGrpSpPr/>
          <p:nvPr/>
        </p:nvGrpSpPr>
        <p:grpSpPr>
          <a:xfrm>
            <a:off x="4568825" y="1464760"/>
            <a:ext cx="2123624" cy="828040"/>
            <a:chOff x="3833" y="1888"/>
            <a:chExt cx="1283" cy="590"/>
          </a:xfrm>
        </p:grpSpPr>
        <p:sp>
          <p:nvSpPr>
            <p:cNvPr id="18437" name="Line 10"/>
            <p:cNvSpPr/>
            <p:nvPr/>
          </p:nvSpPr>
          <p:spPr>
            <a:xfrm>
              <a:off x="3833" y="247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8" name="Line 9"/>
            <p:cNvSpPr/>
            <p:nvPr/>
          </p:nvSpPr>
          <p:spPr>
            <a:xfrm>
              <a:off x="3833" y="2296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39" name="Line 8"/>
            <p:cNvSpPr/>
            <p:nvPr/>
          </p:nvSpPr>
          <p:spPr>
            <a:xfrm>
              <a:off x="3833" y="2069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0" name="TextBox 29">
              <a:hlinkClick r:id="" action="ppaction://noaction"/>
            </p:cNvPr>
            <p:cNvSpPr/>
            <p:nvPr/>
          </p:nvSpPr>
          <p:spPr>
            <a:xfrm>
              <a:off x="3846" y="1888"/>
              <a:ext cx="1270" cy="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sym typeface="Calibri" panose="020F0502020204030204" charset="0"/>
                </a:rPr>
                <a:t>picture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18441" name="Line 7"/>
            <p:cNvSpPr/>
            <p:nvPr/>
          </p:nvSpPr>
          <p:spPr>
            <a:xfrm>
              <a:off x="3833" y="1888"/>
              <a:ext cx="1089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99990" y="2345505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照片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4000" y="1885130"/>
            <a:ext cx="19824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[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ˈ</a:t>
            </a:r>
            <a:r>
              <a:rPr lang="zh-CN" altLang="en-US" sz="2400" b="1">
                <a:solidFill>
                  <a:srgbClr val="FF0000"/>
                </a:solidFill>
              </a:rPr>
              <a:t>piktʃə ]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31920" y="3635693"/>
            <a:ext cx="4585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短语：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take a picture</a:t>
            </a: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take pictures     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照相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3"/>
            <a:ext cx="1545908" cy="124301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3868" y="757291"/>
            <a:ext cx="3468593" cy="930275"/>
            <a:chOff x="-3" y="306893"/>
            <a:chExt cx="5003718" cy="1240954"/>
          </a:xfrm>
        </p:grpSpPr>
        <p:sp>
          <p:nvSpPr>
            <p:cNvPr id="8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50207" y="306893"/>
              <a:ext cx="4253508" cy="1240954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zh-CN" altLang="en-US" sz="2800" b="1" noProof="0" dirty="0">
                  <a:ln>
                    <a:noFill/>
                  </a:ln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句型对对碰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汉仪蝶语体简" panose="02010604000101010101" charset="-122"/>
                <a:ea typeface="汉仪蝶语体简" panose="02010604000101010101" charset="-122"/>
                <a:sym typeface="Source Han Serif SC" panose="02020400000000000000" pitchFamily="18" charset="-122"/>
              </a:endParaRPr>
            </a:p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  </a:t>
              </a:r>
            </a:p>
          </p:txBody>
        </p:sp>
      </p:grpSp>
      <p:pic>
        <p:nvPicPr>
          <p:cNvPr id="51" name="图片 50" descr="小男孩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464185" y="631772"/>
            <a:ext cx="617220" cy="588645"/>
          </a:xfrm>
          <a:prstGeom prst="rect">
            <a:avLst/>
          </a:prstGeom>
        </p:spPr>
      </p:pic>
      <p:pic>
        <p:nvPicPr>
          <p:cNvPr id="12" name="图片 11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57530" y="1867985"/>
            <a:ext cx="2121535" cy="1979295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3128645" y="1464760"/>
            <a:ext cx="3253105" cy="1131570"/>
          </a:xfrm>
          <a:prstGeom prst="cloudCallout">
            <a:avLst>
              <a:gd name="adj1" fmla="val -97622"/>
              <a:gd name="adj2" fmla="val 500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 </a:t>
            </a:r>
          </a:p>
        </p:txBody>
      </p:sp>
      <p:pic>
        <p:nvPicPr>
          <p:cNvPr id="16" name="图片 15" descr="1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063105" y="2234380"/>
            <a:ext cx="1866265" cy="2743200"/>
          </a:xfrm>
          <a:prstGeom prst="rect">
            <a:avLst/>
          </a:prstGeom>
        </p:spPr>
      </p:pic>
      <p:sp>
        <p:nvSpPr>
          <p:cNvPr id="17" name="云形标注 16"/>
          <p:cNvSpPr/>
          <p:nvPr/>
        </p:nvSpPr>
        <p:spPr>
          <a:xfrm>
            <a:off x="4464685" y="2991300"/>
            <a:ext cx="2249170" cy="1031875"/>
          </a:xfrm>
          <a:prstGeom prst="cloudCallout">
            <a:avLst>
              <a:gd name="adj1" fmla="val 79312"/>
              <a:gd name="adj2" fmla="val -25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3291840" y="1774005"/>
            <a:ext cx="3185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Welcome to my home!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77740" y="3273240"/>
            <a:ext cx="1604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you. </a:t>
            </a:r>
          </a:p>
        </p:txBody>
      </p:sp>
      <p:pic>
        <p:nvPicPr>
          <p:cNvPr id="5" name="图片 4" descr="C:/Users/ADMINI~1.GZ-/AppData/Local/Temp/kaimatting/20200801152528/output_aiMatting_20200801152542.pngoutput_aiMatting_2020080115254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784985" y="3370527"/>
            <a:ext cx="2146935" cy="1607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云形 9"/>
          <p:cNvSpPr/>
          <p:nvPr/>
        </p:nvSpPr>
        <p:spPr>
          <a:xfrm>
            <a:off x="2077720" y="2543493"/>
            <a:ext cx="1461135" cy="49974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 8"/>
          <p:cNvSpPr/>
          <p:nvPr/>
        </p:nvSpPr>
        <p:spPr>
          <a:xfrm>
            <a:off x="1232535" y="2542858"/>
            <a:ext cx="751840" cy="4343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4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40005" y="4058180"/>
            <a:ext cx="1200150" cy="127158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63868" y="721096"/>
            <a:ext cx="3506693" cy="499110"/>
            <a:chOff x="-3" y="258610"/>
            <a:chExt cx="5058680" cy="665795"/>
          </a:xfrm>
        </p:grpSpPr>
        <p:sp>
          <p:nvSpPr>
            <p:cNvPr id="17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05169" y="258610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句型对对碰</a:t>
              </a:r>
            </a:p>
          </p:txBody>
        </p:sp>
      </p:grpSp>
      <p:pic>
        <p:nvPicPr>
          <p:cNvPr id="20" name="图片 19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63550" y="631772"/>
            <a:ext cx="617220" cy="588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21715" y="1622240"/>
            <a:ext cx="3334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What's in the study ?</a:t>
            </a:r>
          </a:p>
        </p:txBody>
      </p:sp>
      <p:pic>
        <p:nvPicPr>
          <p:cNvPr id="18434" name="Picture 4" descr="书房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484495" y="1766385"/>
            <a:ext cx="2414905" cy="1578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33170" y="3740600"/>
            <a:ext cx="5227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new computer in the study 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有一台新的电脑在书房里。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0770" y="3122745"/>
            <a:ext cx="3416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书房里有什么？</a:t>
            </a:r>
          </a:p>
        </p:txBody>
      </p:sp>
      <p:sp>
        <p:nvSpPr>
          <p:cNvPr id="5" name="下箭头 4"/>
          <p:cNvSpPr/>
          <p:nvPr/>
        </p:nvSpPr>
        <p:spPr>
          <a:xfrm>
            <a:off x="1442720" y="2207075"/>
            <a:ext cx="93345" cy="301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2350135" y="2207075"/>
            <a:ext cx="93345" cy="301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56030" y="2563310"/>
            <a:ext cx="650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什么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50440" y="2575878"/>
            <a:ext cx="148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在</a:t>
            </a:r>
            <a:r>
              <a:rPr lang="zh-CN" altLang="en-US" b="1">
                <a:latin typeface="Calibri" panose="020F0502020204030204" charset="0"/>
                <a:sym typeface="+mn-ea"/>
              </a:rPr>
              <a:t>ˑˑˑˑˑˑ</a:t>
            </a:r>
            <a:r>
              <a:rPr lang="zh-CN" altLang="zh-CN" b="1">
                <a:latin typeface="Calibri" panose="020F0502020204030204" charset="0"/>
                <a:sym typeface="+mn-ea"/>
              </a:rPr>
              <a:t>里面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18000" y="2660333"/>
            <a:ext cx="246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Calibri" panose="020F0502020204030204" charset="0"/>
              </a:rPr>
              <a:t>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3" grpId="0"/>
      <p:bldP spid="4" grpId="0"/>
      <p:bldP spid="2" grpId="0"/>
      <p:bldP spid="5" grpId="0" bldLvl="0" animBg="1"/>
      <p:bldP spid="6" grpId="0" bldLvl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4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40005" y="4058180"/>
            <a:ext cx="1200150" cy="127158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63868" y="757291"/>
            <a:ext cx="3468593" cy="499110"/>
            <a:chOff x="-3" y="306893"/>
            <a:chExt cx="5003718" cy="665795"/>
          </a:xfrm>
        </p:grpSpPr>
        <p:sp>
          <p:nvSpPr>
            <p:cNvPr id="17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207" y="306893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句型对对碰</a:t>
              </a:r>
            </a:p>
          </p:txBody>
        </p:sp>
      </p:grpSp>
      <p:pic>
        <p:nvPicPr>
          <p:cNvPr id="20" name="图片 19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63550" y="631772"/>
            <a:ext cx="617220" cy="588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3615" y="1815280"/>
            <a:ext cx="3334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What's in the study 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0770" y="3134175"/>
            <a:ext cx="5739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new picture in the study.</a:t>
            </a: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有一张新的图片在书房里。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80770" y="2428690"/>
            <a:ext cx="3416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书房里有什么？</a:t>
            </a:r>
          </a:p>
        </p:txBody>
      </p:sp>
      <p:pic>
        <p:nvPicPr>
          <p:cNvPr id="5" name="图片 4" descr="d0ed942b08b4b2b5-38ea535ce9eb3b25-02093259c1dd0790119f170c2a34317c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59170" y="1815148"/>
            <a:ext cx="2658745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8"/>
          <p:cNvPicPr>
            <a:picLocks noChangeAspect="1"/>
          </p:cNvPicPr>
          <p:nvPr/>
        </p:nvPicPr>
        <p:blipFill>
          <a:blip r:embed="rId3" cstate="screen">
            <a:lum bright="6000" contrast="6000"/>
          </a:blip>
          <a:srcRect/>
          <a:stretch>
            <a:fillRect/>
          </a:stretch>
        </p:blipFill>
        <p:spPr>
          <a:xfrm>
            <a:off x="7598093" y="221034"/>
            <a:ext cx="1545908" cy="1243013"/>
          </a:xfrm>
          <a:prstGeom prst="rect">
            <a:avLst/>
          </a:prstGeom>
        </p:spPr>
      </p:pic>
      <p:pic>
        <p:nvPicPr>
          <p:cNvPr id="18" name="图片 17" descr="5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180000">
            <a:off x="-40005" y="4058180"/>
            <a:ext cx="1200150" cy="127158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63868" y="757291"/>
            <a:ext cx="3468593" cy="499110"/>
            <a:chOff x="-3" y="306893"/>
            <a:chExt cx="5003718" cy="665795"/>
          </a:xfrm>
        </p:grpSpPr>
        <p:sp>
          <p:nvSpPr>
            <p:cNvPr id="17" name="Freeform 892"/>
            <p:cNvSpPr/>
            <p:nvPr/>
          </p:nvSpPr>
          <p:spPr bwMode="auto">
            <a:xfrm flipH="1">
              <a:off x="-3" y="829110"/>
              <a:ext cx="4725379" cy="95295"/>
            </a:xfrm>
            <a:custGeom>
              <a:avLst/>
              <a:gdLst>
                <a:gd name="TX0" fmla="*/ 1 w 2289"/>
                <a:gd name="TY0" fmla="*/ 2 h 39"/>
                <a:gd name="TX1" fmla="*/ 2 w 2289"/>
                <a:gd name="TY1" fmla="*/ 6 h 39"/>
                <a:gd name="TX2" fmla="*/ 152 w 2289"/>
                <a:gd name="TY2" fmla="*/ 19 h 39"/>
                <a:gd name="TX3" fmla="*/ 199 w 2289"/>
                <a:gd name="TY3" fmla="*/ 17 h 39"/>
                <a:gd name="TX4" fmla="*/ 566 w 2289"/>
                <a:gd name="TY4" fmla="*/ 25 h 39"/>
                <a:gd name="TX5" fmla="*/ 710 w 2289"/>
                <a:gd name="TY5" fmla="*/ 29 h 39"/>
                <a:gd name="TX6" fmla="*/ 1040 w 2289"/>
                <a:gd name="TY6" fmla="*/ 31 h 39"/>
                <a:gd name="TX7" fmla="*/ 1426 w 2289"/>
                <a:gd name="TY7" fmla="*/ 34 h 39"/>
                <a:gd name="TX8" fmla="*/ 1706 w 2289"/>
                <a:gd name="TY8" fmla="*/ 35 h 39"/>
                <a:gd name="TX9" fmla="*/ 1898 w 2289"/>
                <a:gd name="TY9" fmla="*/ 34 h 39"/>
                <a:gd name="TX10" fmla="*/ 2020 w 2289"/>
                <a:gd name="TY10" fmla="*/ 31 h 39"/>
                <a:gd name="TX11" fmla="*/ 2182 w 2289"/>
                <a:gd name="TY11" fmla="*/ 29 h 39"/>
                <a:gd name="TX12" fmla="*/ 2210 w 2289"/>
                <a:gd name="TY12" fmla="*/ 31 h 39"/>
                <a:gd name="TX13" fmla="*/ 2286 w 2289"/>
                <a:gd name="TY13" fmla="*/ 28 h 39"/>
                <a:gd name="TX14" fmla="*/ 2287 w 2289"/>
                <a:gd name="TY14" fmla="*/ 24 h 39"/>
                <a:gd name="TX15" fmla="*/ 2283 w 2289"/>
                <a:gd name="TY15" fmla="*/ 23 h 39"/>
                <a:gd name="TX16" fmla="*/ 2210 w 2289"/>
                <a:gd name="TY16" fmla="*/ 25 h 39"/>
                <a:gd name="TX17" fmla="*/ 2183 w 2289"/>
                <a:gd name="TY17" fmla="*/ 23 h 39"/>
                <a:gd name="TX18" fmla="*/ 2020 w 2289"/>
                <a:gd name="TY18" fmla="*/ 25 h 39"/>
                <a:gd name="TX19" fmla="*/ 1898 w 2289"/>
                <a:gd name="TY19" fmla="*/ 28 h 39"/>
                <a:gd name="TX20" fmla="*/ 1706 w 2289"/>
                <a:gd name="TY20" fmla="*/ 29 h 39"/>
                <a:gd name="TX21" fmla="*/ 1426 w 2289"/>
                <a:gd name="TY21" fmla="*/ 28 h 39"/>
                <a:gd name="TX22" fmla="*/ 1040 w 2289"/>
                <a:gd name="TY22" fmla="*/ 25 h 39"/>
                <a:gd name="TX23" fmla="*/ 710 w 2289"/>
                <a:gd name="TY23" fmla="*/ 23 h 39"/>
                <a:gd name="TX24" fmla="*/ 567 w 2289"/>
                <a:gd name="TY24" fmla="*/ 19 h 39"/>
                <a:gd name="TX25" fmla="*/ 199 w 2289"/>
                <a:gd name="TY25" fmla="*/ 11 h 39"/>
                <a:gd name="TX26" fmla="*/ 152 w 2289"/>
                <a:gd name="TY26" fmla="*/ 13 h 39"/>
                <a:gd name="TX27" fmla="*/ 5 w 2289"/>
                <a:gd name="TY27" fmla="*/ 1 h 39"/>
                <a:gd name="TX28" fmla="*/ 1 w 2289"/>
                <a:gd name="TY28" fmla="*/ 2 h 39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  <a:cxn ang="0">
                  <a:pos x="TX5" y="TY5"/>
                </a:cxn>
                <a:cxn ang="0">
                  <a:pos x="TX6" y="TY6"/>
                </a:cxn>
                <a:cxn ang="0">
                  <a:pos x="TX7" y="TY7"/>
                </a:cxn>
                <a:cxn ang="0">
                  <a:pos x="TX8" y="TY8"/>
                </a:cxn>
                <a:cxn ang="0">
                  <a:pos x="TX9" y="TY9"/>
                </a:cxn>
                <a:cxn ang="0">
                  <a:pos x="TX10" y="TY10"/>
                </a:cxn>
                <a:cxn ang="0">
                  <a:pos x="TX11" y="TY11"/>
                </a:cxn>
                <a:cxn ang="0">
                  <a:pos x="TX12" y="TY12"/>
                </a:cxn>
                <a:cxn ang="0">
                  <a:pos x="TX13" y="TY13"/>
                </a:cxn>
                <a:cxn ang="0">
                  <a:pos x="TX14" y="TY14"/>
                </a:cxn>
                <a:cxn ang="0">
                  <a:pos x="TX15" y="TY15"/>
                </a:cxn>
                <a:cxn ang="0">
                  <a:pos x="TX16" y="TY16"/>
                </a:cxn>
                <a:cxn ang="0">
                  <a:pos x="TX17" y="TY17"/>
                </a:cxn>
                <a:cxn ang="0">
                  <a:pos x="TX18" y="TY18"/>
                </a:cxn>
                <a:cxn ang="0">
                  <a:pos x="TX19" y="TY19"/>
                </a:cxn>
                <a:cxn ang="0">
                  <a:pos x="TX20" y="TY20"/>
                </a:cxn>
                <a:cxn ang="0">
                  <a:pos x="TX21" y="TY21"/>
                </a:cxn>
                <a:cxn ang="0">
                  <a:pos x="TX22" y="TY22"/>
                </a:cxn>
                <a:cxn ang="0">
                  <a:pos x="TX23" y="TY23"/>
                </a:cxn>
                <a:cxn ang="0">
                  <a:pos x="TX24" y="TY24"/>
                </a:cxn>
                <a:cxn ang="0">
                  <a:pos x="TX25" y="TY25"/>
                </a:cxn>
                <a:cxn ang="0">
                  <a:pos x="TX26" y="TY26"/>
                </a:cxn>
                <a:cxn ang="0">
                  <a:pos x="TX27" y="TY27"/>
                </a:cxn>
                <a:cxn ang="0">
                  <a:pos x="TX28" y="TY28"/>
                </a:cxn>
              </a:cxnLst>
              <a:rect l="l" t="t" r="r" b="b"/>
              <a:pathLst>
                <a:path w="2289" h="39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14171A"/>
            </a:solidFill>
            <a:ln w="0">
              <a:noFill/>
            </a:ln>
          </p:spPr>
          <p:txBody>
            <a:bodyPr vert="horz" wrap="square" lIns="68580" tIns="34290" rIns="68580" bIns="34290" anchor="t">
              <a:noAutofit/>
            </a:bodyPr>
            <a:lstStyle/>
            <a:p>
              <a:pPr marL="0"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0207" y="306893"/>
              <a:ext cx="4253508" cy="665795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>
              <a:spAutoFit/>
            </a:bodyPr>
            <a:lstStyle/>
            <a:p>
              <a:pPr marR="0" lvl="0" indent="0" algn="l" defTabSz="914400" rtl="0" eaLnBrk="0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汉仪蝶语体简" panose="02010604000101010101" charset="-122"/>
                  <a:ea typeface="汉仪蝶语体简" panose="02010604000101010101" charset="-122"/>
                  <a:sym typeface="Source Han Serif SC" panose="02020400000000000000" pitchFamily="18" charset="-122"/>
                </a:rPr>
                <a:t>句型对对碰</a:t>
              </a:r>
            </a:p>
          </p:txBody>
        </p:sp>
      </p:grpSp>
      <p:pic>
        <p:nvPicPr>
          <p:cNvPr id="20" name="图片 19" descr="小男孩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463550" y="631772"/>
            <a:ext cx="617220" cy="588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3615" y="1782128"/>
            <a:ext cx="4831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What's in the living room 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3620" y="3208470"/>
            <a:ext cx="54603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chairs in the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living room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有两把椅子在起居室里。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3" descr="e79a8706efd117f6-d20c2c70387e4933-67350b3accb7a2b8f617a7699c4c0eb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74590" y="1500320"/>
            <a:ext cx="3193415" cy="1708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0770" y="2393130"/>
            <a:ext cx="3416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起居室里有什么？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全屏显示(16:10)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Source Han Serif SC</vt:lpstr>
      <vt:lpstr>等线</vt:lpstr>
      <vt:lpstr>汉仪蝶语体简</vt:lpstr>
      <vt:lpstr>华文行楷</vt:lpstr>
      <vt:lpstr>华文中宋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2023-01-16T18:18:13Z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F0AE9A4EA46A4457A257F25871E613D1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