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92" r:id="rId2"/>
    <p:sldId id="493" r:id="rId3"/>
    <p:sldId id="424" r:id="rId4"/>
    <p:sldId id="423" r:id="rId5"/>
    <p:sldId id="258" r:id="rId6"/>
    <p:sldId id="410" r:id="rId7"/>
    <p:sldId id="374" r:id="rId8"/>
    <p:sldId id="373" r:id="rId9"/>
    <p:sldId id="362" r:id="rId10"/>
    <p:sldId id="403" r:id="rId11"/>
    <p:sldId id="414" r:id="rId12"/>
    <p:sldId id="420" r:id="rId13"/>
    <p:sldId id="454" r:id="rId14"/>
    <p:sldId id="418" r:id="rId15"/>
    <p:sldId id="417" r:id="rId16"/>
    <p:sldId id="494" r:id="rId17"/>
    <p:sldId id="419" r:id="rId18"/>
    <p:sldId id="317" r:id="rId19"/>
    <p:sldId id="319" r:id="rId20"/>
    <p:sldId id="359" r:id="rId21"/>
    <p:sldId id="421" r:id="rId22"/>
    <p:sldId id="422" r:id="rId23"/>
    <p:sldId id="495" r:id="rId24"/>
  </p:sldIdLst>
  <p:sldSz cx="12192000" cy="6858000"/>
  <p:notesSz cx="6858000" cy="9144000"/>
  <p:embeddedFontLst>
    <p:embeddedFont>
      <p:font typeface="Roboto Bold" pitchFamily="2" charset="0"/>
      <p:bold r:id="rId26"/>
    </p:embeddedFont>
    <p:embeddedFont>
      <p:font typeface="OPPOSans R" panose="02010600030101010101" charset="-122"/>
      <p:regular r:id="rId27"/>
    </p:embeddedFont>
    <p:embeddedFont>
      <p:font typeface="Roboto Regular" pitchFamily="2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50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819"/>
    <a:srgbClr val="465439"/>
    <a:srgbClr val="C0936B"/>
    <a:srgbClr val="E4B684"/>
    <a:srgbClr val="FFD146"/>
    <a:srgbClr val="E8681A"/>
    <a:srgbClr val="FDB00D"/>
    <a:srgbClr val="F5B700"/>
    <a:srgbClr val="FFFDF8"/>
    <a:srgbClr val="FFF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4" autoAdjust="0"/>
    <p:restoredTop sz="95282" autoAdjust="0"/>
  </p:normalViewPr>
  <p:slideViewPr>
    <p:cSldViewPr snapToGrid="0" showGuides="1">
      <p:cViewPr>
        <p:scale>
          <a:sx n="100" d="100"/>
          <a:sy n="100" d="100"/>
        </p:scale>
        <p:origin x="120" y="144"/>
      </p:cViewPr>
      <p:guideLst>
        <p:guide pos="257"/>
        <p:guide pos="7219"/>
        <p:guide orient="horz" pos="550"/>
        <p:guide orient="horz" pos="799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083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2" name="箭头: V 形 1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3" name="箭头: 五边形 12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4" name="箭头: 五边形 13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字词揭秘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整体感知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知识梳理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0535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课文精讲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824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课文小结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9011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课文练习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0"/>
            <a:ext cx="10287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accent5">
                  <a:lumMod val="50000"/>
                </a:schemeClr>
              </a:gs>
              <a:gs pos="89000">
                <a:schemeClr val="accent5">
                  <a:lumMod val="50000"/>
                  <a:alpha val="0"/>
                </a:schemeClr>
              </a:gs>
            </a:gsLst>
            <a:lin ang="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175808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808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89005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 </a:t>
            </a:r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8281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-466090" y="-262208"/>
            <a:ext cx="1436452" cy="143645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-440324" y="5138485"/>
            <a:ext cx="2161769" cy="21617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800000">
            <a:off x="7141094" y="5358404"/>
            <a:ext cx="2161769" cy="2161769"/>
          </a:xfrm>
          <a:prstGeom prst="ellipse">
            <a:avLst/>
          </a:prstGeom>
          <a:gradFill>
            <a:gsLst>
              <a:gs pos="92500">
                <a:srgbClr val="FFFFFF">
                  <a:alpha val="3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8963638">
            <a:off x="6094252" y="93360"/>
            <a:ext cx="2161769" cy="2161769"/>
          </a:xfrm>
          <a:prstGeom prst="ellipse">
            <a:avLst/>
          </a:prstGeom>
          <a:gradFill>
            <a:gsLst>
              <a:gs pos="88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 rot="18963638">
            <a:off x="5558962" y="3190163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34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5"/>
          <p:cNvSpPr/>
          <p:nvPr/>
        </p:nvSpPr>
        <p:spPr>
          <a:xfrm>
            <a:off x="1575987" y="2624952"/>
            <a:ext cx="6797675" cy="5971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石猴出世及他的生活情况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1575987" y="3505921"/>
            <a:ext cx="9089789" cy="597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石猴带领群猴寻找山涧源头，石猴第一个跳进了水帘洞。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3737" y="1654182"/>
            <a:ext cx="6184706" cy="461665"/>
          </a:xfrm>
          <a:prstGeom prst="rect">
            <a:avLst/>
          </a:prstGeom>
          <a:noFill/>
          <a:ln w="12700" cmpd="sng">
            <a:solidFill>
              <a:srgbClr val="02025E"/>
            </a:solidFill>
            <a:prstDash val="lgDashDot"/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课文按事情发展的顺序，可分为三个部分。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75987" y="4386890"/>
            <a:ext cx="506901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写群猴进入水帘洞，拜石猴为王。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45309" y="3042662"/>
            <a:ext cx="7305368" cy="2813142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那座山正当顶上，有一块仙石。其石有三丈六尺五寸高，有二丈四尺围圆。四面更无树木遮阴，左右倒有芝兰相衬。盖自开辟以来，每受天真地秀，日精月华，感之既久，遂有灵通之意。内育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仙胞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，一日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迸裂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，产一石卵，似圆球样大。因见风，化作一个石猴。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6096000" y="1994024"/>
            <a:ext cx="2403987" cy="663677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出世</a:t>
            </a:r>
          </a:p>
        </p:txBody>
      </p:sp>
      <p:pic>
        <p:nvPicPr>
          <p:cNvPr id="24578" name="Picture 2" descr="https://timgsa.baidu.com/timg?image&amp;quality=80&amp;size=b9999_10000&amp;sec=1577783611542&amp;di=e832007e5ab0a28a89e60f4efa30e4d6&amp;imgtype=0&amp;src=http%3A%2F%2Fcdnimg103.lizhi.fm%2Faudio_cover%2F2016%2F03%2F08%2F26969721010855815_580x5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15" y="1805940"/>
            <a:ext cx="2315845" cy="216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timgsa.baidu.com/timg?image&amp;quality=80&amp;size=b9999_10000&amp;sec=1577783655520&amp;di=2d6b64ddcb05a5d2c9fb80fdc0884ca3&amp;imgtype=0&amp;src=http%3A%2F%2Fs1.ifengimg.com%2F2015%2F04%2F20%2F91e9dc27b482a16ab6cdb38807b1fb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55" y="4218298"/>
            <a:ext cx="2315497" cy="20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3748015" y="1723853"/>
            <a:ext cx="7462684" cy="170514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他瞑目蹲身，将身一纵，径跳入瀑布泉中，忽睁睛抬头观看，那里边却无水无波，明明朗朗的一架桥梁。</a:t>
            </a:r>
          </a:p>
        </p:txBody>
      </p:sp>
      <p:sp>
        <p:nvSpPr>
          <p:cNvPr id="88070" name="Text Box 6"/>
          <p:cNvSpPr txBox="1"/>
          <p:nvPr/>
        </p:nvSpPr>
        <p:spPr>
          <a:xfrm>
            <a:off x="3748014" y="3703331"/>
            <a:ext cx="7462683" cy="1451231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这一句写石猴入洞的情景，“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瞑、蹲、纵、跳”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等一系列的动作描写出了石猴的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机智、灵巧、敏捷、勇敢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的特点。 </a:t>
            </a:r>
          </a:p>
        </p:txBody>
      </p:sp>
      <p:pic>
        <p:nvPicPr>
          <p:cNvPr id="28674" name="Picture 2" descr="http://img.mp.itc.cn/upload/20170417/c183dff3077c4baeb1b7a258aa20eada_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006" y="1642110"/>
            <a:ext cx="2808605" cy="3587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69" grpId="1" animBg="1"/>
      <p:bldP spid="880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3845035" y="1723853"/>
            <a:ext cx="7480300" cy="170514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457200">
              <a:lnSpc>
                <a:spcPct val="150000"/>
              </a:lnSpc>
            </a:pPr>
            <a:r>
              <a:rPr lang="zh-CN" altLang="en-US" sz="2400" dirty="0">
                <a:solidFill>
                  <a:schemeClr val="bg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那些猴有胆大的，都跳进去了;胆小的，一个个伸头缩颈，抓耳挠腮，大声叫喊，缠一会儿，也都进去了。</a:t>
            </a:r>
          </a:p>
        </p:txBody>
      </p:sp>
      <p:sp>
        <p:nvSpPr>
          <p:cNvPr id="88070" name="Text Box 6"/>
          <p:cNvSpPr txBox="1"/>
          <p:nvPr/>
        </p:nvSpPr>
        <p:spPr>
          <a:xfrm>
            <a:off x="3845035" y="4011123"/>
            <a:ext cx="7480300" cy="989566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把群猴和石猴进行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对比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，突出石猴的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勇敢无畏，聪明机灵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的特点。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8" y="2053883"/>
            <a:ext cx="3377578" cy="27502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ldLvl="0" animBg="1"/>
      <p:bldP spid="8807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700405" y="1833244"/>
            <a:ext cx="10642600" cy="1413272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石猴喜不自胜，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抽身往外便走，复瞑目蹲身，跳出水外，打了两个呵呵道：“大造化！大造化！”众猴把他围住，问道：“里面怎么样？水有多深？”石猴道：“没水！没水！原来是一座铁板桥。桥那边是一座天造地设的家当。”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40" name="Freeform 5"/>
          <p:cNvSpPr/>
          <p:nvPr/>
        </p:nvSpPr>
        <p:spPr>
          <a:xfrm>
            <a:off x="660400" y="3429000"/>
            <a:ext cx="10858500" cy="1990530"/>
          </a:xfrm>
          <a:custGeom>
            <a:avLst/>
            <a:gdLst>
              <a:gd name="connsiteX0" fmla="*/ 0 w 4791649"/>
              <a:gd name="connsiteY0" fmla="*/ 117180 h 1171798"/>
              <a:gd name="connsiteX1" fmla="*/ 117180 w 4791649"/>
              <a:gd name="connsiteY1" fmla="*/ 0 h 1171798"/>
              <a:gd name="connsiteX2" fmla="*/ 4674469 w 4791649"/>
              <a:gd name="connsiteY2" fmla="*/ 0 h 1171798"/>
              <a:gd name="connsiteX3" fmla="*/ 4791649 w 4791649"/>
              <a:gd name="connsiteY3" fmla="*/ 117180 h 1171798"/>
              <a:gd name="connsiteX4" fmla="*/ 4791649 w 4791649"/>
              <a:gd name="connsiteY4" fmla="*/ 1054618 h 1171798"/>
              <a:gd name="connsiteX5" fmla="*/ 4674469 w 4791649"/>
              <a:gd name="connsiteY5" fmla="*/ 1171798 h 1171798"/>
              <a:gd name="connsiteX6" fmla="*/ 117180 w 4791649"/>
              <a:gd name="connsiteY6" fmla="*/ 1171798 h 1171798"/>
              <a:gd name="connsiteX7" fmla="*/ 0 w 4791649"/>
              <a:gd name="connsiteY7" fmla="*/ 1054618 h 1171798"/>
              <a:gd name="connsiteX8" fmla="*/ 0 w 4791649"/>
              <a:gd name="connsiteY8" fmla="*/ 117180 h 117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1649" h="1171798">
                <a:moveTo>
                  <a:pt x="0" y="117180"/>
                </a:moveTo>
                <a:cubicBezTo>
                  <a:pt x="0" y="52463"/>
                  <a:pt x="52463" y="0"/>
                  <a:pt x="117180" y="0"/>
                </a:cubicBezTo>
                <a:lnTo>
                  <a:pt x="4674469" y="0"/>
                </a:lnTo>
                <a:cubicBezTo>
                  <a:pt x="4739186" y="0"/>
                  <a:pt x="4791649" y="52463"/>
                  <a:pt x="4791649" y="117180"/>
                </a:cubicBezTo>
                <a:lnTo>
                  <a:pt x="4791649" y="1054618"/>
                </a:lnTo>
                <a:cubicBezTo>
                  <a:pt x="4791649" y="1119335"/>
                  <a:pt x="4739186" y="1171798"/>
                  <a:pt x="4674469" y="1171798"/>
                </a:cubicBezTo>
                <a:lnTo>
                  <a:pt x="117180" y="1171798"/>
                </a:lnTo>
                <a:cubicBezTo>
                  <a:pt x="52463" y="1171798"/>
                  <a:pt x="0" y="1119335"/>
                  <a:pt x="0" y="1054618"/>
                </a:cubicBezTo>
                <a:lnTo>
                  <a:pt x="0" y="1171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6697" tIns="56697" rIns="56697" bIns="56697" spcCol="953" anchor="ctr"/>
          <a:lstStyle/>
          <a:p>
            <a:pPr indent="342900" algn="just" defTabSz="2167255" fontAlgn="auto">
              <a:lnSpc>
                <a:spcPct val="150000"/>
              </a:lnSpc>
              <a:spcAft>
                <a:spcPts val="0"/>
              </a:spcAft>
            </a:pPr>
            <a:r>
              <a:rPr lang="en-US" sz="2000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“大造化”“天造地设的家当”等词，写出了水帘洞是众猴安身的好去处，能遮风避雨。“喜不自胜”“急”“便”等词写出了石猴给众猴找到了一个好去处后，十分激动而又喜悦的心情。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346897" y="2979190"/>
            <a:ext cx="9498205" cy="1140505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众猴听说，即拱伏无违。一个个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序齿排班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，朝上礼拜，都称“千岁大王”。自此，石猴高登王位，将“石”字儿隐了，遂称美猴王。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16000" y="2142872"/>
            <a:ext cx="10444163" cy="2248501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西游记》是我国古代四大名著之一，她的语言非常优美。从19世纪开始，《西游记》被翻译成日、英、法、德、俄等十几种文字流行于世，深受人们喜爱。希望同学们都能读到原著，切身感受古典的文化，感受经典的魅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658981" y="3416921"/>
            <a:ext cx="8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4" name="右大括号 46"/>
          <p:cNvSpPr/>
          <p:nvPr/>
        </p:nvSpPr>
        <p:spPr>
          <a:xfrm>
            <a:off x="8410258" y="1684848"/>
            <a:ext cx="371475" cy="3813810"/>
          </a:xfrm>
          <a:prstGeom prst="rightBrace">
            <a:avLst>
              <a:gd name="adj1" fmla="val 8343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矩形 47"/>
          <p:cNvSpPr>
            <a:spLocks noChangeArrowheads="1"/>
          </p:cNvSpPr>
          <p:nvPr/>
        </p:nvSpPr>
        <p:spPr bwMode="auto">
          <a:xfrm>
            <a:off x="9050973" y="3027873"/>
            <a:ext cx="240919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敢作敢为</a:t>
            </a:r>
            <a:endParaRPr lang="en-US" altLang="zh-CN" sz="2400" b="1" dirty="0">
              <a:solidFill>
                <a:srgbClr val="E0423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活泼可爱</a:t>
            </a:r>
          </a:p>
        </p:txBody>
      </p:sp>
      <p:sp>
        <p:nvSpPr>
          <p:cNvPr id="40966" name="矩形 4"/>
          <p:cNvSpPr>
            <a:spLocks noChangeArrowheads="1"/>
          </p:cNvSpPr>
          <p:nvPr/>
        </p:nvSpPr>
        <p:spPr bwMode="auto">
          <a:xfrm>
            <a:off x="2765823" y="2097678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出世</a:t>
            </a:r>
          </a:p>
        </p:txBody>
      </p:sp>
      <p:sp>
        <p:nvSpPr>
          <p:cNvPr id="40969" name="矩形 7"/>
          <p:cNvSpPr>
            <a:spLocks noChangeArrowheads="1"/>
          </p:cNvSpPr>
          <p:nvPr/>
        </p:nvSpPr>
        <p:spPr bwMode="auto">
          <a:xfrm>
            <a:off x="3876358" y="139394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天真地秀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6042343" y="1393780"/>
            <a:ext cx="145937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日精月华 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1" name="矩形 9"/>
          <p:cNvSpPr>
            <a:spLocks noChangeArrowheads="1"/>
          </p:cNvSpPr>
          <p:nvPr/>
        </p:nvSpPr>
        <p:spPr bwMode="auto">
          <a:xfrm>
            <a:off x="3876358" y="225817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内育仙胞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2" name="左大括号 16"/>
          <p:cNvSpPr/>
          <p:nvPr/>
        </p:nvSpPr>
        <p:spPr>
          <a:xfrm>
            <a:off x="3770948" y="1792084"/>
            <a:ext cx="52388" cy="804863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矩形 10"/>
          <p:cNvSpPr>
            <a:spLocks noChangeArrowheads="1"/>
          </p:cNvSpPr>
          <p:nvPr/>
        </p:nvSpPr>
        <p:spPr bwMode="auto">
          <a:xfrm>
            <a:off x="6042344" y="209799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化作石猴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5" name="矩形 12"/>
          <p:cNvSpPr>
            <a:spLocks noChangeArrowheads="1"/>
          </p:cNvSpPr>
          <p:nvPr/>
        </p:nvSpPr>
        <p:spPr bwMode="auto">
          <a:xfrm>
            <a:off x="3974228" y="2848169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避暑洗澡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6" name="左大括号 20"/>
          <p:cNvSpPr/>
          <p:nvPr/>
        </p:nvSpPr>
        <p:spPr>
          <a:xfrm>
            <a:off x="3823494" y="3189957"/>
            <a:ext cx="52388" cy="803672"/>
          </a:xfrm>
          <a:prstGeom prst="leftBrace">
            <a:avLst>
              <a:gd name="adj1" fmla="val 8310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7" name="矩形 13"/>
          <p:cNvSpPr>
            <a:spLocks noChangeArrowheads="1"/>
          </p:cNvSpPr>
          <p:nvPr/>
        </p:nvSpPr>
        <p:spPr bwMode="auto">
          <a:xfrm>
            <a:off x="6136164" y="27572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寻看源流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8" name="矩形 14"/>
          <p:cNvSpPr>
            <a:spLocks noChangeArrowheads="1"/>
          </p:cNvSpPr>
          <p:nvPr/>
        </p:nvSpPr>
        <p:spPr bwMode="auto">
          <a:xfrm>
            <a:off x="4012328" y="3302273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进出无伤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9" name="矩形 15"/>
          <p:cNvSpPr>
            <a:spLocks noChangeArrowheads="1"/>
          </p:cNvSpPr>
          <p:nvPr/>
        </p:nvSpPr>
        <p:spPr bwMode="auto">
          <a:xfrm>
            <a:off x="6136164" y="3347199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拜他为王</a:t>
            </a:r>
          </a:p>
        </p:txBody>
      </p:sp>
      <p:sp>
        <p:nvSpPr>
          <p:cNvPr id="40980" name="矩形 17"/>
          <p:cNvSpPr>
            <a:spLocks noChangeArrowheads="1"/>
          </p:cNvSpPr>
          <p:nvPr/>
        </p:nvSpPr>
        <p:spPr bwMode="auto">
          <a:xfrm>
            <a:off x="4012328" y="3801462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瞑目蹲身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1" name="矩形 18"/>
          <p:cNvSpPr>
            <a:spLocks noChangeArrowheads="1"/>
          </p:cNvSpPr>
          <p:nvPr/>
        </p:nvSpPr>
        <p:spPr bwMode="auto">
          <a:xfrm>
            <a:off x="6136164" y="3801224"/>
            <a:ext cx="16773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真个好所在</a:t>
            </a:r>
          </a:p>
        </p:txBody>
      </p:sp>
      <p:sp>
        <p:nvSpPr>
          <p:cNvPr id="40983" name="左大括号 27"/>
          <p:cNvSpPr/>
          <p:nvPr/>
        </p:nvSpPr>
        <p:spPr>
          <a:xfrm>
            <a:off x="3876358" y="4587433"/>
            <a:ext cx="111760" cy="1189355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4" name="矩形 21"/>
          <p:cNvSpPr>
            <a:spLocks noChangeArrowheads="1"/>
          </p:cNvSpPr>
          <p:nvPr/>
        </p:nvSpPr>
        <p:spPr bwMode="auto">
          <a:xfrm>
            <a:off x="4057333" y="435986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喜不自胜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5" name="矩形 22"/>
          <p:cNvSpPr>
            <a:spLocks noChangeArrowheads="1"/>
          </p:cNvSpPr>
          <p:nvPr/>
        </p:nvSpPr>
        <p:spPr bwMode="auto">
          <a:xfrm>
            <a:off x="6042184" y="4388996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安身之处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6" name="矩形 23"/>
          <p:cNvSpPr>
            <a:spLocks noChangeArrowheads="1"/>
          </p:cNvSpPr>
          <p:nvPr/>
        </p:nvSpPr>
        <p:spPr bwMode="auto">
          <a:xfrm>
            <a:off x="4057333" y="49035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猴性顽劣</a:t>
            </a:r>
          </a:p>
        </p:txBody>
      </p:sp>
      <p:sp>
        <p:nvSpPr>
          <p:cNvPr id="40987" name="矩形 24"/>
          <p:cNvSpPr>
            <a:spLocks noChangeArrowheads="1"/>
          </p:cNvSpPr>
          <p:nvPr/>
        </p:nvSpPr>
        <p:spPr bwMode="auto">
          <a:xfrm>
            <a:off x="6042184" y="49035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力倦神疲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8" name="矩形 25"/>
          <p:cNvSpPr>
            <a:spLocks noChangeArrowheads="1"/>
          </p:cNvSpPr>
          <p:nvPr/>
        </p:nvSpPr>
        <p:spPr bwMode="auto">
          <a:xfrm>
            <a:off x="4012248" y="549405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何不拜我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9" name="矩形 26"/>
          <p:cNvSpPr>
            <a:spLocks noChangeArrowheads="1"/>
          </p:cNvSpPr>
          <p:nvPr/>
        </p:nvSpPr>
        <p:spPr bwMode="auto">
          <a:xfrm>
            <a:off x="6042184" y="546421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称美猴王</a:t>
            </a: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1761851" y="4008741"/>
            <a:ext cx="8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左大括号 36"/>
          <p:cNvSpPr/>
          <p:nvPr/>
        </p:nvSpPr>
        <p:spPr>
          <a:xfrm>
            <a:off x="2384108" y="2352868"/>
            <a:ext cx="232410" cy="2707005"/>
          </a:xfrm>
          <a:prstGeom prst="leftBrace">
            <a:avLst>
              <a:gd name="adj1" fmla="val 831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2765823" y="3190036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探洞</a:t>
            </a: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auto">
          <a:xfrm>
            <a:off x="2765982" y="4859293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称王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777217" y="2596708"/>
            <a:ext cx="507831" cy="212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/>
      <p:bldP spid="40966" grpId="0"/>
      <p:bldP spid="40969" grpId="0"/>
      <p:bldP spid="40970" grpId="0"/>
      <p:bldP spid="40971" grpId="0"/>
      <p:bldP spid="40972" grpId="0" bldLvl="0" animBg="1"/>
      <p:bldP spid="40973" grpId="0"/>
      <p:bldP spid="40975" grpId="0"/>
      <p:bldP spid="40976" grpId="0" bldLvl="0" animBg="1"/>
      <p:bldP spid="40977" grpId="0"/>
      <p:bldP spid="40978" grpId="0"/>
      <p:bldP spid="40979" grpId="0"/>
      <p:bldP spid="40980" grpId="0"/>
      <p:bldP spid="40981" grpId="0"/>
      <p:bldP spid="40983" grpId="0" bldLvl="0" animBg="1"/>
      <p:bldP spid="40984" grpId="0"/>
      <p:bldP spid="40985" grpId="0"/>
      <p:bldP spid="40986" grpId="0"/>
      <p:bldP spid="40987" grpId="0"/>
      <p:bldP spid="40988" grpId="0"/>
      <p:bldP spid="40989" grpId="0"/>
      <p:bldP spid="4" grpId="0" bldLvl="0" animBg="1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853766"/>
            <a:ext cx="10858500" cy="2212978"/>
          </a:xfrm>
          <a:prstGeom prst="rect">
            <a:avLst/>
          </a:prstGeom>
          <a:noFill/>
          <a:ln w="12700" cmpd="sng">
            <a:solidFill>
              <a:srgbClr val="02025E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课文主要写了花果山上一块仙石孕育了一只石猴，这石猴与群猴玩耍时，因敢于第一个跳进水帘洞，被群猴拜为猴王，表现了石猴活泼可爱、敢作敢为的特点。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921894" y="3352549"/>
            <a:ext cx="8839200" cy="1964384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楷书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顽劣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lüè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镌着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juān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xié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  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瞑目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mínɡ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迸裂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bìnɡ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bènɡ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挠腮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náo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ráo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70" name="矩形 7167"/>
          <p:cNvSpPr>
            <a:spLocks noChangeArrowheads="1"/>
          </p:cNvSpPr>
          <p:nvPr/>
        </p:nvSpPr>
        <p:spPr bwMode="auto">
          <a:xfrm>
            <a:off x="944816" y="1745099"/>
            <a:ext cx="7548563" cy="67172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一、给加点字选择正确的读音，打“√”。</a:t>
            </a: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1965960" y="3431223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820129" y="2909121"/>
            <a:ext cx="446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5927667" y="3557008"/>
            <a:ext cx="35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1965960" y="4139248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5462841" y="4242278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965960" y="4888865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矩形 1"/>
          <p:cNvSpPr>
            <a:spLocks noChangeArrowheads="1"/>
          </p:cNvSpPr>
          <p:nvPr/>
        </p:nvSpPr>
        <p:spPr bwMode="auto">
          <a:xfrm>
            <a:off x="5499671" y="4897959"/>
            <a:ext cx="35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625718" y="2909123"/>
            <a:ext cx="446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820130" y="3679060"/>
            <a:ext cx="446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77391" y="3665428"/>
            <a:ext cx="446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73011" y="4448996"/>
            <a:ext cx="446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341494" y="4384413"/>
            <a:ext cx="446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32" grpId="0"/>
      <p:bldP spid="24" grpId="0"/>
      <p:bldP spid="25" grpId="0"/>
      <p:bldP spid="2" grpId="0"/>
      <p:bldP spid="1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7302857" y="538718"/>
            <a:ext cx="17107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7010237" y="1326742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spc="600" dirty="0">
                <a:solidFill>
                  <a:srgbClr val="02181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spc="600" dirty="0">
              <a:solidFill>
                <a:srgbClr val="02181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04618" y="1868545"/>
            <a:ext cx="3419030" cy="626755"/>
            <a:chOff x="925975" y="2043295"/>
            <a:chExt cx="3419030" cy="626755"/>
          </a:xfrm>
        </p:grpSpPr>
        <p:sp>
          <p:nvSpPr>
            <p:cNvPr id="8" name="箭头: 五边形 7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课前导读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4618" y="2698434"/>
            <a:ext cx="3419030" cy="626755"/>
            <a:chOff x="925975" y="2043295"/>
            <a:chExt cx="3419030" cy="626755"/>
          </a:xfrm>
        </p:grpSpPr>
        <p:sp>
          <p:nvSpPr>
            <p:cNvPr id="12" name="箭头: 五边形 11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字词揭秘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04618" y="3528323"/>
            <a:ext cx="3419030" cy="626755"/>
            <a:chOff x="925975" y="2043295"/>
            <a:chExt cx="3419030" cy="626755"/>
          </a:xfrm>
        </p:grpSpPr>
        <p:sp>
          <p:nvSpPr>
            <p:cNvPr id="16" name="箭头: 五边形 15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课文精讲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4618" y="4358212"/>
            <a:ext cx="3419030" cy="626755"/>
            <a:chOff x="925975" y="2043295"/>
            <a:chExt cx="3419030" cy="626755"/>
          </a:xfrm>
        </p:grpSpPr>
        <p:sp>
          <p:nvSpPr>
            <p:cNvPr id="20" name="箭头: 五边形 19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课堂小结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4618" y="5188102"/>
            <a:ext cx="3419030" cy="626755"/>
            <a:chOff x="925975" y="2043295"/>
            <a:chExt cx="3419030" cy="626755"/>
          </a:xfrm>
        </p:grpSpPr>
        <p:sp>
          <p:nvSpPr>
            <p:cNvPr id="24" name="箭头: 五边形 23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课堂练习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05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 rot="18963638">
            <a:off x="8427954" y="256094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90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59885" y="1308800"/>
            <a:ext cx="748982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二、把下列词语补充完整，并选词填空。</a:t>
            </a:r>
          </a:p>
        </p:txBody>
      </p:sp>
      <p:sp>
        <p:nvSpPr>
          <p:cNvPr id="4" name="矩形 3"/>
          <p:cNvSpPr/>
          <p:nvPr/>
        </p:nvSpPr>
        <p:spPr>
          <a:xfrm>
            <a:off x="1134925" y="1815066"/>
            <a:ext cx="10097190" cy="4420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lnSpc>
                <a:spcPct val="200000"/>
              </a:lnSpc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 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 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耳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腮</a:t>
            </a:r>
          </a:p>
          <a:p>
            <a:pPr indent="177800">
              <a:lnSpc>
                <a:spcPct val="200000"/>
              </a:lnSpc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     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</a:p>
          <a:p>
            <a:pPr indent="177800"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颈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弟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兄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．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这道数学题他怎么也解不出来，急得他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像热锅上的蚂蚁一样。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．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同学们听到这个获胜的消息都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______________________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85166" y="1998753"/>
            <a:ext cx="1562100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胜 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93716" y="1969795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94715" y="2731938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08370" y="2731938"/>
            <a:ext cx="1552028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拖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挈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75921" y="3440270"/>
            <a:ext cx="2257425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缩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26238" y="3429899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333829" y="404221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抓耳挠腮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83520" y="5444036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喜不自胜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6" grpId="0"/>
      <p:bldP spid="8" grpId="0"/>
      <p:bldP spid="9" grpId="0"/>
      <p:bldP spid="10" grpId="0"/>
      <p:bldP spid="11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660400" y="2281555"/>
            <a:ext cx="10930255" cy="1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．《西游记》是我国四大古典名著之一，作者是罗贯中。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．石猴是由傲来国花果山上的一块仙石孕育出来的。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一个个序齿排班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序齿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的意思是牙齿的多少。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．孙悟空是集猴、神、人三者为一体的神话中的人物形象。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6352" y="2281555"/>
            <a:ext cx="683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913107" y="2708595"/>
            <a:ext cx="5632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矩形 9"/>
          <p:cNvSpPr/>
          <p:nvPr/>
        </p:nvSpPr>
        <p:spPr>
          <a:xfrm>
            <a:off x="6913107" y="3282632"/>
            <a:ext cx="683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96367" y="3709672"/>
            <a:ext cx="5632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241" name="矩形 10"/>
          <p:cNvSpPr>
            <a:spLocks noChangeArrowheads="1"/>
          </p:cNvSpPr>
          <p:nvPr/>
        </p:nvSpPr>
        <p:spPr bwMode="auto">
          <a:xfrm>
            <a:off x="660400" y="1688465"/>
            <a:ext cx="8044180" cy="5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三、判断。对的打“√”，错的打“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×”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  <p:bldP spid="9" grpId="0"/>
      <p:bldP spid="10" grpId="0"/>
      <p:bldP spid="11" grpId="0"/>
      <p:bldP spid="102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8209" y="3955415"/>
            <a:ext cx="10902729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这句话是对石猴的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描写。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写石猴的动作的词有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等，表现了石猴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的性格特点。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17379" y="3971387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216634" y="445702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841681" y="4447359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蹲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66728" y="443121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纵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904051" y="446688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97972" y="446688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睁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54486" y="492184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勇敢无畏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8845" y="2694343"/>
            <a:ext cx="1045337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355600" indent="630555" fontAlgn="auto">
              <a:lnSpc>
                <a:spcPct val="150000"/>
              </a:lnSpc>
              <a:defRPr/>
            </a:pP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他瞑目蹲身，将身一纵，径跳入瀑布泉中，忽睁睛抬头观看，那里边却无水无波，明明朗朗的一架桥梁。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903345" y="1629324"/>
            <a:ext cx="4900295" cy="56261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四、读短文，回答问题。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4" grpId="0"/>
      <p:bldP spid="6" grpId="0"/>
      <p:bldP spid="20" grpId="0"/>
      <p:bldP spid="8" grpId="0"/>
      <p:bldP spid="9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0"/>
            <a:ext cx="10287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accent5">
                  <a:lumMod val="50000"/>
                </a:schemeClr>
              </a:gs>
              <a:gs pos="89000">
                <a:schemeClr val="accent5">
                  <a:lumMod val="50000"/>
                  <a:alpha val="0"/>
                </a:schemeClr>
              </a:gs>
            </a:gsLst>
            <a:lin ang="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175808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808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89005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 </a:t>
            </a:r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8281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-466090" y="-262208"/>
            <a:ext cx="1436452" cy="143645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-440324" y="5138485"/>
            <a:ext cx="2161769" cy="21617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800000">
            <a:off x="7141094" y="5358404"/>
            <a:ext cx="2161769" cy="2161769"/>
          </a:xfrm>
          <a:prstGeom prst="ellipse">
            <a:avLst/>
          </a:prstGeom>
          <a:gradFill>
            <a:gsLst>
              <a:gs pos="92500">
                <a:srgbClr val="FFFFFF">
                  <a:alpha val="3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8963638">
            <a:off x="6094252" y="93360"/>
            <a:ext cx="2161769" cy="2161769"/>
          </a:xfrm>
          <a:prstGeom prst="ellipse">
            <a:avLst/>
          </a:prstGeom>
          <a:gradFill>
            <a:gsLst>
              <a:gs pos="88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 rot="18963638">
            <a:off x="5558962" y="3190163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34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73393" y="4879217"/>
            <a:ext cx="10383719" cy="1151149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中国古典长篇小说四大名著，是中国文学史中的经典作品，是世界宝贵的文化遗产。</a:t>
            </a:r>
          </a:p>
        </p:txBody>
      </p:sp>
      <p:pic>
        <p:nvPicPr>
          <p:cNvPr id="2052" name="Picture 4" descr="https://gss1.bdstatic.com/9vo3dSag_xI4khGkpoWK1HF6hhy/baike/c0%3Dbaike150%2C5%2C5%2C150%2C50/sign=2f24382ca3773912d02b8d339970ed7d/622762d0f703918f79cb435b5b3d269759eec4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516" y="1963290"/>
            <a:ext cx="2086179" cy="2702076"/>
          </a:xfrm>
          <a:prstGeom prst="rect">
            <a:avLst/>
          </a:prstGeom>
          <a:noFill/>
        </p:spPr>
      </p:pic>
      <p:pic>
        <p:nvPicPr>
          <p:cNvPr id="2054" name="Picture 6" descr="http://www.tbw-hufu.com/tuhfJDA0JDIyLzE2NDk4ODQ2MTIvVEIxbnNHQ1hQZ3lfdUpqU1pTZ1hYYnowWFhhXyEhJ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620" y="1864995"/>
            <a:ext cx="2727959" cy="2727959"/>
          </a:xfrm>
          <a:prstGeom prst="rect">
            <a:avLst/>
          </a:prstGeom>
          <a:noFill/>
        </p:spPr>
      </p:pic>
      <p:pic>
        <p:nvPicPr>
          <p:cNvPr id="2058" name="Picture 10" descr="http://images.bookdao.com/bk/071404/1/57b2b61f-eca4-4dbc-b6ad-f09a2fb48d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1435" y="1874519"/>
            <a:ext cx="2740025" cy="2740025"/>
          </a:xfrm>
          <a:prstGeom prst="rect">
            <a:avLst/>
          </a:prstGeom>
          <a:noFill/>
        </p:spPr>
      </p:pic>
      <p:pic>
        <p:nvPicPr>
          <p:cNvPr id="2062" name="Picture 14" descr="http://s9.knowsky.com/bk/2037/2012081907592379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470" y="193167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2124" y="2022429"/>
            <a:ext cx="7256205" cy="2813142"/>
          </a:xfrm>
          <a:prstGeom prst="rect">
            <a:avLst/>
          </a:prstGeom>
          <a:ln w="12700" cmpd="sng">
            <a:solidFill>
              <a:srgbClr val="4B419C"/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节选自我国四大名著之一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第一回。作者明代吴承恩，课文主要讲述了花果山上一块仙石如人一般孕育了一只石猴，这石猴与群猴玩耍时，因敢于第一个跳进水帘洞，被群猴拜为猴王，表现了石猴活泼可爱、敢作敢为、无所畏惧的特点。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4754" name="Picture 2" descr="https://gss0.bdstatic.com/-4o3dSag_xI4khGkpoWK1HF6hhy/baike/c0%3Dbaike80%2C5%2C5%2C80%2C26/sign=c5b0ae6db419ebc4d4757ecbe34fa499/b3119313b07eca80d9b9a8ef962397dda14483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022429"/>
            <a:ext cx="3131036" cy="2706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04440" y="2320392"/>
            <a:ext cx="6946656" cy="1705147"/>
          </a:xfrm>
          <a:prstGeom prst="rect">
            <a:avLst/>
          </a:prstGeom>
          <a:ln w="12700" cmpd="sng">
            <a:solidFill>
              <a:srgbClr val="4B419C"/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你知道孙悟空打哪来？又是怎样成为美猴王的吗？今天我们就学习《猴王出世》，了解石猴变成美猴王的经过。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101" name="内容占位符 4100" descr="美猴王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40904" y="1669498"/>
            <a:ext cx="2921000" cy="330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075681" y="1776185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15362" name="TextBox 1"/>
          <p:cNvSpPr txBox="1"/>
          <p:nvPr/>
        </p:nvSpPr>
        <p:spPr>
          <a:xfrm>
            <a:off x="2751464" y="4644450"/>
            <a:ext cx="83648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镌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着  抓耳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挠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腮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顽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劣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列位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呵  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0241" y="2227865"/>
            <a:ext cx="59663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qiè</a:t>
            </a:r>
          </a:p>
        </p:txBody>
      </p:sp>
      <p:sp>
        <p:nvSpPr>
          <p:cNvPr id="4" name="矩形 3"/>
          <p:cNvSpPr/>
          <p:nvPr/>
        </p:nvSpPr>
        <p:spPr>
          <a:xfrm>
            <a:off x="4434767" y="2227548"/>
            <a:ext cx="8691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míng</a:t>
            </a:r>
          </a:p>
        </p:txBody>
      </p:sp>
      <p:sp>
        <p:nvSpPr>
          <p:cNvPr id="6" name="矩形 5"/>
          <p:cNvSpPr/>
          <p:nvPr/>
        </p:nvSpPr>
        <p:spPr>
          <a:xfrm>
            <a:off x="7048562" y="2228122"/>
            <a:ext cx="5790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</a:p>
        </p:txBody>
      </p:sp>
      <p:sp>
        <p:nvSpPr>
          <p:cNvPr id="11" name="矩形 10"/>
          <p:cNvSpPr/>
          <p:nvPr/>
        </p:nvSpPr>
        <p:spPr>
          <a:xfrm>
            <a:off x="3063257" y="3996446"/>
            <a:ext cx="76815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juān</a:t>
            </a:r>
          </a:p>
        </p:txBody>
      </p:sp>
      <p:sp>
        <p:nvSpPr>
          <p:cNvPr id="12" name="矩形 11"/>
          <p:cNvSpPr/>
          <p:nvPr/>
        </p:nvSpPr>
        <p:spPr>
          <a:xfrm>
            <a:off x="8746412" y="4077538"/>
            <a:ext cx="44114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ā</a:t>
            </a:r>
          </a:p>
        </p:txBody>
      </p:sp>
      <p:sp>
        <p:nvSpPr>
          <p:cNvPr id="13" name="矩形 12"/>
          <p:cNvSpPr/>
          <p:nvPr/>
        </p:nvSpPr>
        <p:spPr>
          <a:xfrm>
            <a:off x="4775040" y="3934428"/>
            <a:ext cx="8691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náo </a:t>
            </a:r>
          </a:p>
        </p:txBody>
      </p:sp>
      <p:sp>
        <p:nvSpPr>
          <p:cNvPr id="24" name="矩形 23"/>
          <p:cNvSpPr/>
          <p:nvPr/>
        </p:nvSpPr>
        <p:spPr>
          <a:xfrm>
            <a:off x="5717231" y="2252363"/>
            <a:ext cx="12166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qiào</a:t>
            </a:r>
          </a:p>
        </p:txBody>
      </p:sp>
      <p:sp>
        <p:nvSpPr>
          <p:cNvPr id="25" name="矩形 24"/>
          <p:cNvSpPr/>
          <p:nvPr/>
        </p:nvSpPr>
        <p:spPr>
          <a:xfrm>
            <a:off x="7760350" y="4092324"/>
            <a:ext cx="5982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liè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8262" y="2811573"/>
            <a:ext cx="8163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提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挈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瞑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目   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窍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楷书</a:t>
            </a: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35808" y="3691585"/>
            <a:ext cx="3769091" cy="461665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一轮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阳喷薄而出。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209097" y="5582998"/>
            <a:ext cx="4921540" cy="461665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那些朝鲜族姑娘跳起欢快的舞蹈。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627809" y="4696658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2284163" y="3465218"/>
            <a:ext cx="3511549" cy="2620269"/>
            <a:chOff x="2196323" y="2842914"/>
            <a:chExt cx="3058986" cy="1538501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8421" y="2842914"/>
              <a:ext cx="2826888" cy="1538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28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chāo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（朝</a:t>
              </a:r>
              <a:r>
                <a:rPr lang="zh-CN" altLang="en-US" sz="28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阳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8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8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28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cháo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（朝</a:t>
              </a:r>
              <a:r>
                <a:rPr lang="zh-CN" altLang="en-US" sz="28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鲜族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43" y="1179812"/>
            <a:ext cx="3245113" cy="216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03920" y="2325979"/>
            <a:ext cx="6512077" cy="400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我把自行车弄坏了，受到了妈妈的呵斥。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03920" y="4285776"/>
            <a:ext cx="7214980" cy="400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石猴端坐上面道：“列位呵，你们说过谁能进来就尊谁为王。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227138" y="314696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呵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1797050" y="1916015"/>
            <a:ext cx="3511549" cy="3046094"/>
            <a:chOff x="2196323" y="2842914"/>
            <a:chExt cx="3058986" cy="1788526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8421" y="2842914"/>
              <a:ext cx="2826888" cy="1788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hē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（呵</a:t>
              </a:r>
              <a:r>
                <a:rPr lang="zh-CN" altLang="en-US" sz="32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斥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32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32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lang="zh-CN" altLang="en-US" sz="32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列位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呵）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 bwMode="auto">
          <a:xfrm>
            <a:off x="3674832" y="2843499"/>
            <a:ext cx="7440930" cy="3031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b="1" noProof="1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3870843" y="2942642"/>
            <a:ext cx="7137400" cy="2259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3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课文写了花果山上一块仙石孕育了一只石猴,这石猴与群猴玩耍时,因敢于第一个跳进水帘洞,被群猴拜为猴王,表现了石猴活泼可爱、机敏、敢作敢为的特点。</a:t>
            </a:r>
          </a:p>
        </p:txBody>
      </p:sp>
      <p:sp>
        <p:nvSpPr>
          <p:cNvPr id="34819" name="矩形 5"/>
          <p:cNvSpPr/>
          <p:nvPr/>
        </p:nvSpPr>
        <p:spPr>
          <a:xfrm>
            <a:off x="3897347" y="1656213"/>
            <a:ext cx="684361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读课文，想一想课文写了什么？</a:t>
            </a:r>
          </a:p>
        </p:txBody>
      </p:sp>
      <p:pic>
        <p:nvPicPr>
          <p:cNvPr id="34818" name="Picture 2" descr="http://cdnimg103.lizhi.fm/audio_cover/2018/06/12/2674840821212999175_32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12" y="2869482"/>
            <a:ext cx="2359742" cy="235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宽屏</PresentationFormat>
  <Paragraphs>167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Roboto Bold</vt:lpstr>
      <vt:lpstr>Wingdings</vt:lpstr>
      <vt:lpstr>OPPOSans R</vt:lpstr>
      <vt:lpstr>Roboto Regular</vt:lpstr>
      <vt:lpstr>思源黑体 CN Regular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2021-05-12T00:53:21Z</dcterms:created>
  <dcterms:modified xsi:type="dcterms:W3CDTF">2023-01-10T05:50:49Z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8F20C7CF8D35411C8A6C61D291184A36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