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1" r:id="rId2"/>
    <p:sldId id="372" r:id="rId3"/>
    <p:sldId id="373" r:id="rId4"/>
    <p:sldId id="390" r:id="rId5"/>
    <p:sldId id="393" r:id="rId6"/>
    <p:sldId id="361" r:id="rId7"/>
    <p:sldId id="345" r:id="rId8"/>
    <p:sldId id="346" r:id="rId9"/>
    <p:sldId id="375" r:id="rId10"/>
    <p:sldId id="347" r:id="rId11"/>
    <p:sldId id="394" r:id="rId12"/>
    <p:sldId id="365" r:id="rId13"/>
    <p:sldId id="386" r:id="rId14"/>
    <p:sldId id="387" r:id="rId15"/>
    <p:sldId id="392" r:id="rId16"/>
    <p:sldId id="384" r:id="rId17"/>
    <p:sldId id="385" r:id="rId18"/>
    <p:sldId id="388" r:id="rId19"/>
    <p:sldId id="376" r:id="rId20"/>
    <p:sldId id="367" r:id="rId21"/>
    <p:sldId id="396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9933FF"/>
    <a:srgbClr val="0000FF"/>
    <a:srgbClr val="0099FF"/>
    <a:srgbClr val="3399FF"/>
    <a:srgbClr val="CC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7" autoAdjust="0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FBCC4-C567-4C5A-B291-8A04BE5D03B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129DC-6542-4C57-9586-B913ECB3FE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129DC-6542-4C57-9586-B913ECB3FED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676400" y="2152652"/>
            <a:ext cx="5638800" cy="1223433"/>
          </a:xfrm>
          <a:prstGeom prst="rect">
            <a:avLst/>
          </a:prstGeom>
        </p:spPr>
        <p:txBody>
          <a:bodyPr wrap="none" fromWordArt="1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200" kern="1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</a:p>
          <a:p>
            <a:pPr algn="ctr">
              <a:lnSpc>
                <a:spcPct val="150000"/>
              </a:lnSpc>
              <a:defRPr/>
            </a:pPr>
            <a:endParaRPr lang="en-US" altLang="zh-CN" sz="3200" kern="1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3200" kern="1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</a:t>
            </a:r>
            <a:endParaRPr lang="zh-CN" altLang="en-US" sz="3200" kern="1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1" name="TextBox 13"/>
          <p:cNvSpPr txBox="1">
            <a:spLocks noChangeArrowheads="1"/>
          </p:cNvSpPr>
          <p:nvPr/>
        </p:nvSpPr>
        <p:spPr bwMode="auto">
          <a:xfrm>
            <a:off x="0" y="2152652"/>
            <a:ext cx="9144000" cy="18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dirty="0">
                <a:cs typeface="Times New Roman" panose="02020603050405020304" pitchFamily="18" charset="0"/>
              </a:rPr>
              <a:t>Unit 6 Let’s Go</a:t>
            </a:r>
            <a:r>
              <a:rPr lang="en-US" altLang="zh-CN" sz="4000" dirty="0" smtClean="0">
                <a:cs typeface="Times New Roman" panose="02020603050405020304" pitchFamily="18" charset="0"/>
              </a:rPr>
              <a:t>!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000" dirty="0" smtClean="0">
                <a:cs typeface="Times New Roman" panose="02020603050405020304" pitchFamily="18" charset="0"/>
              </a:rPr>
              <a:t> Let’s </a:t>
            </a:r>
            <a:r>
              <a:rPr lang="en-US" altLang="zh-CN" sz="4000" dirty="0">
                <a:cs typeface="Times New Roman" panose="02020603050405020304" pitchFamily="18" charset="0"/>
              </a:rPr>
              <a:t>Go to the Movie Theatre</a:t>
            </a:r>
            <a:r>
              <a:rPr lang="en-US" altLang="zh-CN" sz="4000" dirty="0" smtClean="0">
                <a:cs typeface="Times New Roman" panose="02020603050405020304" pitchFamily="18" charset="0"/>
              </a:rPr>
              <a:t>!</a:t>
            </a:r>
            <a:endParaRPr lang="zh-CN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238251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七年级上册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4754" y="563227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808413" y="216189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grpSp>
        <p:nvGrpSpPr>
          <p:cNvPr id="11266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新课学习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1280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81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55638" y="2921001"/>
            <a:ext cx="1524000" cy="561856"/>
          </a:xfrm>
          <a:prstGeom prst="roundRect">
            <a:avLst/>
          </a:prstGeom>
          <a:solidFill>
            <a:srgbClr val="FFF2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theatre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703638" y="2921001"/>
            <a:ext cx="1447800" cy="561856"/>
          </a:xfrm>
          <a:prstGeom prst="roundRect">
            <a:avLst/>
          </a:prstGeom>
          <a:solidFill>
            <a:srgbClr val="FFF2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airport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523038" y="2819401"/>
            <a:ext cx="1447800" cy="561856"/>
          </a:xfrm>
          <a:prstGeom prst="roundRect">
            <a:avLst/>
          </a:prstGeom>
          <a:solidFill>
            <a:srgbClr val="FFF2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fight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5796" y="990602"/>
            <a:ext cx="1676400" cy="166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51396" y="990601"/>
            <a:ext cx="1676400" cy="163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6996" y="1092200"/>
            <a:ext cx="1600200" cy="152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597" y="4038601"/>
            <a:ext cx="1676400" cy="167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55638" y="5867401"/>
            <a:ext cx="1371600" cy="561856"/>
          </a:xfrm>
          <a:prstGeom prst="roundRect">
            <a:avLst/>
          </a:prstGeom>
          <a:solidFill>
            <a:srgbClr val="FFF2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magic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627596" y="4038601"/>
            <a:ext cx="1676400" cy="1636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779838" y="5867401"/>
            <a:ext cx="1447800" cy="561856"/>
          </a:xfrm>
          <a:prstGeom prst="roundRect">
            <a:avLst/>
          </a:prstGeom>
          <a:solidFill>
            <a:srgbClr val="FFF2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price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46996" y="3937001"/>
            <a:ext cx="1706404" cy="161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751638" y="5867401"/>
            <a:ext cx="1295400" cy="561856"/>
          </a:xfrm>
          <a:prstGeom prst="roundRect">
            <a:avLst/>
          </a:prstGeom>
          <a:solidFill>
            <a:srgbClr val="FFF2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hotel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30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新课学习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2294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295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84201"/>
            <a:ext cx="3733800" cy="56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066800" y="2311400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/>
              <a:t>Listen and read</a:t>
            </a:r>
            <a:endParaRPr lang="zh-CN" altLang="en-US" sz="200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/>
          <p:cNvGrpSpPr/>
          <p:nvPr/>
        </p:nvGrpSpPr>
        <p:grpSpPr bwMode="auto">
          <a:xfrm>
            <a:off x="53975" y="-25400"/>
            <a:ext cx="2160588" cy="814917"/>
            <a:chOff x="279260" y="121529"/>
            <a:chExt cx="2160272" cy="611959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042736" y="121529"/>
              <a:ext cx="1210411" cy="4160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3317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318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7562" y="1676400"/>
            <a:ext cx="75644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0" dirty="0">
                <a:cs typeface="Times New Roman" panose="02020603050405020304" pitchFamily="18" charset="0"/>
              </a:rPr>
              <a:t>知识探究（一）</a:t>
            </a:r>
            <a:endParaRPr lang="en-US" altLang="zh-CN" sz="2000" b="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1. price </a:t>
            </a: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名词 意为价格。常用</a:t>
            </a: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the price of …… </a:t>
            </a: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的价值或价格。表示价格高低应用</a:t>
            </a: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________, </a:t>
            </a: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而不用</a:t>
            </a: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________     . 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Price </a:t>
            </a: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做主语时谓语动词用</a:t>
            </a: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举例：</a:t>
            </a:r>
            <a:r>
              <a:rPr lang="zh-CN" altLang="en-US" sz="2000" b="0" u="sng" dirty="0"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price </a:t>
            </a: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提问要用</a:t>
            </a:r>
            <a:r>
              <a:rPr lang="zh-CN" altLang="en-US" sz="2000" b="0" u="sng" dirty="0"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  而不用</a:t>
            </a:r>
            <a:r>
              <a:rPr lang="zh-CN" altLang="en-US" sz="2000" b="0" u="sng" dirty="0"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ea typeface="楷体" panose="02010609060101010101" pitchFamily="49" charset="-122"/>
                <a:cs typeface="Times New Roman" panose="02020603050405020304" pitchFamily="18" charset="0"/>
              </a:rPr>
              <a:t>举例：</a:t>
            </a:r>
            <a:r>
              <a:rPr lang="en-US" altLang="zh-CN" sz="2000" b="0" u="sng" dirty="0">
                <a:ea typeface="微软雅黑" panose="020B0503020204020204" pitchFamily="34" charset="-122"/>
                <a:cs typeface="Times New Roman" panose="02020603050405020304" pitchFamily="18" charset="0"/>
              </a:rPr>
              <a:t>What's   the   price   of   your    watch</a:t>
            </a:r>
            <a:r>
              <a:rPr lang="zh-CN" altLang="en-US" sz="2000" b="0" u="sng" dirty="0"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  <a:r>
              <a:rPr lang="zh-CN" altLang="en-US" sz="20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4341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4342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1412877"/>
            <a:ext cx="7239000" cy="32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0" dirty="0">
                <a:cs typeface="Times New Roman" panose="02020603050405020304" pitchFamily="18" charset="0"/>
                <a:sym typeface="Arial" panose="020B0604020202020204" pitchFamily="34" charset="0"/>
              </a:rPr>
              <a:t>知识探究 </a:t>
            </a:r>
            <a:r>
              <a:rPr lang="en-US" altLang="zh-CN" sz="2000" b="0" dirty="0"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000" b="0" dirty="0">
                <a:cs typeface="Times New Roman" panose="02020603050405020304" pitchFamily="18" charset="0"/>
                <a:sym typeface="Arial" panose="020B0604020202020204" pitchFamily="34" charset="0"/>
              </a:rPr>
              <a:t>二</a:t>
            </a:r>
            <a:r>
              <a:rPr lang="en-US" altLang="zh-CN" sz="2000" b="0" dirty="0"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000" b="0" dirty="0">
                <a:cs typeface="Times New Roman" panose="02020603050405020304" pitchFamily="18" charset="0"/>
                <a:sym typeface="Arial" panose="020B0604020202020204" pitchFamily="34" charset="0"/>
              </a:rPr>
              <a:t>. 辨析get , arrive 和reach</a:t>
            </a:r>
            <a:endParaRPr lang="en-US" altLang="zh-CN" sz="2000" b="0" dirty="0"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(1) get</a:t>
            </a:r>
            <a:r>
              <a:rPr lang="zh-CN" altLang="en-US" sz="2000" b="0" dirty="0">
                <a:cs typeface="Times New Roman" panose="02020603050405020304" pitchFamily="18" charset="0"/>
              </a:rPr>
              <a:t>在表示</a:t>
            </a:r>
            <a:r>
              <a:rPr lang="en-US" altLang="zh-CN" sz="2000" b="0" dirty="0">
                <a:cs typeface="Times New Roman" panose="02020603050405020304" pitchFamily="18" charset="0"/>
              </a:rPr>
              <a:t>"</a:t>
            </a:r>
            <a:r>
              <a:rPr lang="zh-CN" altLang="en-US" sz="2000" b="0" dirty="0">
                <a:cs typeface="Times New Roman" panose="02020603050405020304" pitchFamily="18" charset="0"/>
              </a:rPr>
              <a:t>到达</a:t>
            </a:r>
            <a:r>
              <a:rPr lang="en-US" altLang="zh-CN" sz="2000" b="0" dirty="0">
                <a:cs typeface="Times New Roman" panose="02020603050405020304" pitchFamily="18" charset="0"/>
              </a:rPr>
              <a:t>"</a:t>
            </a:r>
            <a:r>
              <a:rPr lang="zh-CN" altLang="en-US" sz="2000" b="0" dirty="0">
                <a:cs typeface="Times New Roman" panose="02020603050405020304" pitchFamily="18" charset="0"/>
              </a:rPr>
              <a:t>时是不及物动词，应与</a:t>
            </a:r>
            <a:r>
              <a:rPr lang="en-US" altLang="zh-CN" sz="2000" b="0" dirty="0">
                <a:cs typeface="Times New Roman" panose="02020603050405020304" pitchFamily="18" charset="0"/>
              </a:rPr>
              <a:t>to</a:t>
            </a:r>
            <a:r>
              <a:rPr lang="zh-CN" altLang="en-US" sz="2000" b="0" dirty="0">
                <a:cs typeface="Times New Roman" panose="02020603050405020304" pitchFamily="18" charset="0"/>
              </a:rPr>
              <a:t>搭配使用。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We often get to school on foot.</a:t>
            </a: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cs typeface="Times New Roman" panose="02020603050405020304" pitchFamily="18" charset="0"/>
              </a:rPr>
              <a:t>我们经常步行到学校。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They got to the top of the hill at noon.</a:t>
            </a: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cs typeface="Times New Roman" panose="02020603050405020304" pitchFamily="18" charset="0"/>
              </a:rPr>
              <a:t>他们于中午到达了山顶。</a:t>
            </a:r>
            <a:r>
              <a:rPr lang="zh-CN" altLang="en-US" sz="2000" b="0" dirty="0"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endParaRPr lang="zh-CN" altLang="en-US" sz="2000" b="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4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5365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366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1193800"/>
            <a:ext cx="7696200" cy="37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(2) arrive</a:t>
            </a:r>
            <a:r>
              <a:rPr lang="zh-CN" altLang="en-US" sz="2000" b="0" dirty="0">
                <a:cs typeface="Times New Roman" panose="02020603050405020304" pitchFamily="18" charset="0"/>
              </a:rPr>
              <a:t>后不能直接接地点，是一个不及物动词。若表示到达一个相对大的地点，用</a:t>
            </a:r>
            <a:r>
              <a:rPr lang="en-US" altLang="zh-CN" sz="2000" b="0" dirty="0">
                <a:cs typeface="Times New Roman" panose="02020603050405020304" pitchFamily="18" charset="0"/>
              </a:rPr>
              <a:t>arrive in ; </a:t>
            </a:r>
            <a:r>
              <a:rPr lang="zh-CN" altLang="en-US" sz="2000" b="0" dirty="0">
                <a:cs typeface="Times New Roman" panose="02020603050405020304" pitchFamily="18" charset="0"/>
              </a:rPr>
              <a:t>若表示相对小的地点，用</a:t>
            </a:r>
            <a:r>
              <a:rPr lang="en-US" altLang="zh-CN" sz="2000" b="0" dirty="0">
                <a:cs typeface="Times New Roman" panose="02020603050405020304" pitchFamily="18" charset="0"/>
              </a:rPr>
              <a:t>arrive at .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The delegation will arrive in China at 5:00 p.m.</a:t>
            </a:r>
            <a:r>
              <a:rPr lang="zh-CN" altLang="en-US" sz="2000" b="0" dirty="0">
                <a:cs typeface="Times New Roman" panose="02020603050405020304" pitchFamily="18" charset="0"/>
              </a:rPr>
              <a:t>代表团将于下午</a:t>
            </a:r>
            <a:r>
              <a:rPr lang="en-US" altLang="zh-CN" sz="2000" b="0" dirty="0">
                <a:cs typeface="Times New Roman" panose="02020603050405020304" pitchFamily="18" charset="0"/>
              </a:rPr>
              <a:t>5:00</a:t>
            </a:r>
            <a:r>
              <a:rPr lang="zh-CN" altLang="en-US" sz="2000" b="0" dirty="0">
                <a:cs typeface="Times New Roman" panose="02020603050405020304" pitchFamily="18" charset="0"/>
              </a:rPr>
              <a:t>到达北京。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It was dark when they arrived at the railway station.</a:t>
            </a:r>
            <a:r>
              <a:rPr lang="zh-CN" altLang="en-US" sz="2000" b="0" dirty="0">
                <a:cs typeface="Times New Roman" panose="02020603050405020304" pitchFamily="18" charset="0"/>
              </a:rPr>
              <a:t>当他们到达火车站的时候，天已经黑了。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When did she arrive here last time? </a:t>
            </a:r>
            <a:r>
              <a:rPr lang="zh-CN" altLang="en-US" sz="2000" b="0" dirty="0">
                <a:cs typeface="Times New Roman" panose="02020603050405020304" pitchFamily="18" charset="0"/>
              </a:rPr>
              <a:t>她上次是什么时候到这儿的？（副词前省略介词）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4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知识探究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6389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390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95400" y="1422400"/>
            <a:ext cx="67056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cs typeface="Times New Roman" panose="02020603050405020304" pitchFamily="18" charset="0"/>
              </a:rPr>
              <a:t>(</a:t>
            </a:r>
            <a:r>
              <a:rPr lang="en-US" altLang="zh-CN" sz="1800" b="0" dirty="0">
                <a:cs typeface="Times New Roman" panose="02020603050405020304" pitchFamily="18" charset="0"/>
              </a:rPr>
              <a:t>3) reach</a:t>
            </a:r>
            <a:r>
              <a:rPr lang="zh-CN" altLang="en-US" sz="1800" b="0" dirty="0">
                <a:cs typeface="Times New Roman" panose="02020603050405020304" pitchFamily="18" charset="0"/>
              </a:rPr>
              <a:t>能直接接所到达的地点，是一个及物动词。例如：</a:t>
            </a:r>
            <a:r>
              <a:rPr lang="en-US" altLang="zh-CN" sz="1800" b="0" dirty="0">
                <a:cs typeface="Times New Roman" panose="02020603050405020304" pitchFamily="18" charset="0"/>
              </a:rPr>
              <a:t>They reached London on Friday.      </a:t>
            </a:r>
            <a:r>
              <a:rPr lang="zh-CN" altLang="en-US" sz="1800" b="0" dirty="0">
                <a:cs typeface="Times New Roman" panose="02020603050405020304" pitchFamily="18" charset="0"/>
              </a:rPr>
              <a:t>他们星期五到达了伦敦。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>
                <a:cs typeface="Times New Roman" panose="02020603050405020304" pitchFamily="18" charset="0"/>
              </a:rPr>
              <a:t>The news only reached me yesterday.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>
                <a:cs typeface="Times New Roman" panose="02020603050405020304" pitchFamily="18" charset="0"/>
              </a:rPr>
              <a:t> </a:t>
            </a:r>
            <a:r>
              <a:rPr lang="zh-CN" altLang="en-US" sz="1800" b="0" dirty="0">
                <a:cs typeface="Times New Roman" panose="02020603050405020304" pitchFamily="18" charset="0"/>
              </a:rPr>
              <a:t>我于昨天才接到这个消息。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>
                <a:cs typeface="Times New Roman" panose="02020603050405020304" pitchFamily="18" charset="0"/>
              </a:rPr>
              <a:t>reach</a:t>
            </a:r>
            <a:r>
              <a:rPr lang="zh-CN" altLang="en-US" sz="1800" b="0" dirty="0">
                <a:cs typeface="Times New Roman" panose="02020603050405020304" pitchFamily="18" charset="0"/>
              </a:rPr>
              <a:t>还有</a:t>
            </a:r>
            <a:r>
              <a:rPr lang="en-US" altLang="zh-CN" sz="1800" b="0" dirty="0">
                <a:cs typeface="Times New Roman" panose="02020603050405020304" pitchFamily="18" charset="0"/>
              </a:rPr>
              <a:t>"</a:t>
            </a:r>
            <a:r>
              <a:rPr lang="zh-CN" altLang="en-US" sz="1800" b="0" dirty="0">
                <a:cs typeface="Times New Roman" panose="02020603050405020304" pitchFamily="18" charset="0"/>
              </a:rPr>
              <a:t>伸手去取，伸手触及，联络</a:t>
            </a:r>
            <a:r>
              <a:rPr lang="en-US" altLang="zh-CN" sz="1800" b="0" dirty="0">
                <a:cs typeface="Times New Roman" panose="02020603050405020304" pitchFamily="18" charset="0"/>
              </a:rPr>
              <a:t>"</a:t>
            </a:r>
            <a:r>
              <a:rPr lang="zh-CN" altLang="en-US" sz="1800" b="0" dirty="0">
                <a:cs typeface="Times New Roman" panose="02020603050405020304" pitchFamily="18" charset="0"/>
              </a:rPr>
              <a:t>等意思。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>
                <a:cs typeface="Times New Roman" panose="02020603050405020304" pitchFamily="18" charset="0"/>
              </a:rPr>
              <a:t>Can you reach that apple on the tree? </a:t>
            </a:r>
            <a:r>
              <a:rPr lang="zh-CN" altLang="en-US" sz="1800" b="0" dirty="0">
                <a:cs typeface="Times New Roman" panose="02020603050405020304" pitchFamily="18" charset="0"/>
              </a:rPr>
              <a:t>你能够到树上的哪个苹果吗？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987181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分组活动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7419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7420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787401"/>
            <a:ext cx="60960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0"/>
              <a:t>.</a:t>
            </a:r>
            <a:endParaRPr lang="zh-CN" altLang="en-US" sz="1800" b="0"/>
          </a:p>
        </p:txBody>
      </p:sp>
      <p:sp>
        <p:nvSpPr>
          <p:cNvPr id="9" name="矩形 8"/>
          <p:cNvSpPr/>
          <p:nvPr/>
        </p:nvSpPr>
        <p:spPr>
          <a:xfrm>
            <a:off x="304801" y="1004173"/>
            <a:ext cx="207487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do it</a:t>
            </a:r>
            <a:endParaRPr lang="zh-CN" altLang="en-US" sz="280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456450" y="1676400"/>
            <a:ext cx="8458200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0" dirty="0"/>
              <a:t>How does </a:t>
            </a:r>
            <a:r>
              <a:rPr lang="en-US" altLang="zh-CN" sz="2000" b="0" dirty="0" err="1"/>
              <a:t>KungFu</a:t>
            </a:r>
            <a:r>
              <a:rPr lang="en-US" altLang="zh-CN" sz="2000" b="0" dirty="0"/>
              <a:t> Dinosaur </a:t>
            </a:r>
            <a:r>
              <a:rPr lang="en-US" altLang="zh-CN" sz="2000" b="0" dirty="0" err="1"/>
              <a:t>Travel?Listen</a:t>
            </a:r>
            <a:r>
              <a:rPr lang="en-US" altLang="zh-CN" sz="2000" b="0" dirty="0"/>
              <a:t> to the passage and circle the correct pictures.</a:t>
            </a:r>
            <a:endParaRPr lang="zh-CN" altLang="en-US" sz="2000" b="0" dirty="0"/>
          </a:p>
        </p:txBody>
      </p:sp>
      <p:pic>
        <p:nvPicPr>
          <p:cNvPr id="1741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959100"/>
            <a:ext cx="83915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152400" y="2717801"/>
            <a:ext cx="1981200" cy="22987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4648200" y="2717801"/>
            <a:ext cx="1981200" cy="22987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6867525" y="2736851"/>
            <a:ext cx="1981200" cy="22987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3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分组活动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8440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41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14"/>
          <p:cNvSpPr txBox="1">
            <a:spLocks noChangeArrowheads="1"/>
          </p:cNvSpPr>
          <p:nvPr/>
        </p:nvSpPr>
        <p:spPr bwMode="auto">
          <a:xfrm>
            <a:off x="1143000" y="914400"/>
            <a:ext cx="6248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0" dirty="0"/>
              <a:t>Read the lesson and put the sentences in the correct order. </a:t>
            </a:r>
            <a:endParaRPr lang="zh-CN" altLang="en-US" sz="2000" b="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8626" y="1524000"/>
            <a:ext cx="5622308" cy="373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1.He gets to the airport.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2.Kung Fu Dinosaur wants to save </a:t>
            </a:r>
            <a:r>
              <a:rPr lang="en-US" altLang="zh-CN" sz="2000" b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Panpan</a:t>
            </a: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3. A bad man wants to hurt </a:t>
            </a:r>
            <a:r>
              <a:rPr lang="en-US" altLang="zh-CN" sz="2000" b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Panpan</a:t>
            </a: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4. Kung Fu Dinosaur travels to Beijing.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5. He takes a taxi to </a:t>
            </a:r>
            <a:r>
              <a:rPr lang="en-US" altLang="zh-CN" sz="2000" b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Wangfujing</a:t>
            </a: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 Street.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6. Then he goes to a hotel by bike.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7. At the zoo, Kung Fu Dinosaur fights the bad man. 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8. He takes the train to the zoo.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46226" y="5969000"/>
            <a:ext cx="39677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0">
                <a:cs typeface="Times New Roman" panose="02020603050405020304" pitchFamily="18" charset="0"/>
              </a:rPr>
              <a:t>The correct order is: ________________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81400" y="5966885"/>
            <a:ext cx="16273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0">
                <a:solidFill>
                  <a:srgbClr val="FF0000"/>
                </a:solidFill>
                <a:cs typeface="Times New Roman" panose="02020603050405020304" pitchFamily="18" charset="0"/>
              </a:rPr>
              <a:t>3.2.4.1.5.6.8.7.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987181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分组活动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9464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465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762000" y="821098"/>
            <a:ext cx="7162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0"/>
              <a:t>Fill in the blanks with the correct forms of the word in the boxs.</a:t>
            </a:r>
            <a:endParaRPr lang="zh-CN" altLang="en-US" sz="2000" b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295400"/>
            <a:ext cx="54387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1" y="4343400"/>
            <a:ext cx="6629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1. movies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    price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2. hero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    fights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4343400"/>
            <a:ext cx="43434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3. airport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21426" y="962055"/>
            <a:ext cx="7620000" cy="461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800" b="0" dirty="0"/>
              <a:t>单项选择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1. Tom, my car is broken. You need to _______ a bus to school.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A. bring    B. take    C. give    D. get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2. My tape recorder is lost. I must _______ it.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A. found    B. find    C. close    D. ask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3. I don’t have breakfast, _______ I feel hungry(</a:t>
            </a:r>
            <a:r>
              <a:rPr lang="zh-CN" altLang="en-US" sz="1800" b="0" dirty="0"/>
              <a:t>感觉饥饿</a:t>
            </a:r>
            <a:r>
              <a:rPr lang="en-US" altLang="zh-CN" sz="1800" b="0" dirty="0"/>
              <a:t>).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A. so    B. because    C. but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4. How do you go to the zoo, _______ bus or _______ foot?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A. by; by    B. on; in    C. on; to    D. by; on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5. I like the shoes, _______ I have no money for them.</a:t>
            </a:r>
            <a:endParaRPr lang="zh-CN" altLang="en-US" sz="1800" b="0" dirty="0"/>
          </a:p>
          <a:p>
            <a:pPr>
              <a:lnSpc>
                <a:spcPct val="150000"/>
              </a:lnSpc>
            </a:pPr>
            <a:r>
              <a:rPr lang="en-US" altLang="zh-CN" sz="1800" b="0" dirty="0"/>
              <a:t>A. and    B. but    C. or    D. so</a:t>
            </a:r>
            <a:endParaRPr lang="zh-CN" altLang="en-US" sz="1800" b="0" dirty="0"/>
          </a:p>
        </p:txBody>
      </p:sp>
      <p:grpSp>
        <p:nvGrpSpPr>
          <p:cNvPr id="20483" name="组合 6"/>
          <p:cNvGrpSpPr/>
          <p:nvPr/>
        </p:nvGrpSpPr>
        <p:grpSpPr bwMode="auto">
          <a:xfrm>
            <a:off x="53975" y="103717"/>
            <a:ext cx="2160588" cy="685844"/>
            <a:chOff x="279260" y="218396"/>
            <a:chExt cx="2160272" cy="515092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042736" y="272445"/>
              <a:ext cx="1210411" cy="4160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随堂检测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20490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491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3600" y="13970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78313" y="24130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480388" y="3057525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798184" y="391160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895600" y="46482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"/>
          <p:cNvGrpSpPr/>
          <p:nvPr/>
        </p:nvGrpSpPr>
        <p:grpSpPr bwMode="auto">
          <a:xfrm>
            <a:off x="53975" y="76200"/>
            <a:ext cx="2160588" cy="713317"/>
            <a:chOff x="279260" y="197728"/>
            <a:chExt cx="2160272" cy="53576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1042736" y="197728"/>
              <a:ext cx="1210411" cy="416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学习目标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3078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079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1839384"/>
            <a:ext cx="6629400" cy="17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kumimoji="0" lang="en-US" altLang="zh-CN" b="0" dirty="0">
                <a:cs typeface="Times New Roman" panose="02020603050405020304" pitchFamily="18" charset="0"/>
              </a:rPr>
              <a:t>1.)</a:t>
            </a:r>
            <a:r>
              <a:rPr lang="en-US" altLang="zh-CN" b="0" dirty="0">
                <a:cs typeface="Times New Roman" panose="02020603050405020304" pitchFamily="18" charset="0"/>
              </a:rPr>
              <a:t> Grasp main words: </a:t>
            </a:r>
            <a:r>
              <a:rPr lang="en-US" altLang="zh-CN" b="0" dirty="0" err="1">
                <a:cs typeface="Times New Roman" panose="02020603050405020304" pitchFamily="18" charset="0"/>
              </a:rPr>
              <a:t>movie,theatre,price,hero,save,airport,magic,fight</a:t>
            </a:r>
            <a:endParaRPr lang="en-US" altLang="zh-CN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b="0" dirty="0">
                <a:cs typeface="Times New Roman" panose="02020603050405020304" pitchFamily="18" charset="0"/>
              </a:rPr>
              <a:t>2.</a:t>
            </a:r>
            <a:r>
              <a:rPr kumimoji="0" lang="en-US" altLang="zh-CN" b="0" dirty="0">
                <a:cs typeface="Times New Roman" panose="02020603050405020304" pitchFamily="18" charset="0"/>
              </a:rPr>
              <a:t> )</a:t>
            </a:r>
            <a:r>
              <a:rPr lang="en-US" altLang="zh-CN" b="0" dirty="0">
                <a:cs typeface="Times New Roman" panose="02020603050405020304" pitchFamily="18" charset="0"/>
              </a:rPr>
              <a:t> Understand important sentences.</a:t>
            </a:r>
            <a:endParaRPr lang="zh-CN" altLang="zh-CN" b="0" dirty="0"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50938" y="1397000"/>
            <a:ext cx="7239000" cy="294640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作业布置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21510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511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858924" y="2286000"/>
            <a:ext cx="80564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atinLnBrk="1"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1.Finish your poster and write a short passage about your </a:t>
            </a:r>
            <a:r>
              <a:rPr lang="en-US" altLang="zh-CN" sz="2000" b="0" dirty="0" err="1">
                <a:cs typeface="Times New Roman" panose="02020603050405020304" pitchFamily="18" charset="0"/>
              </a:rPr>
              <a:t>favourite</a:t>
            </a:r>
            <a:r>
              <a:rPr lang="en-US" altLang="zh-CN" sz="2000" b="0" dirty="0">
                <a:cs typeface="Times New Roman" panose="02020603050405020304" pitchFamily="18" charset="0"/>
              </a:rPr>
              <a:t> movie.</a:t>
            </a:r>
          </a:p>
          <a:p>
            <a:pPr latinLnBrk="1">
              <a:lnSpc>
                <a:spcPct val="150000"/>
              </a:lnSpc>
            </a:pPr>
            <a:r>
              <a:rPr lang="en-US" altLang="zh-CN" sz="2000" b="0" dirty="0">
                <a:cs typeface="Times New Roman" panose="02020603050405020304" pitchFamily="18" charset="0"/>
              </a:rPr>
              <a:t>2. Retell the article by your own words</a:t>
            </a:r>
            <a:r>
              <a:rPr lang="zh-CN" altLang="en-US" sz="2000" b="0" dirty="0">
                <a:cs typeface="Times New Roman" panose="02020603050405020304" pitchFamily="18" charset="0"/>
              </a:rPr>
              <a:t>.</a:t>
            </a:r>
            <a:endParaRPr lang="en-US" altLang="zh-CN" sz="2000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0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下载</a:t>
            </a:r>
            <a:r>
              <a:rPr lang="en-US" altLang="zh-CN" sz="20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Lesson 37</a:t>
            </a:r>
            <a:r>
              <a:rPr lang="zh-CN" altLang="en-US" sz="2000" b="0" dirty="0">
                <a:ea typeface="微软雅黑" panose="020B0503020204020204" pitchFamily="34" charset="-122"/>
                <a:cs typeface="Times New Roman" panose="02020603050405020304" pitchFamily="18" charset="0"/>
              </a:rPr>
              <a:t>导学案，根据导学案完成预习任务</a:t>
            </a:r>
            <a:r>
              <a:rPr lang="zh-CN" altLang="en-US" sz="2000" b="0" dirty="0" smtClean="0">
                <a:ea typeface="微软雅黑" panose="020B0503020204020204" pitchFamily="34" charset="-122"/>
                <a:cs typeface="Times New Roman" panose="02020603050405020304" pitchFamily="18" charset="0"/>
              </a:rPr>
              <a:t>。 </a:t>
            </a:r>
            <a:endParaRPr lang="en-US" altLang="zh-CN" sz="2000" b="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628900" y="3122084"/>
            <a:ext cx="3886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Have a good time!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"/>
          <p:cNvGrpSpPr/>
          <p:nvPr/>
        </p:nvGrpSpPr>
        <p:grpSpPr bwMode="auto">
          <a:xfrm>
            <a:off x="53975" y="50800"/>
            <a:ext cx="2160588" cy="738717"/>
            <a:chOff x="279260" y="178650"/>
            <a:chExt cx="2160272" cy="554838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042736" y="178650"/>
              <a:ext cx="1210411" cy="416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新课导入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4107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108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6" descr="u=2880705736,3479956595&amp;fm=51&amp;gp=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648200"/>
            <a:ext cx="1295400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61766" y="2133600"/>
            <a:ext cx="258183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0" dirty="0" smtClean="0">
                <a:cs typeface="Times New Roman" panose="02020603050405020304" pitchFamily="18" charset="0"/>
              </a:rPr>
              <a:t>Men </a:t>
            </a:r>
            <a:r>
              <a:rPr lang="zh-CN" altLang="en-US" sz="1800" b="0" dirty="0">
                <a:cs typeface="Times New Roman" panose="02020603050405020304" pitchFamily="18" charset="0"/>
              </a:rPr>
              <a:t>in Black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0" dirty="0">
                <a:cs typeface="Times New Roman" panose="02020603050405020304" pitchFamily="18" charset="0"/>
              </a:rPr>
              <a:t>黑衣人</a:t>
            </a:r>
          </a:p>
        </p:txBody>
      </p:sp>
      <p:pic>
        <p:nvPicPr>
          <p:cNvPr id="13" name="Picture 7" descr="Men in Blac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1" y="1905001"/>
            <a:ext cx="2294965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8" descr="Transformer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36322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86200" y="4241800"/>
            <a:ext cx="201771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Transformers</a:t>
            </a:r>
            <a:endParaRPr lang="zh-CN" altLang="en-US" sz="1800" b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0" dirty="0">
                <a:solidFill>
                  <a:srgbClr val="333333"/>
                </a:solidFill>
                <a:cs typeface="Times New Roman" panose="02020603050405020304" pitchFamily="18" charset="0"/>
              </a:rPr>
              <a:t>变形金刚</a:t>
            </a:r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2413000" y="787400"/>
            <a:ext cx="4216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cs typeface="Times New Roman" panose="02020603050405020304" pitchFamily="18" charset="0"/>
              </a:rPr>
              <a:t>Do you like watching movies?</a:t>
            </a:r>
          </a:p>
        </p:txBody>
      </p:sp>
      <p:pic>
        <p:nvPicPr>
          <p:cNvPr id="4105" name="Picture 5" descr="u=2363960871,3716507164&amp;fm=51&amp;gp=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1" y="889000"/>
            <a:ext cx="1509713" cy="19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/>
        </p:nvGrpSpPr>
        <p:grpSpPr bwMode="auto">
          <a:xfrm>
            <a:off x="53975" y="76200"/>
            <a:ext cx="2160588" cy="713317"/>
            <a:chOff x="279260" y="197728"/>
            <a:chExt cx="2160272" cy="53576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042736" y="197728"/>
              <a:ext cx="1210411" cy="416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新课导入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5126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127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3" name="Picture 13" descr="http://i04.pictn.sogoucdn.com/e203b7ab5a1e07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473201"/>
            <a:ext cx="1981200" cy="382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7" name="Picture 17" descr="http://i04.pictn.sogoucdn.com/8f122e7110d76c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1371600"/>
            <a:ext cx="2209800" cy="386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5"/>
          <p:cNvGrpSpPr/>
          <p:nvPr/>
        </p:nvGrpSpPr>
        <p:grpSpPr bwMode="auto">
          <a:xfrm>
            <a:off x="53975" y="76200"/>
            <a:ext cx="2160588" cy="713317"/>
            <a:chOff x="279260" y="197728"/>
            <a:chExt cx="2160272" cy="53576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987181" y="197728"/>
              <a:ext cx="1210411" cy="416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新课导入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6150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151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1" name="Picture 11" descr="http://i02.pictn.sogoucdn.com/1eadefaad17fecb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006600"/>
            <a:ext cx="2796988" cy="2583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5" name="Picture 15" descr="http://i03.pictn.sogoucdn.com/9409910134e524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905001"/>
            <a:ext cx="2971800" cy="2645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981200" y="1498600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b="0" dirty="0"/>
              <a:t>(</a:t>
            </a:r>
            <a:r>
              <a:rPr kumimoji="0" lang="zh-CN" altLang="en-US" b="0" dirty="0"/>
              <a:t>一</a:t>
            </a:r>
            <a:r>
              <a:rPr kumimoji="0" lang="en-US" altLang="zh-CN" b="0" dirty="0"/>
              <a:t>) </a:t>
            </a:r>
            <a:r>
              <a:rPr kumimoji="0" lang="zh-CN" altLang="en-US" b="0" dirty="0"/>
              <a:t>单词</a:t>
            </a:r>
            <a:r>
              <a:rPr kumimoji="0" lang="en-US" altLang="zh-CN" b="0" dirty="0"/>
              <a:t>(Word</a:t>
            </a:r>
            <a:r>
              <a:rPr kumimoji="0" lang="zh-CN" altLang="en-US" b="0" dirty="0"/>
              <a:t>）：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133600" y="2250496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73025" eaLnBrk="1" hangingPunct="1">
              <a:lnSpc>
                <a:spcPct val="200000"/>
              </a:lnSpc>
            </a:pPr>
            <a:r>
              <a:rPr kumimoji="0" lang="en-US" altLang="zh-CN" sz="1800" b="0" dirty="0"/>
              <a:t>1.</a:t>
            </a:r>
            <a:r>
              <a:rPr kumimoji="0" lang="zh-CN" altLang="en-US" sz="1800" b="0" dirty="0"/>
              <a:t>电影院</a:t>
            </a:r>
            <a:r>
              <a:rPr kumimoji="0" lang="en-US" altLang="zh-CN" sz="1800" b="0" dirty="0"/>
              <a:t>n_____________</a:t>
            </a:r>
            <a:r>
              <a:rPr kumimoji="0" lang="zh-CN" altLang="en-US" sz="1800" b="0" dirty="0"/>
              <a:t> </a:t>
            </a:r>
            <a:endParaRPr kumimoji="0" lang="en-US" altLang="zh-CN" sz="1800" b="0" dirty="0"/>
          </a:p>
          <a:p>
            <a:pPr indent="73025" eaLnBrk="1" hangingPunct="1">
              <a:lnSpc>
                <a:spcPct val="200000"/>
              </a:lnSpc>
            </a:pPr>
            <a:r>
              <a:rPr kumimoji="0" lang="en-US" altLang="zh-CN" sz="1800" b="0" dirty="0"/>
              <a:t>2.</a:t>
            </a:r>
            <a:r>
              <a:rPr kumimoji="0" lang="zh-CN" altLang="en-US" sz="1800" b="0" dirty="0"/>
              <a:t>价格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价值</a:t>
            </a:r>
            <a:r>
              <a:rPr kumimoji="0" lang="en-US" altLang="zh-CN" sz="1800" b="0" dirty="0"/>
              <a:t>n__________</a:t>
            </a:r>
          </a:p>
          <a:p>
            <a:pPr indent="73025" eaLnBrk="1" hangingPunct="1">
              <a:lnSpc>
                <a:spcPct val="200000"/>
              </a:lnSpc>
            </a:pPr>
            <a:r>
              <a:rPr kumimoji="0" lang="en-US" altLang="zh-CN" sz="1800" b="0" dirty="0"/>
              <a:t>3.</a:t>
            </a:r>
            <a:r>
              <a:rPr kumimoji="0" lang="zh-CN" altLang="en-US" sz="1800" b="0" dirty="0"/>
              <a:t>英雄</a:t>
            </a:r>
            <a:r>
              <a:rPr kumimoji="0" lang="en-US" altLang="zh-CN" sz="1800" b="0" dirty="0"/>
              <a:t>n__________</a:t>
            </a:r>
          </a:p>
          <a:p>
            <a:pPr indent="73025" eaLnBrk="1" hangingPunct="1">
              <a:lnSpc>
                <a:spcPct val="200000"/>
              </a:lnSpc>
            </a:pPr>
            <a:r>
              <a:rPr kumimoji="0" lang="en-US" altLang="zh-CN" sz="1800" b="0" dirty="0"/>
              <a:t>4.</a:t>
            </a:r>
            <a:r>
              <a:rPr kumimoji="0" lang="zh-CN" altLang="en-US" sz="1800" b="0" dirty="0"/>
              <a:t>飞机场</a:t>
            </a:r>
            <a:r>
              <a:rPr kumimoji="0" lang="en-US" altLang="zh-CN" sz="1800" b="0" dirty="0"/>
              <a:t>n_________ 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276600" y="2311400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>
                <a:solidFill>
                  <a:srgbClr val="FF0000"/>
                </a:solidFill>
              </a:rPr>
              <a:t>theatre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3505200" y="2921000"/>
            <a:ext cx="103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>
                <a:solidFill>
                  <a:srgbClr val="FF0000"/>
                </a:solidFill>
              </a:rPr>
              <a:t>price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3429000" y="4038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>
                <a:solidFill>
                  <a:srgbClr val="FF0000"/>
                </a:solidFill>
              </a:rPr>
              <a:t>airport 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3048000" y="3429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hero</a:t>
            </a:r>
          </a:p>
        </p:txBody>
      </p:sp>
      <p:grpSp>
        <p:nvGrpSpPr>
          <p:cNvPr id="7176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自主反馈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7178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79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43366" grpId="0"/>
      <p:bldP spid="143370" grpId="0"/>
      <p:bldP spid="143375" grpId="0"/>
      <p:bldP spid="1433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143000" y="1313795"/>
            <a:ext cx="7086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kumimoji="0" lang="zh-CN" altLang="en-US" sz="2000" b="0" dirty="0"/>
              <a:t>（二）短语 ： 阅读课文找出下列短语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2000" b="0" dirty="0"/>
              <a:t>1.</a:t>
            </a:r>
            <a:r>
              <a:rPr kumimoji="0" lang="zh-CN" altLang="en-US" sz="2000" b="0" dirty="0">
                <a:latin typeface="宋体" panose="02010600030101010101" pitchFamily="2" charset="-122"/>
              </a:rPr>
              <a:t>这部电影是关于</a:t>
            </a:r>
            <a:r>
              <a:rPr kumimoji="0" lang="en-US" altLang="zh-CN" sz="2000" b="0" dirty="0">
                <a:latin typeface="宋体" panose="02010600030101010101" pitchFamily="2" charset="-122"/>
              </a:rPr>
              <a:t>.....</a:t>
            </a:r>
            <a:r>
              <a:rPr kumimoji="0" lang="en-US" altLang="zh-CN" sz="2000" b="0" dirty="0"/>
              <a:t>____________________________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2000" b="0" dirty="0"/>
              <a:t>2.</a:t>
            </a:r>
            <a:r>
              <a:rPr kumimoji="0" lang="zh-CN" altLang="en-US" sz="2000" b="0" dirty="0"/>
              <a:t>它住在</a:t>
            </a:r>
            <a:r>
              <a:rPr kumimoji="0" lang="en-US" altLang="zh-CN" sz="2000" b="0" dirty="0"/>
              <a:t>.....___________________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它去</a:t>
            </a:r>
            <a:r>
              <a:rPr kumimoji="0" lang="en-US" altLang="zh-CN" sz="2000" b="0" dirty="0"/>
              <a:t>…_________   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2000" b="0" dirty="0"/>
              <a:t>4.</a:t>
            </a:r>
            <a:r>
              <a:rPr kumimoji="0" lang="zh-CN" altLang="en-US" sz="2000" b="0" dirty="0"/>
              <a:t>搭乘火车</a:t>
            </a:r>
            <a:r>
              <a:rPr kumimoji="0" lang="en-US" altLang="zh-CN" sz="2000" b="0" dirty="0"/>
              <a:t>________________________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2000" b="0" dirty="0"/>
              <a:t>5.</a:t>
            </a:r>
            <a:r>
              <a:rPr kumimoji="0" lang="zh-CN" altLang="en-US" sz="2000" b="0" dirty="0"/>
              <a:t>功夫恐龙与坏人战斗</a:t>
            </a:r>
            <a:r>
              <a:rPr kumimoji="0" lang="en-US" altLang="zh-CN" sz="2000" b="0" dirty="0"/>
              <a:t>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2000" b="0" dirty="0"/>
              <a:t>6.</a:t>
            </a:r>
            <a:r>
              <a:rPr kumimoji="0" lang="zh-CN" altLang="en-US" sz="2000" b="0" dirty="0"/>
              <a:t>看电影</a:t>
            </a:r>
            <a:r>
              <a:rPr kumimoji="0" lang="en-US" altLang="zh-CN" sz="2000" b="0" dirty="0"/>
              <a:t>_________________________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924300" y="2084262"/>
            <a:ext cx="3810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This movie is about ........ 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771900" y="4319462"/>
            <a:ext cx="3657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Kung Fu Dinosaur fights the bad man 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 rot="10800000" flipV="1">
            <a:off x="2552700" y="3896213"/>
            <a:ext cx="373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 Take the train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400300" y="3201862"/>
            <a:ext cx="2286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He gets to …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628900" y="2693862"/>
            <a:ext cx="2851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He lives in.... </a:t>
            </a:r>
          </a:p>
        </p:txBody>
      </p:sp>
      <p:grpSp>
        <p:nvGrpSpPr>
          <p:cNvPr id="8200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987181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自主反馈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8203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04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24100" y="5081377"/>
            <a:ext cx="3276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Watch the movie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06501" grpId="0"/>
      <p:bldP spid="106502" grpId="0"/>
      <p:bldP spid="106503" grpId="0"/>
      <p:bldP spid="106504" grpId="0"/>
      <p:bldP spid="10650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5"/>
          <p:cNvGrpSpPr/>
          <p:nvPr/>
        </p:nvGrpSpPr>
        <p:grpSpPr bwMode="auto">
          <a:xfrm>
            <a:off x="53975" y="19051"/>
            <a:ext cx="2160588" cy="770467"/>
            <a:chOff x="279260" y="154877"/>
            <a:chExt cx="2160272" cy="578611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042736" y="154877"/>
              <a:ext cx="1210411" cy="4160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自主反馈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9225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226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71600" y="990600"/>
            <a:ext cx="7543800" cy="553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kumimoji="0" lang="zh-CN" altLang="en-US" sz="2000" b="0" dirty="0"/>
              <a:t>试着把以下句子译成汉语并想一想这些句型的用法。</a:t>
            </a:r>
            <a:endParaRPr kumimoji="0" lang="en-US" altLang="zh-CN" sz="2000" b="0" dirty="0"/>
          </a:p>
          <a:p>
            <a:pPr>
              <a:lnSpc>
                <a:spcPct val="200000"/>
              </a:lnSpc>
            </a:pPr>
            <a:r>
              <a:rPr kumimoji="0" lang="en-US" altLang="zh-CN" sz="2000" b="0" dirty="0"/>
              <a:t>1.His name is Kung Fu Dinosaur.</a:t>
            </a:r>
          </a:p>
          <a:p>
            <a:pPr>
              <a:lnSpc>
                <a:spcPct val="200000"/>
              </a:lnSpc>
            </a:pPr>
            <a:r>
              <a:rPr kumimoji="0" lang="en-US" altLang="zh-CN" sz="2000" b="0" dirty="0"/>
              <a:t>____________________</a:t>
            </a:r>
            <a:endParaRPr kumimoji="0" lang="zh-CN" altLang="en-US" sz="2000" b="0" dirty="0"/>
          </a:p>
          <a:p>
            <a:pPr>
              <a:lnSpc>
                <a:spcPct val="200000"/>
              </a:lnSpc>
            </a:pPr>
            <a:r>
              <a:rPr lang="en-US" altLang="zh-CN" sz="2000" b="0" dirty="0"/>
              <a:t>2. A bad man wants to hurt </a:t>
            </a:r>
            <a:r>
              <a:rPr lang="en-US" altLang="zh-CN" sz="2000" b="0" dirty="0" err="1"/>
              <a:t>Panpan</a:t>
            </a:r>
            <a:r>
              <a:rPr lang="en-US" altLang="zh-CN" sz="2000" b="0" dirty="0"/>
              <a:t> the Panda!</a:t>
            </a:r>
          </a:p>
          <a:p>
            <a:pPr>
              <a:lnSpc>
                <a:spcPct val="200000"/>
              </a:lnSpc>
            </a:pPr>
            <a:r>
              <a:rPr lang="en-US" altLang="zh-CN" sz="2000" b="0" dirty="0"/>
              <a:t>_______________</a:t>
            </a:r>
          </a:p>
          <a:p>
            <a:pPr>
              <a:lnSpc>
                <a:spcPct val="200000"/>
              </a:lnSpc>
            </a:pPr>
            <a:r>
              <a:rPr lang="en-US" altLang="zh-CN" sz="2000" b="0" dirty="0"/>
              <a:t>3.He takes a taxi to </a:t>
            </a:r>
            <a:r>
              <a:rPr lang="en-US" altLang="zh-CN" sz="2000" b="0" dirty="0" err="1"/>
              <a:t>Wangfujing</a:t>
            </a:r>
            <a:r>
              <a:rPr lang="en-US" altLang="zh-CN" sz="2000" b="0" dirty="0"/>
              <a:t> Street.</a:t>
            </a:r>
          </a:p>
          <a:p>
            <a:pPr>
              <a:lnSpc>
                <a:spcPct val="200000"/>
              </a:lnSpc>
            </a:pPr>
            <a:r>
              <a:rPr lang="en-US" altLang="zh-CN" sz="2000" b="0" dirty="0"/>
              <a:t>____________________</a:t>
            </a:r>
          </a:p>
          <a:p>
            <a:pPr>
              <a:lnSpc>
                <a:spcPct val="200000"/>
              </a:lnSpc>
            </a:pPr>
            <a:r>
              <a:rPr lang="en-US" altLang="zh-CN" sz="2000" b="0" dirty="0"/>
              <a:t>4.But can he save </a:t>
            </a:r>
            <a:r>
              <a:rPr lang="en-US" altLang="zh-CN" sz="2000" b="0" dirty="0" err="1"/>
              <a:t>Panpan</a:t>
            </a:r>
            <a:r>
              <a:rPr lang="en-US" altLang="zh-CN" sz="2000" b="0" dirty="0"/>
              <a:t>?</a:t>
            </a:r>
          </a:p>
          <a:p>
            <a:pPr>
              <a:lnSpc>
                <a:spcPct val="200000"/>
              </a:lnSpc>
            </a:pPr>
            <a:r>
              <a:rPr lang="en-US" altLang="zh-CN" sz="2000" b="0" dirty="0"/>
              <a:t>___________________</a:t>
            </a:r>
            <a:endParaRPr lang="zh-CN" altLang="en-US" sz="2000" b="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47800" y="2211917"/>
            <a:ext cx="4114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dirty="0">
                <a:solidFill>
                  <a:srgbClr val="FF0000"/>
                </a:solidFill>
              </a:rPr>
              <a:t>它的名字叫功夫恐龙。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71600" y="3479716"/>
            <a:ext cx="457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dirty="0">
                <a:solidFill>
                  <a:srgbClr val="FF0000"/>
                </a:solidFill>
              </a:rPr>
              <a:t>一个坏人想伤害盼盼熊猫！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25913" y="4642655"/>
            <a:ext cx="457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dirty="0">
                <a:solidFill>
                  <a:srgbClr val="FF0000"/>
                </a:solidFill>
              </a:rPr>
              <a:t>它坐的士去了王府井街。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22857" y="5970948"/>
            <a:ext cx="3657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dirty="0">
                <a:solidFill>
                  <a:srgbClr val="FF0000"/>
                </a:solidFill>
              </a:rPr>
              <a:t>但是它能够就出盼盼吗？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5"/>
          <p:cNvGrpSpPr/>
          <p:nvPr/>
        </p:nvGrpSpPr>
        <p:grpSpPr bwMode="auto">
          <a:xfrm>
            <a:off x="53975" y="76200"/>
            <a:ext cx="2160588" cy="713317"/>
            <a:chOff x="279260" y="197752"/>
            <a:chExt cx="2160272" cy="535736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042736" y="197752"/>
              <a:ext cx="1210411" cy="416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Times New Roman" panose="02020603050405020304"/>
                  <a:ea typeface="微软雅黑" panose="020B0503020204020204" pitchFamily="34" charset="-122"/>
                </a:rPr>
                <a:t>新课学习</a:t>
              </a:r>
              <a:endParaRPr lang="en-US" altLang="zh-CN" sz="2000" kern="0" dirty="0"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cxnSp>
          <p:nvCxnSpPr>
            <p:cNvPr id="10247" name="直接连接符 9"/>
            <p:cNvCxnSpPr>
              <a:cxnSpLocks noChangeShapeType="1"/>
            </p:cNvCxnSpPr>
            <p:nvPr/>
          </p:nvCxnSpPr>
          <p:spPr bwMode="auto">
            <a:xfrm>
              <a:off x="662492" y="712091"/>
              <a:ext cx="177704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248" name="Picture 3" descr="E:\英语高清课\晏博深\ppt资料收集\ppt素材\本子和笔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9260" y="218396"/>
              <a:ext cx="804832" cy="51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6600" y="3632200"/>
            <a:ext cx="2667000" cy="2649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2000" y="1193800"/>
            <a:ext cx="2667000" cy="2485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云形 14"/>
          <p:cNvSpPr/>
          <p:nvPr/>
        </p:nvSpPr>
        <p:spPr>
          <a:xfrm>
            <a:off x="4038600" y="990600"/>
            <a:ext cx="4114800" cy="2438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107950" algn="ctr" eaLnBrk="1" hangingPunct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Talking: </a:t>
            </a:r>
          </a:p>
          <a:p>
            <a:pPr marL="107950" algn="ctr" eaLnBrk="1" hangingPunct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Do you like going to the movie theatre?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全屏显示(4:3)</PresentationFormat>
  <Paragraphs>150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58</cp:revision>
  <cp:lastPrinted>2113-01-01T00:00:00Z</cp:lastPrinted>
  <dcterms:created xsi:type="dcterms:W3CDTF">2113-01-01T00:00:00Z</dcterms:created>
  <dcterms:modified xsi:type="dcterms:W3CDTF">2023-01-16T18:18:18Z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324F04992FF449C1956D455FA9FC3560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