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9" r:id="rId18"/>
    <p:sldId id="274" r:id="rId19"/>
    <p:sldId id="257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68488" y="0"/>
            <a:ext cx="7275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28706" y="3891097"/>
            <a:ext cx="513756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28706" y="2056371"/>
            <a:ext cx="5144891" cy="1720077"/>
          </a:xfrm>
        </p:spPr>
        <p:txBody>
          <a:bodyPr>
            <a:noAutofit/>
          </a:bodyPr>
          <a:lstStyle>
            <a:lvl1pPr algn="ctr">
              <a:defRPr sz="4200">
                <a:solidFill>
                  <a:schemeClr val="accent1">
                    <a:lumMod val="75000"/>
                  </a:schemeClr>
                </a:solidFill>
                <a:effectLst>
                  <a:outerShdw blurRad="63500" dist="101600" dir="11400000" algn="tr" rotWithShape="0">
                    <a:prstClr val="black">
                      <a:alpha val="11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26C07-062B-4A96-9BC3-82E7964FAE1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66CB-43E4-4E35-A28C-572357E292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5439-718D-4313-869B-01176D0208A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DB7A-0AB1-4E33-B8C1-96B2571B22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1BAEC-A089-422B-A83C-CAD88C68619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57CA6-D798-4950-8989-212CF7B401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7ECA-7F50-4071-B11C-E9B5037F633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8CED-1933-4ECA-910E-3AA62214D1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AE12-E5E1-45B5-BE9D-0A0604D8B2A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F0B25-189D-4207-9660-3F48B21C60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C8BF2-E9B8-453F-AB0F-BD20161AD3E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D05B3-CE1E-45B3-B9B3-3AECB4BAFF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99D4-F113-4DC9-9007-EF15D0A183C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D481-E874-454B-AC5B-BDE9D67C6C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3A841-7ABC-4BD6-BBC2-389C0F5556C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84A9-4573-4FAF-9522-C28EB3C5C0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8C2F0-45E0-48B3-81C6-229951A9B8D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3F3AB-8C05-4EA8-9E54-D6C91BF2C5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C89C-02E4-42DA-8E9B-108524DB51F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61BD1-85C8-4A43-86B3-05C4707935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5D21-C2C2-41C9-8390-1564524BCDF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9C97-7858-4F39-BF7B-2A7389D26F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-20638" y="-20638"/>
            <a:ext cx="9164638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-20638"/>
            <a:ext cx="9144000" cy="6878638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419100" y="182563"/>
            <a:ext cx="82915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7D6A89-F58A-4B22-8733-516A4D08916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718D5A-7CA0-4785-BB8B-F3C211FFB87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2" name="KSO_BC1"/>
          <p:cNvSpPr>
            <a:spLocks noGrp="1"/>
          </p:cNvSpPr>
          <p:nvPr>
            <p:ph type="body" idx="1"/>
          </p:nvPr>
        </p:nvSpPr>
        <p:spPr bwMode="auto">
          <a:xfrm>
            <a:off x="419100" y="1096963"/>
            <a:ext cx="8291513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A6F06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"/>
        <a:defRPr sz="2000" kern="1200">
          <a:solidFill>
            <a:srgbClr val="A06A2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FFDF6B"/>
        </a:buClr>
        <a:buFont typeface="幼圆" panose="02010509060101010101" pitchFamily="49" charset="-122"/>
        <a:buChar char=" "/>
        <a:defRPr sz="1600" kern="1200">
          <a:solidFill>
            <a:srgbClr val="626262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0" y="1484313"/>
            <a:ext cx="64442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b="1" dirty="0">
                <a:solidFill>
                  <a:srgbClr val="00B05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Unit 6</a:t>
            </a:r>
          </a:p>
          <a:p>
            <a:pPr algn="ctr" eaLnBrk="1" hangingPunct="1"/>
            <a:r>
              <a:rPr lang="en-US" altLang="zh-CN" sz="6000" b="1" dirty="0">
                <a:solidFill>
                  <a:srgbClr val="00B05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Is it your </a:t>
            </a:r>
            <a:r>
              <a:rPr lang="en-US" altLang="zh-CN" sz="6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skirt</a:t>
            </a:r>
            <a:endParaRPr lang="en-US" altLang="zh-CN" sz="6000" b="1" dirty="0">
              <a:solidFill>
                <a:srgbClr val="00B05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92946" y="5805264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73238"/>
            <a:ext cx="4138613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3851275" y="476250"/>
            <a:ext cx="5292725" cy="1081088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/>
              <a:t>A: Is that your watch?</a:t>
            </a:r>
            <a:endParaRPr lang="zh-CN" altLang="en-US" sz="4000" dirty="0"/>
          </a:p>
        </p:txBody>
      </p:sp>
      <p:sp>
        <p:nvSpPr>
          <p:cNvPr id="5" name="圆角矩形标注 4"/>
          <p:cNvSpPr/>
          <p:nvPr/>
        </p:nvSpPr>
        <p:spPr>
          <a:xfrm>
            <a:off x="3851275" y="4221163"/>
            <a:ext cx="5292725" cy="10795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/>
              <a:t>B: Yes, it is.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329088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3851275" y="476250"/>
            <a:ext cx="5292725" cy="1081088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/>
              <a:t>A: Is that your watch?</a:t>
            </a:r>
            <a:endParaRPr lang="zh-CN" altLang="en-US" sz="4000" dirty="0"/>
          </a:p>
        </p:txBody>
      </p:sp>
      <p:sp>
        <p:nvSpPr>
          <p:cNvPr id="4" name="圆角矩形标注 3"/>
          <p:cNvSpPr/>
          <p:nvPr/>
        </p:nvSpPr>
        <p:spPr>
          <a:xfrm>
            <a:off x="3851275" y="4221163"/>
            <a:ext cx="5292725" cy="10795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/>
              <a:t>B: Yes, it is.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3059113" y="0"/>
            <a:ext cx="3240087" cy="1052513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practice</a:t>
            </a:r>
            <a:endParaRPr lang="zh-CN" altLang="en-US" sz="36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3213" y="1268413"/>
            <a:ext cx="3529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dirty="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猜一猜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2565400"/>
            <a:ext cx="734536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dirty="0">
                <a:ea typeface="微软雅黑" panose="020B0503020204020204" pitchFamily="34" charset="-122"/>
              </a:rPr>
              <a:t>你想知道现在几点了，你会选择</a:t>
            </a:r>
            <a:r>
              <a:rPr lang="en-US" altLang="zh-CN" sz="3600" dirty="0">
                <a:ea typeface="微软雅黑" panose="020B0503020204020204" pitchFamily="34" charset="-122"/>
              </a:rPr>
              <a:t>_________.</a:t>
            </a:r>
            <a:endParaRPr lang="zh-CN" altLang="en-US" sz="3600" dirty="0"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39975" y="4724400"/>
            <a:ext cx="36718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ea typeface="微软雅黑" panose="020B0503020204020204" pitchFamily="34" charset="-122"/>
              </a:rPr>
              <a:t>watch</a:t>
            </a:r>
            <a:endParaRPr lang="zh-CN" altLang="en-US" sz="36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00113" y="765175"/>
            <a:ext cx="73437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dirty="0">
                <a:ea typeface="微软雅黑" panose="020B0503020204020204" pitchFamily="34" charset="-122"/>
              </a:rPr>
              <a:t>你很渴，你会选择</a:t>
            </a:r>
            <a:r>
              <a:rPr lang="en-US" altLang="zh-CN" sz="3600" dirty="0">
                <a:ea typeface="微软雅黑" panose="020B0503020204020204" pitchFamily="34" charset="-122"/>
              </a:rPr>
              <a:t>_________.</a:t>
            </a:r>
            <a:endParaRPr lang="zh-CN" altLang="en-US" sz="3600" dirty="0"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67175" y="1916113"/>
            <a:ext cx="36734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ea typeface="微软雅黑" panose="020B0503020204020204" pitchFamily="34" charset="-122"/>
              </a:rPr>
              <a:t>water</a:t>
            </a:r>
            <a:endParaRPr lang="zh-CN" altLang="en-US" sz="36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550" y="2781300"/>
            <a:ext cx="7345363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dirty="0">
                <a:ea typeface="微软雅黑" panose="020B0503020204020204" pitchFamily="34" charset="-122"/>
              </a:rPr>
              <a:t>你的朋友生日到了，你想给他包装个礼物，你会选择</a:t>
            </a:r>
            <a:r>
              <a:rPr lang="en-US" altLang="zh-CN" sz="3600" dirty="0">
                <a:ea typeface="微软雅黑" panose="020B0503020204020204" pitchFamily="34" charset="-122"/>
              </a:rPr>
              <a:t>_________.</a:t>
            </a:r>
            <a:endParaRPr lang="zh-CN" altLang="en-US" sz="3600" dirty="0"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56100" y="4941888"/>
            <a:ext cx="36718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ea typeface="微软雅黑" panose="020B0503020204020204" pitchFamily="34" charset="-122"/>
              </a:rPr>
              <a:t>box</a:t>
            </a:r>
            <a:endParaRPr lang="zh-CN" altLang="en-US" sz="3600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771775" y="260350"/>
            <a:ext cx="3529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 dirty="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翻译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50825" y="2349500"/>
            <a:ext cx="5940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zh-CN" altLang="en-US" sz="4000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那是你的出租车吗？</a:t>
            </a:r>
            <a:endParaRPr lang="en-US" altLang="zh-CN" sz="4000" dirty="0">
              <a:solidFill>
                <a:srgbClr val="FFC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buFontTx/>
              <a:buAutoNum type="arabicPeriod"/>
            </a:pPr>
            <a:r>
              <a:rPr lang="zh-CN" altLang="en-US" sz="4000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是的。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7175" y="908050"/>
            <a:ext cx="3806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6375" y="4652963"/>
            <a:ext cx="5543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Is that your taxi?</a:t>
            </a:r>
          </a:p>
          <a:p>
            <a:pPr eaLnBrk="1" hangingPunct="1">
              <a:buFontTx/>
              <a:buAutoNum type="arabicPeriod"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Yes, it is.</a:t>
            </a:r>
            <a:endParaRPr lang="zh-CN" altLang="en-US" sz="400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3650" y="692150"/>
            <a:ext cx="28003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50825" y="2349500"/>
            <a:ext cx="5940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zh-CN" altLang="en-US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那是你的手表吗？</a:t>
            </a:r>
            <a:endParaRPr lang="en-US" altLang="zh-CN" sz="4000">
              <a:solidFill>
                <a:srgbClr val="FFC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buFontTx/>
              <a:buAutoNum type="arabicPeriod"/>
            </a:pPr>
            <a:r>
              <a:rPr lang="zh-CN" altLang="en-US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是的。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76375" y="4652963"/>
            <a:ext cx="5543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Is that your watch?</a:t>
            </a:r>
          </a:p>
          <a:p>
            <a:pPr eaLnBrk="1" hangingPunct="1">
              <a:buFontTx/>
              <a:buAutoNum type="arabicPeriod"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Yes, it is.</a:t>
            </a:r>
            <a:endParaRPr lang="zh-CN" altLang="en-US" sz="400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49963" y="1125538"/>
            <a:ext cx="3094037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50825" y="2349500"/>
            <a:ext cx="5940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zh-CN" altLang="en-US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那是你的</a:t>
            </a:r>
            <a:r>
              <a:rPr lang="en-US" altLang="zh-CN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</a:t>
            </a:r>
            <a:r>
              <a:rPr lang="zh-CN" altLang="en-US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恤吗？</a:t>
            </a:r>
            <a:endParaRPr lang="en-US" altLang="zh-CN" sz="4000">
              <a:solidFill>
                <a:srgbClr val="FFC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buFontTx/>
              <a:buAutoNum type="arabicPeriod"/>
            </a:pPr>
            <a:r>
              <a:rPr lang="zh-CN" altLang="en-US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是的。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76375" y="4652963"/>
            <a:ext cx="5543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Is that your T-shirt?</a:t>
            </a:r>
          </a:p>
          <a:p>
            <a:pPr eaLnBrk="1" hangingPunct="1">
              <a:buFontTx/>
              <a:buAutoNum type="arabicPeriod"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Yes, it is.</a:t>
            </a:r>
            <a:endParaRPr lang="zh-CN" altLang="en-US" sz="400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3059113" y="0"/>
            <a:ext cx="3240087" cy="1052513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read</a:t>
            </a:r>
            <a:endParaRPr lang="zh-CN" altLang="en-US" sz="3600" dirty="0"/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294606" y="1916832"/>
            <a:ext cx="67691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4000" dirty="0">
                <a:solidFill>
                  <a:srgbClr val="00B0F0"/>
                </a:solidFill>
                <a:ea typeface="微软雅黑" panose="020B0503020204020204" pitchFamily="34" charset="-122"/>
              </a:rPr>
              <a:t>A: Is that your watch?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4000" dirty="0">
                <a:solidFill>
                  <a:srgbClr val="00B0F0"/>
                </a:solidFill>
                <a:ea typeface="微软雅黑" panose="020B0503020204020204" pitchFamily="34" charset="-122"/>
              </a:rPr>
              <a:t>B: Yes, it is.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4000" dirty="0">
                <a:solidFill>
                  <a:srgbClr val="00B0F0"/>
                </a:solidFill>
                <a:ea typeface="微软雅黑" panose="020B0503020204020204" pitchFamily="34" charset="-122"/>
              </a:rPr>
              <a:t>A: Here you are.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4000" dirty="0">
                <a:solidFill>
                  <a:srgbClr val="00B0F0"/>
                </a:solidFill>
                <a:ea typeface="微软雅黑" panose="020B0503020204020204" pitchFamily="34" charset="-122"/>
              </a:rPr>
              <a:t>B: Thank you.</a:t>
            </a:r>
            <a:endParaRPr lang="zh-CN" altLang="en-US" sz="4000" dirty="0">
              <a:solidFill>
                <a:srgbClr val="00B0F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79512" y="1844824"/>
            <a:ext cx="657225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Homework:</a:t>
            </a:r>
          </a:p>
          <a:p>
            <a:pPr algn="ctr" eaLnBrk="1" hangingPunct="1"/>
            <a:endParaRPr lang="en-US" altLang="zh-CN" sz="6600" dirty="0">
              <a:solidFill>
                <a:srgbClr val="00B050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熟读本课句型</a:t>
            </a:r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;</a:t>
            </a:r>
          </a:p>
          <a:p>
            <a:pPr eaLnBrk="1" hangingPunct="1"/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2.</a:t>
            </a:r>
            <a:r>
              <a:rPr lang="zh-CN" altLang="en-US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抄写本课重点单词</a:t>
            </a:r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50825" y="2781300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b="1">
                <a:solidFill>
                  <a:srgbClr val="00B05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Thank you</a:t>
            </a:r>
            <a:endParaRPr lang="zh-CN" altLang="en-US" sz="6000" b="1">
              <a:solidFill>
                <a:srgbClr val="00B05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 2"/>
          <p:cNvSpPr/>
          <p:nvPr/>
        </p:nvSpPr>
        <p:spPr>
          <a:xfrm>
            <a:off x="3059113" y="0"/>
            <a:ext cx="3240087" cy="1081088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review</a:t>
            </a:r>
            <a:endParaRPr lang="zh-CN" altLang="en-US" sz="3600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844675"/>
            <a:ext cx="38195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125538"/>
            <a:ext cx="3322638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3059113" y="0"/>
            <a:ext cx="3240087" cy="1081088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learn</a:t>
            </a:r>
            <a:endParaRPr lang="zh-CN" altLang="en-US" sz="3600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205038"/>
            <a:ext cx="5018088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1052513"/>
            <a:ext cx="437991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3468688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95738" y="2276475"/>
            <a:ext cx="446405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 dirty="0">
                <a:solidFill>
                  <a:srgbClr val="7030A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watch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4400" dirty="0">
                <a:solidFill>
                  <a:srgbClr val="7030A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手表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0213"/>
            <a:ext cx="4186238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7538" y="2349500"/>
            <a:ext cx="446405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 dirty="0">
                <a:solidFill>
                  <a:srgbClr val="7030A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water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4400" dirty="0">
                <a:solidFill>
                  <a:srgbClr val="7030A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3121025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7538" y="2349500"/>
            <a:ext cx="446405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 dirty="0">
                <a:solidFill>
                  <a:srgbClr val="7030A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box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4400" dirty="0">
                <a:solidFill>
                  <a:srgbClr val="7030A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盒子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60575"/>
            <a:ext cx="3767138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7538" y="2349500"/>
            <a:ext cx="446405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 dirty="0">
                <a:solidFill>
                  <a:srgbClr val="7030A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taxi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4400" dirty="0">
                <a:solidFill>
                  <a:srgbClr val="7030A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出租车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ysClr val="windowText" lastClr="000000"/>
      </a:dk1>
      <a:lt1>
        <a:sysClr val="window" lastClr="FFFFFF"/>
      </a:lt1>
      <a:dk2>
        <a:srgbClr val="39302A"/>
      </a:dk2>
      <a:lt2>
        <a:srgbClr val="FFFFFF"/>
      </a:lt2>
      <a:accent1>
        <a:srgbClr val="F8931D"/>
      </a:accent1>
      <a:accent2>
        <a:srgbClr val="FFCA08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A000120140627A45PPBG</Template>
  <TotalTime>0</TotalTime>
  <Words>198</Words>
  <Application>Microsoft Office PowerPoint</Application>
  <PresentationFormat>全屏显示(4:3)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黑体</vt:lpstr>
      <vt:lpstr>华文楷体</vt:lpstr>
      <vt:lpstr>华文新魏</vt:lpstr>
      <vt:lpstr>宋体</vt:lpstr>
      <vt:lpstr>微软雅黑</vt:lpstr>
      <vt:lpstr>幼圆</vt:lpstr>
      <vt:lpstr>Arial</vt:lpstr>
      <vt:lpstr>Arial Black</vt:lpstr>
      <vt:lpstr>Calibri</vt:lpstr>
      <vt:lpstr>Franklin Gothic Book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2015-05-18T10:16:00Z</dcterms:created>
  <dcterms:modified xsi:type="dcterms:W3CDTF">2023-01-16T18:18:23Z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CF1B26A54F074C5E9AECCCD723E507B9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