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79" r:id="rId2"/>
    <p:sldId id="257" r:id="rId3"/>
    <p:sldId id="275" r:id="rId4"/>
    <p:sldId id="276" r:id="rId5"/>
    <p:sldId id="277" r:id="rId6"/>
    <p:sldId id="264" r:id="rId7"/>
    <p:sldId id="265" r:id="rId8"/>
    <p:sldId id="266" r:id="rId9"/>
    <p:sldId id="267" r:id="rId10"/>
    <p:sldId id="261" r:id="rId11"/>
    <p:sldId id="268" r:id="rId12"/>
    <p:sldId id="269" r:id="rId13"/>
    <p:sldId id="270" r:id="rId14"/>
    <p:sldId id="272" r:id="rId15"/>
    <p:sldId id="273" r:id="rId16"/>
    <p:sldId id="271" r:id="rId17"/>
    <p:sldId id="274" r:id="rId18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66CC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0" autoAdjust="0"/>
  </p:normalViewPr>
  <p:slideViewPr>
    <p:cSldViewPr snapToGrid="0">
      <p:cViewPr varScale="1">
        <p:scale>
          <a:sx n="146" d="100"/>
          <a:sy n="146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EF8700-9081-4F24-9B33-BE3F24A916D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C4E75-38BE-45FF-A5F5-17A8844F07B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054268-2C81-4F14-93C7-23B2540B487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00FC4A-8B12-4F7F-825A-AAA5DBEDD9B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AB721-517C-4FD6-863C-09B3D818F7E1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46FDF-45EC-4647-AE90-B9880FA27E1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24154B-EB0F-4FB4-9958-99950175B6CE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71C21-EC2B-40A3-A460-E7426A1C23A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6883EB-2A1F-482C-B18D-D42708A91FC9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50C71B-FF36-49D8-A823-F31ACF0F56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917377-289E-4EFB-AEDB-CF37FE146AE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DF0A8-84AD-4E96-BC91-D5127A92CC35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99957F-355E-4607-889E-8D52FD52986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B1555C-3C7C-47CF-A96B-82A135DDCF5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AECEFE-5B96-488B-8571-97515990476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29A7D0-A183-4DF2-84F3-A5926450F76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D6A775-2BD8-48C8-A99C-358F5A5C258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E0492-F57E-478B-B1AC-A92760DF120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08DC90-AAAF-4C4C-BD18-B876286CD6BB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2D85A8-F5AD-47AE-9839-E7B745F52A9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5A708-FE42-4E96-8975-DD5260E6CA63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FB891-C98A-4090-B307-20AE0491FA5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400"/>
            </a:lvl1pPr>
          </a:lstStyle>
          <a:p>
            <a:fld id="{303981D3-B1EC-4926-9584-4A87C6B2E39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defRPr sz="1400"/>
            </a:lvl1pPr>
          </a:lstStyle>
          <a:p>
            <a:endParaRPr lang="en-US" altLang="zh-CN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400"/>
            </a:lvl1pPr>
          </a:lstStyle>
          <a:p>
            <a:fld id="{AF263B78-2A9D-45F8-9FAF-679E72B8629C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20763" y="576318"/>
            <a:ext cx="712311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1</a:t>
            </a:r>
          </a:p>
          <a:p>
            <a:pPr algn="ctr" eaLnBrk="1" hangingPunct="1">
              <a:defRPr/>
            </a:pPr>
            <a:r>
              <a:rPr lang="en-US" altLang="zh-CN" sz="4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matter?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3322637" y="2446384"/>
            <a:ext cx="251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R  </a:t>
            </a:r>
            <a:r>
              <a:rPr lang="zh-CN" altLang="en-US" sz="24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八年级下册</a:t>
            </a: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07270" y="2237000"/>
            <a:ext cx="71501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0" y="415187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15596" y="2994409"/>
            <a:ext cx="111280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0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84988" y="1657350"/>
            <a:ext cx="1277937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1375" y="1079500"/>
            <a:ext cx="14097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/>
          <p:nvPr/>
        </p:nvSpPr>
        <p:spPr>
          <a:xfrm>
            <a:off x="2484438" y="1570038"/>
            <a:ext cx="2517775" cy="482600"/>
          </a:xfrm>
          <a:prstGeom prst="wedgeRoundRectCallout">
            <a:avLst>
              <a:gd name="adj1" fmla="val -59797"/>
              <a:gd name="adj2" fmla="val 4279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happened?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4498975" y="2265363"/>
            <a:ext cx="2073275" cy="533400"/>
          </a:xfrm>
          <a:prstGeom prst="wedgeRoundRectCallout">
            <a:avLst>
              <a:gd name="adj1" fmla="val 64651"/>
              <a:gd name="adj2" fmla="val 3883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have a fever.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2155825" y="2941638"/>
            <a:ext cx="2660650" cy="749300"/>
          </a:xfrm>
          <a:prstGeom prst="wedgeRoundRectCallout">
            <a:avLst>
              <a:gd name="adj1" fmla="val -61987"/>
              <a:gd name="adj2" fmla="val -4607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take your temperature.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4"/>
          <p:cNvGrpSpPr/>
          <p:nvPr/>
        </p:nvGrpSpPr>
        <p:grpSpPr bwMode="auto">
          <a:xfrm>
            <a:off x="615950" y="271463"/>
            <a:ext cx="2379663" cy="523875"/>
            <a:chOff x="449580" y="556854"/>
            <a:chExt cx="513565" cy="523735"/>
          </a:xfrm>
        </p:grpSpPr>
        <p:sp>
          <p:nvSpPr>
            <p:cNvPr id="3" name="椭圆 2"/>
            <p:cNvSpPr/>
            <p:nvPr/>
          </p:nvSpPr>
          <p:spPr>
            <a:xfrm>
              <a:off x="449580" y="571137"/>
              <a:ext cx="467656" cy="501516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11270" name="TextBox 3"/>
            <p:cNvSpPr txBox="1">
              <a:spLocks noChangeArrowheads="1"/>
            </p:cNvSpPr>
            <p:nvPr/>
          </p:nvSpPr>
          <p:spPr bwMode="auto">
            <a:xfrm>
              <a:off x="465740" y="556854"/>
              <a:ext cx="497405" cy="5237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solidFill>
                    <a:srgbClr val="0000FF"/>
                  </a:solidFill>
                </a:rPr>
                <a:t>Self Check</a:t>
              </a:r>
              <a:endParaRPr lang="zh-CN" altLang="en-US" sz="28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78790" y="1106714"/>
            <a:ext cx="3327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680" indent="-36068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  <a:cs typeface="Times New Roman" panose="02020603050405020304" pitchFamily="18" charset="0"/>
              </a:rPr>
              <a:t>1  Write different health problems next to the body parts. Then write more health problems you know of.</a:t>
            </a:r>
            <a:endParaRPr lang="zh-CN" altLang="en-US" sz="2400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943350" y="971550"/>
            <a:ext cx="4554538" cy="33496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Head: _____________________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Back: _____________________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Throat: ___________________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Tooth: ____________________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Stomach: __________________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problems: ____________</a:t>
            </a:r>
            <a:endParaRPr lang="zh-CN" alt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1"/>
          <p:cNvSpPr txBox="1">
            <a:spLocks noChangeArrowheads="1"/>
          </p:cNvSpPr>
          <p:nvPr/>
        </p:nvSpPr>
        <p:spPr bwMode="auto">
          <a:xfrm>
            <a:off x="1123950" y="534988"/>
            <a:ext cx="70389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Head: 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Back: ______________________________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Throat: ____________________________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Tooth: _____________________________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Stomach: __________________________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Other problems: _____________________</a:t>
            </a:r>
            <a:endParaRPr lang="zh-CN" altLang="en-US" sz="2800" b="1">
              <a:solidFill>
                <a:srgbClr val="BA068B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55825" y="641350"/>
            <a:ext cx="5835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headache/get hit on the head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116138" y="1319213"/>
            <a:ext cx="53117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sore back/hurt one’s back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416175" y="1949450"/>
            <a:ext cx="307657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sore throat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2289175" y="2606675"/>
            <a:ext cx="28670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toothache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2701925" y="3236913"/>
            <a:ext cx="342106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 stomachache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3741738" y="3673475"/>
            <a:ext cx="3586162" cy="7413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75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have a fever/have a nosebleed/cut oneself               </a:t>
            </a:r>
            <a:endParaRPr lang="zh-CN" altLang="en-US" sz="28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3400" y="301625"/>
            <a:ext cx="7218363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680" indent="-36068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  <a:cs typeface="Times New Roman" panose="02020603050405020304" pitchFamily="18" charset="0"/>
              </a:rPr>
              <a:t>2  Put these questions and answers in order to make a conversation.</a:t>
            </a:r>
            <a:endParaRPr lang="zh-CN" altLang="en-US" sz="2800" b="1" dirty="0" smtClean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896938" y="1208088"/>
            <a:ext cx="7677150" cy="362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I hurt myself playing soccer. I have a sore leg.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What should I do?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I think you should see a doctor and get an X-ray.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OK, thanks. I’ll do that now.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What’s the matter?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 Oh, that doesn’t sound good.</a:t>
            </a:r>
            <a:endParaRPr lang="zh-CN" altLang="en-US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1082675" y="1349375"/>
            <a:ext cx="3524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solidFill>
                  <a:srgbClr val="FF0000"/>
                </a:solidFill>
                <a:latin typeface="+mj-lt"/>
              </a:rPr>
              <a:t>2</a:t>
            </a:r>
            <a:endParaRPr lang="zh-CN" altLang="en-US" sz="2600" b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1063625" y="4325938"/>
            <a:ext cx="3508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smtClean="0">
                <a:solidFill>
                  <a:srgbClr val="FF0000"/>
                </a:solidFill>
                <a:latin typeface="+mj-lt"/>
              </a:rPr>
              <a:t>3</a:t>
            </a:r>
            <a:endParaRPr lang="zh-CN" altLang="en-US" sz="26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1069975" y="2547938"/>
            <a:ext cx="3508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smtClean="0">
                <a:solidFill>
                  <a:srgbClr val="FF0000"/>
                </a:solidFill>
                <a:latin typeface="+mj-lt"/>
              </a:rPr>
              <a:t>5</a:t>
            </a:r>
            <a:endParaRPr lang="zh-CN" altLang="en-US" sz="26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062038" y="3132138"/>
            <a:ext cx="3508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smtClean="0">
                <a:solidFill>
                  <a:srgbClr val="FF0000"/>
                </a:solidFill>
                <a:latin typeface="+mj-lt"/>
              </a:rPr>
              <a:t>6</a:t>
            </a:r>
            <a:endParaRPr lang="zh-CN" altLang="en-US" sz="26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069975" y="3741738"/>
            <a:ext cx="3508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smtClean="0">
                <a:solidFill>
                  <a:srgbClr val="FF0000"/>
                </a:solidFill>
                <a:latin typeface="+mj-lt"/>
              </a:rPr>
              <a:t>1</a:t>
            </a:r>
            <a:endParaRPr lang="zh-CN" altLang="en-US" sz="2600" b="1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1058863" y="1962150"/>
            <a:ext cx="444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600" b="1" smtClean="0">
                <a:solidFill>
                  <a:srgbClr val="FF0000"/>
                </a:solidFill>
                <a:latin typeface="+mj-lt"/>
              </a:rPr>
              <a:t>4</a:t>
            </a:r>
            <a:endParaRPr lang="zh-CN" altLang="en-US" sz="2600" b="1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12788" y="273050"/>
            <a:ext cx="6445658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0680" indent="-36068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 smtClean="0">
                <a:latin typeface="+mj-lt"/>
                <a:cs typeface="Times New Roman" panose="02020603050405020304" pitchFamily="18" charset="0"/>
              </a:rPr>
              <a:t>3. Write advice for these people.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58863" y="866775"/>
            <a:ext cx="7908788" cy="393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1) Problem: Alan cut himself.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    Advice:______________________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2) Problem: Cindy has a headache.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    Advice:__________________________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3) Problem: My cousins have bad colds.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Advice:________________________________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4) Problem: Jack hurt his back playing volleyball.</a:t>
            </a:r>
          </a:p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600" b="1" dirty="0" smtClean="0">
                <a:latin typeface="+mj-lt"/>
                <a:cs typeface="Times New Roman" panose="02020603050405020304" pitchFamily="18" charset="0"/>
              </a:rPr>
              <a:t>    Advice:________________________________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2487613" y="3282950"/>
            <a:ext cx="5641975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 down, rest and drink more water.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609850" y="4188279"/>
            <a:ext cx="539750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the hospital and get an X-ray.</a:t>
            </a:r>
            <a:endParaRPr lang="zh-CN" altLang="en-US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552700" y="1406525"/>
            <a:ext cx="37353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some medicine on it. 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513013" y="2295525"/>
            <a:ext cx="44767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 a temperature and rest.</a:t>
            </a:r>
            <a:endParaRPr lang="zh-CN" altLang="en-US" sz="26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58800" y="823913"/>
            <a:ext cx="838835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根据句意及首字母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填入适当的单词。</a:t>
            </a:r>
            <a:r>
              <a:rPr lang="en-US" altLang="zh-CN" sz="2800" b="1" dirty="0">
                <a:latin typeface="宋体" panose="02010600030101010101" pitchFamily="2" charset="-122"/>
                <a:ea typeface="隶书" panose="02010509060101010101" pitchFamily="49" charset="-122"/>
                <a:cs typeface="Times New Roman" panose="02020603050405020304" pitchFamily="18" charset="0"/>
              </a:rPr>
              <a:t>  </a:t>
            </a:r>
            <a:endParaRPr lang="en-US" altLang="zh-CN" sz="2800" b="1" dirty="0">
              <a:latin typeface="隶书" panose="02010509060101010101" pitchFamily="49" charset="-122"/>
              <a:ea typeface="隶书" panose="02010509060101010101" pitchFamily="49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 What’s the m______ with you?  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 Your face looks a bit red, maybe you have a f____.  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 He usually goes to school on f_______.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 I have a t________, so I want to see a dentist. </a:t>
            </a:r>
          </a:p>
        </p:txBody>
      </p:sp>
      <p:sp>
        <p:nvSpPr>
          <p:cNvPr id="3" name="文本框 21508"/>
          <p:cNvSpPr txBox="1">
            <a:spLocks noChangeArrowheads="1"/>
          </p:cNvSpPr>
          <p:nvPr/>
        </p:nvSpPr>
        <p:spPr bwMode="auto">
          <a:xfrm>
            <a:off x="2654300" y="1595438"/>
            <a:ext cx="1512888" cy="52228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matter</a:t>
            </a:r>
          </a:p>
        </p:txBody>
      </p:sp>
      <p:sp>
        <p:nvSpPr>
          <p:cNvPr id="4" name="文本框 21509"/>
          <p:cNvSpPr txBox="1">
            <a:spLocks noChangeArrowheads="1"/>
          </p:cNvSpPr>
          <p:nvPr/>
        </p:nvSpPr>
        <p:spPr bwMode="auto">
          <a:xfrm>
            <a:off x="7575550" y="2238375"/>
            <a:ext cx="1144588" cy="522288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fever</a:t>
            </a:r>
          </a:p>
        </p:txBody>
      </p:sp>
      <p:sp>
        <p:nvSpPr>
          <p:cNvPr id="5" name="文本框 21510"/>
          <p:cNvSpPr txBox="1">
            <a:spLocks noChangeArrowheads="1"/>
          </p:cNvSpPr>
          <p:nvPr/>
        </p:nvSpPr>
        <p:spPr bwMode="auto">
          <a:xfrm>
            <a:off x="5245100" y="2874963"/>
            <a:ext cx="923925" cy="52228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foot</a:t>
            </a:r>
          </a:p>
        </p:txBody>
      </p:sp>
      <p:sp>
        <p:nvSpPr>
          <p:cNvPr id="6" name="文本框 21511"/>
          <p:cNvSpPr txBox="1">
            <a:spLocks noChangeArrowheads="1"/>
          </p:cNvSpPr>
          <p:nvPr/>
        </p:nvSpPr>
        <p:spPr bwMode="auto">
          <a:xfrm>
            <a:off x="2206625" y="3517900"/>
            <a:ext cx="1960563" cy="5238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toothache</a:t>
            </a:r>
          </a:p>
        </p:txBody>
      </p:sp>
      <p:pic>
        <p:nvPicPr>
          <p:cNvPr id="15367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5625" y="188913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8" name="Rectangle 387"/>
          <p:cNvSpPr>
            <a:spLocks noChangeArrowheads="1"/>
          </p:cNvSpPr>
          <p:nvPr/>
        </p:nvSpPr>
        <p:spPr bwMode="auto">
          <a:xfrm>
            <a:off x="1266825" y="392113"/>
            <a:ext cx="179387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Exercise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矩形 35844"/>
          <p:cNvSpPr>
            <a:spLocks noChangeArrowheads="1"/>
          </p:cNvSpPr>
          <p:nvPr/>
        </p:nvSpPr>
        <p:spPr bwMode="auto">
          <a:xfrm>
            <a:off x="704850" y="461963"/>
            <a:ext cx="7961313" cy="397033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3230" indent="-443230"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5. When you have a stomachache, please l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__</a:t>
            </a:r>
            <a:r>
              <a:rPr lang="en-US" altLang="zh-CN" sz="2800" b="1">
                <a:latin typeface="Times New Roman" panose="02020603050405020304" pitchFamily="18" charset="0"/>
              </a:rPr>
              <a:t> down</a:t>
            </a:r>
          </a:p>
          <a:p>
            <a:pPr marL="443230" indent="-443230"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and r___.</a:t>
            </a:r>
          </a:p>
          <a:p>
            <a:pPr marL="443230" indent="-443230"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6. I get o__ at the next station. </a:t>
            </a:r>
          </a:p>
          <a:p>
            <a:pPr marL="443230" indent="-443230"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7. He h____ his knee, I should put a bandage on it.</a:t>
            </a:r>
          </a:p>
          <a:p>
            <a:pPr marL="443230" indent="-443230"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7. Aron almost lost his life because of a_______.</a:t>
            </a:r>
          </a:p>
          <a:p>
            <a:pPr marL="443230" indent="-443230" eaLnBrk="0" hangingPunct="0">
              <a:lnSpc>
                <a:spcPct val="15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9. Their water r___ out.</a:t>
            </a:r>
          </a:p>
        </p:txBody>
      </p:sp>
      <p:sp>
        <p:nvSpPr>
          <p:cNvPr id="3" name="文本框 35845"/>
          <p:cNvSpPr txBox="1">
            <a:spLocks noChangeArrowheads="1"/>
          </p:cNvSpPr>
          <p:nvPr/>
        </p:nvSpPr>
        <p:spPr bwMode="auto">
          <a:xfrm>
            <a:off x="6910388" y="600075"/>
            <a:ext cx="676275" cy="5238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lie</a:t>
            </a:r>
          </a:p>
        </p:txBody>
      </p:sp>
      <p:sp>
        <p:nvSpPr>
          <p:cNvPr id="4" name="文本框 35846"/>
          <p:cNvSpPr txBox="1">
            <a:spLocks noChangeArrowheads="1"/>
          </p:cNvSpPr>
          <p:nvPr/>
        </p:nvSpPr>
        <p:spPr bwMode="auto">
          <a:xfrm>
            <a:off x="1722438" y="1239838"/>
            <a:ext cx="862012" cy="52228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rest</a:t>
            </a:r>
          </a:p>
        </p:txBody>
      </p:sp>
      <p:sp>
        <p:nvSpPr>
          <p:cNvPr id="5" name="文本框 35847"/>
          <p:cNvSpPr txBox="1">
            <a:spLocks noChangeArrowheads="1"/>
          </p:cNvSpPr>
          <p:nvPr/>
        </p:nvSpPr>
        <p:spPr bwMode="auto">
          <a:xfrm>
            <a:off x="1831975" y="1884363"/>
            <a:ext cx="752475" cy="522287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off</a:t>
            </a:r>
          </a:p>
        </p:txBody>
      </p:sp>
      <p:sp>
        <p:nvSpPr>
          <p:cNvPr id="6" name="文本框 35848"/>
          <p:cNvSpPr txBox="1">
            <a:spLocks noChangeArrowheads="1"/>
          </p:cNvSpPr>
          <p:nvPr/>
        </p:nvSpPr>
        <p:spPr bwMode="auto">
          <a:xfrm>
            <a:off x="1579563" y="2520950"/>
            <a:ext cx="1004887" cy="5238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hurt</a:t>
            </a:r>
          </a:p>
        </p:txBody>
      </p:sp>
      <p:sp>
        <p:nvSpPr>
          <p:cNvPr id="7" name="文本框 35849"/>
          <p:cNvSpPr txBox="1">
            <a:spLocks noChangeArrowheads="1"/>
          </p:cNvSpPr>
          <p:nvPr/>
        </p:nvSpPr>
        <p:spPr bwMode="auto">
          <a:xfrm>
            <a:off x="6378575" y="3162300"/>
            <a:ext cx="1585913" cy="5238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accident</a:t>
            </a:r>
          </a:p>
        </p:txBody>
      </p:sp>
      <p:sp>
        <p:nvSpPr>
          <p:cNvPr id="8" name="文本框 35850"/>
          <p:cNvSpPr txBox="1">
            <a:spLocks noChangeArrowheads="1"/>
          </p:cNvSpPr>
          <p:nvPr/>
        </p:nvSpPr>
        <p:spPr bwMode="auto">
          <a:xfrm>
            <a:off x="2938463" y="3798888"/>
            <a:ext cx="844550" cy="5238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81050" y="498475"/>
            <a:ext cx="41481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24205" indent="-624205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排序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,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组成符合逻辑的对话。</a:t>
            </a:r>
            <a:endParaRPr lang="en-US" altLang="zh-CN" sz="2400" b="1"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411" name="矩形 22531"/>
          <p:cNvSpPr>
            <a:spLocks noChangeArrowheads="1"/>
          </p:cNvSpPr>
          <p:nvPr/>
        </p:nvSpPr>
        <p:spPr bwMode="auto">
          <a:xfrm>
            <a:off x="781050" y="947738"/>
            <a:ext cx="7747000" cy="366395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____</a:t>
            </a:r>
            <a:r>
              <a:rPr lang="zh-CN" altLang="en-US" sz="2600" b="1" dirty="0">
                <a:latin typeface="Times New Roman" panose="02020603050405020304" pitchFamily="18" charset="0"/>
              </a:rPr>
              <a:t> </a:t>
            </a:r>
            <a:r>
              <a:rPr lang="en-US" altLang="zh-CN" sz="2600" b="1" dirty="0">
                <a:latin typeface="Times New Roman" panose="02020603050405020304" pitchFamily="18" charset="0"/>
              </a:rPr>
              <a:t>Is it anything serious?  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____My head hurts. I feel terrible.  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____Please sit down. Let me have a look at you.  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____What’s wrong with you, young man?  </a:t>
            </a:r>
          </a:p>
          <a:p>
            <a:pPr eaLnBrk="0" hangingPunct="0">
              <a:lnSpc>
                <a:spcPct val="150000"/>
              </a:lnSpc>
            </a:pPr>
            <a:r>
              <a:rPr lang="en-US" altLang="zh-CN" sz="2600" b="1" dirty="0">
                <a:latin typeface="Times New Roman" panose="02020603050405020304" pitchFamily="18" charset="0"/>
              </a:rPr>
              <a:t>____No, nothing serious. Take this medicine, and you  can be better soon.  </a:t>
            </a:r>
          </a:p>
        </p:txBody>
      </p:sp>
      <p:pic>
        <p:nvPicPr>
          <p:cNvPr id="4" name="图片 3" descr="图片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20763" y="3484563"/>
            <a:ext cx="3175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图片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36638" y="2882900"/>
            <a:ext cx="3175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图片 5" descr="图片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52513" y="1701800"/>
            <a:ext cx="3175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图片 6" descr="图片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036638" y="2287588"/>
            <a:ext cx="3175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图片 7" descr="图片4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52513" y="1093788"/>
            <a:ext cx="3175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" y="128588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87"/>
          <p:cNvSpPr>
            <a:spLocks noChangeArrowheads="1"/>
          </p:cNvSpPr>
          <p:nvPr/>
        </p:nvSpPr>
        <p:spPr bwMode="auto">
          <a:xfrm>
            <a:off x="901700" y="331788"/>
            <a:ext cx="1597025" cy="534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Review</a:t>
            </a:r>
          </a:p>
        </p:txBody>
      </p:sp>
      <p:sp>
        <p:nvSpPr>
          <p:cNvPr id="2" name="矩形 1"/>
          <p:cNvSpPr/>
          <p:nvPr/>
        </p:nvSpPr>
        <p:spPr>
          <a:xfrm>
            <a:off x="1538288" y="1338263"/>
            <a:ext cx="7076666" cy="3170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1.</a:t>
            </a:r>
            <a:r>
              <a:rPr lang="zh-CN" altLang="en-US" sz="2400" b="1" dirty="0">
                <a:latin typeface="+mj-lt"/>
                <a:ea typeface="+mj-ea"/>
              </a:rPr>
              <a:t>感冒  </a:t>
            </a:r>
            <a:r>
              <a:rPr lang="en-US" altLang="zh-CN" sz="2400" b="1" dirty="0">
                <a:latin typeface="+mj-lt"/>
                <a:ea typeface="+mj-ea"/>
              </a:rPr>
              <a:t>___________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2.have a stomachache ___________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3.</a:t>
            </a:r>
            <a:r>
              <a:rPr lang="zh-CN" altLang="en-US" sz="2400" b="1" dirty="0">
                <a:latin typeface="+mj-lt"/>
                <a:ea typeface="+mj-ea"/>
              </a:rPr>
              <a:t>躺下  </a:t>
            </a:r>
            <a:r>
              <a:rPr lang="en-US" altLang="zh-CN" sz="2400" b="1" dirty="0">
                <a:latin typeface="+mj-lt"/>
                <a:ea typeface="+mj-ea"/>
              </a:rPr>
              <a:t>___________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4.take one’s temperature __________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5.</a:t>
            </a:r>
            <a:r>
              <a:rPr lang="zh-CN" altLang="en-US" sz="2400" b="1" dirty="0">
                <a:latin typeface="+mj-lt"/>
                <a:ea typeface="+mj-ea"/>
              </a:rPr>
              <a:t>发烧  </a:t>
            </a:r>
            <a:r>
              <a:rPr lang="en-US" altLang="zh-CN" sz="2400" b="1" dirty="0">
                <a:latin typeface="+mj-lt"/>
                <a:ea typeface="+mj-ea"/>
              </a:rPr>
              <a:t>_____________</a:t>
            </a:r>
          </a:p>
          <a:p>
            <a:pPr>
              <a:lnSpc>
                <a:spcPts val="4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6.take breaks _________</a:t>
            </a:r>
          </a:p>
        </p:txBody>
      </p:sp>
      <p:sp>
        <p:nvSpPr>
          <p:cNvPr id="4" name="矩形 3"/>
          <p:cNvSpPr/>
          <p:nvPr/>
        </p:nvSpPr>
        <p:spPr>
          <a:xfrm>
            <a:off x="2576513" y="1352550"/>
            <a:ext cx="1900237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have a cold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624513" y="1895475"/>
            <a:ext cx="80010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胃痛</a:t>
            </a:r>
          </a:p>
        </p:txBody>
      </p:sp>
      <p:sp>
        <p:nvSpPr>
          <p:cNvPr id="6" name="矩形 5"/>
          <p:cNvSpPr/>
          <p:nvPr/>
        </p:nvSpPr>
        <p:spPr>
          <a:xfrm>
            <a:off x="2797175" y="2406650"/>
            <a:ext cx="14716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lie down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870575" y="2940050"/>
            <a:ext cx="11080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量体温</a:t>
            </a:r>
          </a:p>
        </p:txBody>
      </p:sp>
      <p:sp>
        <p:nvSpPr>
          <p:cNvPr id="8" name="矩形 7"/>
          <p:cNvSpPr/>
          <p:nvPr/>
        </p:nvSpPr>
        <p:spPr>
          <a:xfrm>
            <a:off x="2633663" y="3409950"/>
            <a:ext cx="20383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have a fever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183063" y="3957638"/>
            <a:ext cx="80010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休息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389063" y="555625"/>
            <a:ext cx="65024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黑体" panose="02010609060101010101" pitchFamily="49" charset="-122"/>
              </a:rPr>
              <a:t>7.</a:t>
            </a:r>
            <a:r>
              <a:rPr lang="zh-CN" altLang="en-US" sz="2400" b="1" dirty="0">
                <a:latin typeface="+mj-lt"/>
                <a:ea typeface="黑体" panose="02010609060101010101" pitchFamily="49" charset="-122"/>
              </a:rPr>
              <a:t>下车  </a:t>
            </a:r>
            <a:r>
              <a:rPr lang="en-US" altLang="zh-CN" sz="2400" b="1" dirty="0">
                <a:latin typeface="+mj-lt"/>
                <a:ea typeface="黑体" panose="02010609060101010101" pitchFamily="49" charset="-122"/>
              </a:rPr>
              <a:t>____________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黑体" panose="02010609060101010101" pitchFamily="49" charset="-122"/>
              </a:rPr>
              <a:t>8.to one’s surprise  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黑体" panose="02010609060101010101" pitchFamily="49" charset="-122"/>
              </a:rPr>
              <a:t>9.</a:t>
            </a:r>
            <a:r>
              <a:rPr lang="zh-CN" altLang="en-US" sz="2400" b="1" dirty="0">
                <a:latin typeface="+mj-lt"/>
                <a:ea typeface="黑体" panose="02010609060101010101" pitchFamily="49" charset="-122"/>
              </a:rPr>
              <a:t>立即；马上  </a:t>
            </a:r>
            <a:r>
              <a:rPr lang="en-US" altLang="zh-CN" sz="2400" b="1" dirty="0">
                <a:latin typeface="+mj-lt"/>
                <a:ea typeface="黑体" panose="02010609060101010101" pitchFamily="49" charset="-122"/>
              </a:rPr>
              <a:t>_____________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黑体" panose="02010609060101010101" pitchFamily="49" charset="-122"/>
              </a:rPr>
              <a:t>10.get into  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黑体" panose="02010609060101010101" pitchFamily="49" charset="-122"/>
              </a:rPr>
              <a:t>11.</a:t>
            </a:r>
            <a:r>
              <a:rPr lang="zh-CN" altLang="en-US" sz="2400" b="1" dirty="0">
                <a:latin typeface="+mj-lt"/>
                <a:ea typeface="黑体" panose="02010609060101010101" pitchFamily="49" charset="-122"/>
              </a:rPr>
              <a:t>习惯</a:t>
            </a:r>
            <a:r>
              <a:rPr lang="zh-CN" altLang="en-US" sz="2400" b="1" dirty="0">
                <a:latin typeface="+mj-ea"/>
                <a:ea typeface="+mj-ea"/>
              </a:rPr>
              <a:t>于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ea"/>
                <a:ea typeface="+mj-ea"/>
              </a:rPr>
              <a:t>；适应于</a:t>
            </a:r>
            <a:r>
              <a:rPr lang="en-US" altLang="zh-CN" sz="2400" b="1" dirty="0">
                <a:latin typeface="+mj-ea"/>
                <a:ea typeface="+mj-ea"/>
              </a:rPr>
              <a:t>……  </a:t>
            </a:r>
            <a:r>
              <a:rPr lang="en-US" altLang="zh-CN" sz="2400" b="1" dirty="0">
                <a:latin typeface="+mj-lt"/>
                <a:ea typeface="黑体" panose="02010609060101010101" pitchFamily="49" charset="-122"/>
              </a:rPr>
              <a:t>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黑体" panose="02010609060101010101" pitchFamily="49" charset="-122"/>
              </a:rPr>
              <a:t>12.take risks/take a risk ___________</a:t>
            </a:r>
          </a:p>
        </p:txBody>
      </p:sp>
      <p:sp>
        <p:nvSpPr>
          <p:cNvPr id="3" name="矩形 2"/>
          <p:cNvSpPr/>
          <p:nvPr/>
        </p:nvSpPr>
        <p:spPr>
          <a:xfrm>
            <a:off x="2763838" y="650875"/>
            <a:ext cx="11525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get off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767444" y="1339849"/>
            <a:ext cx="2038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使</a:t>
            </a:r>
            <a:r>
              <a:rPr lang="en-US" altLang="zh-CN" sz="2400" b="1" dirty="0">
                <a:solidFill>
                  <a:srgbClr val="FF0000"/>
                </a:solidFill>
                <a:latin typeface="+mj-ea"/>
                <a:ea typeface="+mj-ea"/>
              </a:rPr>
              <a:t>……</a:t>
            </a: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惊讶的</a:t>
            </a:r>
          </a:p>
        </p:txBody>
      </p:sp>
      <p:sp>
        <p:nvSpPr>
          <p:cNvPr id="5" name="矩形 4"/>
          <p:cNvSpPr/>
          <p:nvPr/>
        </p:nvSpPr>
        <p:spPr>
          <a:xfrm>
            <a:off x="3470275" y="1951038"/>
            <a:ext cx="18319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right away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75025" y="2638425"/>
            <a:ext cx="173196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陷入；参与</a:t>
            </a:r>
          </a:p>
        </p:txBody>
      </p:sp>
      <p:sp>
        <p:nvSpPr>
          <p:cNvPr id="7" name="矩形 6"/>
          <p:cNvSpPr/>
          <p:nvPr/>
        </p:nvSpPr>
        <p:spPr>
          <a:xfrm>
            <a:off x="5457825" y="3248025"/>
            <a:ext cx="1722438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be used to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5634038" y="3930650"/>
            <a:ext cx="803275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冒险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34931" y="800100"/>
            <a:ext cx="5462587" cy="3324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13.</a:t>
            </a:r>
            <a:r>
              <a:rPr lang="zh-CN" altLang="en-US" sz="2400" b="1" dirty="0">
                <a:latin typeface="+mj-lt"/>
                <a:ea typeface="+mj-ea"/>
              </a:rPr>
              <a:t>用尽</a:t>
            </a:r>
            <a:r>
              <a:rPr lang="en-US" altLang="zh-CN" sz="2400" b="1" dirty="0">
                <a:latin typeface="+mj-lt"/>
                <a:ea typeface="+mj-ea"/>
              </a:rPr>
              <a:t>;</a:t>
            </a:r>
            <a:r>
              <a:rPr lang="zh-CN" altLang="en-US" sz="2400" b="1" dirty="0">
                <a:latin typeface="+mj-lt"/>
                <a:ea typeface="+mj-ea"/>
              </a:rPr>
              <a:t>耗尽  </a:t>
            </a:r>
            <a:r>
              <a:rPr lang="en-US" altLang="zh-CN" sz="2400" b="1" dirty="0">
                <a:latin typeface="+mj-lt"/>
                <a:ea typeface="+mj-ea"/>
              </a:rPr>
              <a:t>_____________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14.cut off  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15.</a:t>
            </a:r>
            <a:r>
              <a:rPr lang="zh-CN" altLang="en-US" sz="2400" b="1" dirty="0">
                <a:latin typeface="+mj-lt"/>
                <a:ea typeface="+mj-ea"/>
              </a:rPr>
              <a:t>离开</a:t>
            </a:r>
            <a:r>
              <a:rPr lang="en-US" altLang="zh-CN" sz="2400" b="1" dirty="0">
                <a:latin typeface="+mj-lt"/>
                <a:ea typeface="+mj-ea"/>
              </a:rPr>
              <a:t>;</a:t>
            </a:r>
            <a:r>
              <a:rPr lang="zh-CN" altLang="en-US" sz="2400" b="1" dirty="0">
                <a:latin typeface="+mj-lt"/>
                <a:ea typeface="+mj-ea"/>
              </a:rPr>
              <a:t>从</a:t>
            </a:r>
            <a:r>
              <a:rPr lang="en-US" altLang="zh-CN" sz="2400" b="1" dirty="0">
                <a:latin typeface="+mj-ea"/>
                <a:ea typeface="+mj-ea"/>
              </a:rPr>
              <a:t>……</a:t>
            </a:r>
            <a:r>
              <a:rPr lang="zh-CN" altLang="en-US" sz="2400" b="1" dirty="0">
                <a:latin typeface="+mj-lt"/>
                <a:ea typeface="+mj-ea"/>
              </a:rPr>
              <a:t>出来  </a:t>
            </a:r>
            <a:r>
              <a:rPr lang="en-US" altLang="zh-CN" sz="2400" b="1" dirty="0">
                <a:latin typeface="+mj-lt"/>
                <a:ea typeface="+mj-ea"/>
              </a:rPr>
              <a:t>___________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16.be in control of  __________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latin typeface="+mj-lt"/>
                <a:ea typeface="+mj-ea"/>
              </a:rPr>
              <a:t>17.</a:t>
            </a:r>
            <a:r>
              <a:rPr lang="zh-CN" altLang="en-US" sz="2400" b="1" dirty="0">
                <a:latin typeface="+mj-lt"/>
                <a:ea typeface="+mj-ea"/>
              </a:rPr>
              <a:t>放弃  </a:t>
            </a:r>
            <a:r>
              <a:rPr lang="en-US" altLang="zh-CN" sz="2400" b="1" dirty="0">
                <a:latin typeface="+mj-lt"/>
                <a:ea typeface="+mj-ea"/>
              </a:rPr>
              <a:t>___________</a:t>
            </a:r>
            <a:endParaRPr lang="zh-CN" altLang="en-US" sz="2400" b="1" dirty="0">
              <a:latin typeface="+mj-lt"/>
              <a:ea typeface="+mj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3756" y="919163"/>
            <a:ext cx="196532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run out (of)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85993" y="1624013"/>
            <a:ext cx="80327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切除</a:t>
            </a:r>
          </a:p>
        </p:txBody>
      </p:sp>
      <p:sp>
        <p:nvSpPr>
          <p:cNvPr id="5" name="矩形 4"/>
          <p:cNvSpPr/>
          <p:nvPr/>
        </p:nvSpPr>
        <p:spPr>
          <a:xfrm>
            <a:off x="4508318" y="2187575"/>
            <a:ext cx="1624013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get out of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578168" y="2897188"/>
            <a:ext cx="173196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j-lt"/>
                <a:ea typeface="+mj-ea"/>
              </a:rPr>
              <a:t>掌管；管理</a:t>
            </a:r>
          </a:p>
        </p:txBody>
      </p:sp>
      <p:sp>
        <p:nvSpPr>
          <p:cNvPr id="7" name="矩形 6"/>
          <p:cNvSpPr/>
          <p:nvPr/>
        </p:nvSpPr>
        <p:spPr>
          <a:xfrm>
            <a:off x="3046231" y="3454400"/>
            <a:ext cx="129222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  <a:latin typeface="+mj-lt"/>
                <a:ea typeface="+mj-ea"/>
              </a:rPr>
              <a:t>give up</a:t>
            </a:r>
            <a:endParaRPr lang="zh-CN" altLang="en-US" sz="2800" b="1" dirty="0">
              <a:solidFill>
                <a:srgbClr val="FF0000"/>
              </a:solidFill>
              <a:latin typeface="+mj-lt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00125" y="411163"/>
            <a:ext cx="165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000125" y="1611313"/>
            <a:ext cx="6759575" cy="5365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matter?/ What happened?/ Are you OK?</a:t>
            </a:r>
          </a:p>
        </p:txBody>
      </p:sp>
      <p:sp>
        <p:nvSpPr>
          <p:cNvPr id="4" name="矩形 3"/>
          <p:cNvSpPr/>
          <p:nvPr/>
        </p:nvSpPr>
        <p:spPr>
          <a:xfrm>
            <a:off x="1000125" y="1068388"/>
            <a:ext cx="2970213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询问某人怎么了句型</a:t>
            </a:r>
          </a:p>
        </p:txBody>
      </p:sp>
      <p:sp>
        <p:nvSpPr>
          <p:cNvPr id="5" name="矩形 4"/>
          <p:cNvSpPr/>
          <p:nvPr/>
        </p:nvSpPr>
        <p:spPr>
          <a:xfrm>
            <a:off x="1000125" y="2287588"/>
            <a:ext cx="32781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上述问题回答的句型：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000125" y="2828925"/>
            <a:ext cx="7262813" cy="496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No, I don’t feel well./ I feel…/ I have a …/ Should I …?</a:t>
            </a:r>
          </a:p>
        </p:txBody>
      </p:sp>
      <p:sp>
        <p:nvSpPr>
          <p:cNvPr id="7" name="矩形 6"/>
          <p:cNvSpPr/>
          <p:nvPr/>
        </p:nvSpPr>
        <p:spPr>
          <a:xfrm>
            <a:off x="1000125" y="3433763"/>
            <a:ext cx="2660650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j-lt"/>
                <a:ea typeface="+mj-ea"/>
              </a:rPr>
              <a:t>对症下药的句型：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985838" y="3949700"/>
            <a:ext cx="4473575" cy="5349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r>
              <a:rPr lang="en-US" altLang="zh-CN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…/ You shouldn’t…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组合 4"/>
          <p:cNvGrpSpPr/>
          <p:nvPr/>
        </p:nvGrpSpPr>
        <p:grpSpPr bwMode="auto">
          <a:xfrm>
            <a:off x="357188" y="987425"/>
            <a:ext cx="838200" cy="584200"/>
            <a:chOff x="449580" y="517058"/>
            <a:chExt cx="838200" cy="584775"/>
          </a:xfrm>
        </p:grpSpPr>
        <p:sp>
          <p:nvSpPr>
            <p:cNvPr id="3" name="椭圆 2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6180" name="TextBox 3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3a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1096963" y="587375"/>
            <a:ext cx="75898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None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Imagine you are the school nurse and a student just had an accident or a health problem. Make notes about what he/she should and shouldn’t do.</a:t>
            </a:r>
            <a:endParaRPr lang="zh-CN" altLang="en-US" sz="2400" b="1" dirty="0" smtClean="0">
              <a:solidFill>
                <a:srgbClr val="000000"/>
              </a:solidFill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6182" name="Group 38"/>
          <p:cNvGraphicFramePr>
            <a:graphicFrameLocks noGrp="1"/>
          </p:cNvGraphicFramePr>
          <p:nvPr/>
        </p:nvGraphicFramePr>
        <p:xfrm>
          <a:off x="603250" y="2047875"/>
          <a:ext cx="7978775" cy="2399310"/>
        </p:xfrm>
        <a:graphic>
          <a:graphicData uri="http://schemas.openxmlformats.org/drawingml/2006/table">
            <a:tbl>
              <a:tblPr/>
              <a:tblGrid>
                <a:gridCol w="281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51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1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Accident or health problem</a:t>
                      </a: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/She should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He /She shouldn’t</a:t>
                      </a: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44" marR="91444"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0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1444" marR="91444" marT="45701" marB="457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6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784225" y="2903538"/>
            <a:ext cx="2595563" cy="4603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have a sore back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Rectangle 33"/>
          <p:cNvSpPr>
            <a:spLocks noChangeArrowheads="1"/>
          </p:cNvSpPr>
          <p:nvPr/>
        </p:nvSpPr>
        <p:spPr bwMode="auto">
          <a:xfrm>
            <a:off x="3414713" y="2901950"/>
            <a:ext cx="2563812" cy="46037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lie down and rest</a:t>
            </a:r>
            <a:endParaRPr lang="en-US" altLang="zh-CN" sz="24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Rectangle 34"/>
          <p:cNvSpPr>
            <a:spLocks noChangeArrowheads="1"/>
          </p:cNvSpPr>
          <p:nvPr/>
        </p:nvSpPr>
        <p:spPr bwMode="auto">
          <a:xfrm>
            <a:off x="6502400" y="2898775"/>
            <a:ext cx="1390650" cy="4619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do sports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Rectangle 41"/>
          <p:cNvSpPr>
            <a:spLocks noChangeArrowheads="1"/>
          </p:cNvSpPr>
          <p:nvPr/>
        </p:nvSpPr>
        <p:spPr bwMode="auto">
          <a:xfrm>
            <a:off x="788988" y="3417888"/>
            <a:ext cx="2584450" cy="46196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have a toothache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Rectangle 42"/>
          <p:cNvSpPr>
            <a:spLocks noChangeArrowheads="1"/>
          </p:cNvSpPr>
          <p:nvPr/>
        </p:nvSpPr>
        <p:spPr bwMode="auto">
          <a:xfrm>
            <a:off x="3735388" y="3417888"/>
            <a:ext cx="1852612" cy="46196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see a dentist </a:t>
            </a:r>
          </a:p>
        </p:txBody>
      </p:sp>
      <p:sp>
        <p:nvSpPr>
          <p:cNvPr id="12" name="Rectangle 45"/>
          <p:cNvSpPr>
            <a:spLocks noChangeArrowheads="1"/>
          </p:cNvSpPr>
          <p:nvPr/>
        </p:nvSpPr>
        <p:spPr bwMode="auto">
          <a:xfrm>
            <a:off x="6951663" y="3392488"/>
            <a:ext cx="492125" cy="461962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3" name="Rectangle 37"/>
          <p:cNvSpPr>
            <a:spLocks noChangeArrowheads="1"/>
          </p:cNvSpPr>
          <p:nvPr/>
        </p:nvSpPr>
        <p:spPr bwMode="auto">
          <a:xfrm>
            <a:off x="752475" y="3946525"/>
            <a:ext cx="2647950" cy="4619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have a sore throat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Rectangle 39"/>
          <p:cNvSpPr>
            <a:spLocks noChangeArrowheads="1"/>
          </p:cNvSpPr>
          <p:nvPr/>
        </p:nvSpPr>
        <p:spPr bwMode="auto">
          <a:xfrm>
            <a:off x="3414713" y="3946525"/>
            <a:ext cx="2860675" cy="4619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drink some hot tea</a:t>
            </a:r>
          </a:p>
        </p:txBody>
      </p:sp>
      <p:sp>
        <p:nvSpPr>
          <p:cNvPr id="15" name="Rectangle 45"/>
          <p:cNvSpPr>
            <a:spLocks noChangeArrowheads="1"/>
          </p:cNvSpPr>
          <p:nvPr/>
        </p:nvSpPr>
        <p:spPr bwMode="auto">
          <a:xfrm>
            <a:off x="6951663" y="3946525"/>
            <a:ext cx="492125" cy="461963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8" grpId="0" autoUpdateAnimBg="0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4" grpId="0" autoUpdateAnimBg="0"/>
      <p:bldP spid="1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96963" y="785813"/>
            <a:ext cx="75834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altLang="zh-CN" sz="2400" b="1" dirty="0" smtClean="0">
                <a:latin typeface="+mj-lt"/>
                <a:cs typeface="Times New Roman" panose="02020603050405020304" pitchFamily="18" charset="0"/>
              </a:rPr>
              <a:t>Write a conversation between the nurse and the student using the notes in 3a. Use the questions and phrases below to help you.</a:t>
            </a:r>
            <a:endParaRPr lang="zh-CN" altLang="en-US" sz="2400" b="1" dirty="0" smtClean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7171" name="组合 4"/>
          <p:cNvGrpSpPr/>
          <p:nvPr/>
        </p:nvGrpSpPr>
        <p:grpSpPr bwMode="auto">
          <a:xfrm>
            <a:off x="357188" y="1185863"/>
            <a:ext cx="838200" cy="584200"/>
            <a:chOff x="449580" y="517058"/>
            <a:chExt cx="838200" cy="584775"/>
          </a:xfrm>
        </p:grpSpPr>
        <p:sp>
          <p:nvSpPr>
            <p:cNvPr id="4" name="椭圆 3"/>
            <p:cNvSpPr/>
            <p:nvPr/>
          </p:nvSpPr>
          <p:spPr>
            <a:xfrm>
              <a:off x="449580" y="571086"/>
              <a:ext cx="739775" cy="502144"/>
            </a:xfrm>
            <a:prstGeom prst="ellips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  <a:defRPr/>
              </a:pPr>
              <a:endParaRPr lang="zh-CN" altLang="en-US" sz="3200" b="1" dirty="0">
                <a:solidFill>
                  <a:srgbClr val="0000FF"/>
                </a:solidFill>
              </a:endParaRPr>
            </a:p>
          </p:txBody>
        </p:sp>
        <p:sp>
          <p:nvSpPr>
            <p:cNvPr id="7174" name="TextBox 4"/>
            <p:cNvSpPr txBox="1">
              <a:spLocks noChangeArrowheads="1"/>
            </p:cNvSpPr>
            <p:nvPr/>
          </p:nvSpPr>
          <p:spPr bwMode="auto">
            <a:xfrm>
              <a:off x="502920" y="517058"/>
              <a:ext cx="784860" cy="584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3200" b="1">
                  <a:solidFill>
                    <a:srgbClr val="0000FF"/>
                  </a:solidFill>
                </a:rPr>
                <a:t>3b</a:t>
              </a:r>
              <a:endParaRPr lang="zh-CN" altLang="en-US" sz="3200" b="1">
                <a:solidFill>
                  <a:srgbClr val="0000FF"/>
                </a:solidFill>
              </a:endParaRPr>
            </a:p>
          </p:txBody>
        </p:sp>
      </p:grp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1195388" y="2214654"/>
            <a:ext cx="7262812" cy="1865312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matter?/ What happened?/ Are you OK?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No, I don’t feel well./ I feel…/ I have a …/ Should I …?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should …/ You shouldn’t…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fell down/ got hit by …/ cut myself / hurt my…</a:t>
            </a:r>
            <a:endParaRPr lang="zh-CN" alt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 descr="一级栏目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500" y="254000"/>
            <a:ext cx="8350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387"/>
          <p:cNvSpPr>
            <a:spLocks noChangeArrowheads="1"/>
          </p:cNvSpPr>
          <p:nvPr/>
        </p:nvSpPr>
        <p:spPr bwMode="auto">
          <a:xfrm>
            <a:off x="901700" y="457200"/>
            <a:ext cx="37623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Make conversations</a:t>
            </a:r>
          </a:p>
        </p:txBody>
      </p:sp>
      <p:pic>
        <p:nvPicPr>
          <p:cNvPr id="8196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84988" y="1809750"/>
            <a:ext cx="1277937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41375" y="1231900"/>
            <a:ext cx="14097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/>
          <p:nvPr/>
        </p:nvSpPr>
        <p:spPr>
          <a:xfrm>
            <a:off x="2530475" y="1603375"/>
            <a:ext cx="2843213" cy="481013"/>
          </a:xfrm>
          <a:prstGeom prst="wedgeRoundRectCallout">
            <a:avLst>
              <a:gd name="adj1" fmla="val -59797"/>
              <a:gd name="adj2" fmla="val 4279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What’s the matter?</a:t>
            </a:r>
          </a:p>
        </p:txBody>
      </p:sp>
      <p:sp>
        <p:nvSpPr>
          <p:cNvPr id="8" name="圆角矩形标注 7"/>
          <p:cNvSpPr/>
          <p:nvPr/>
        </p:nvSpPr>
        <p:spPr>
          <a:xfrm>
            <a:off x="3676650" y="2249488"/>
            <a:ext cx="2843213" cy="836612"/>
          </a:xfrm>
          <a:prstGeom prst="wedgeRoundRectCallout">
            <a:avLst>
              <a:gd name="adj1" fmla="val 64651"/>
              <a:gd name="adj2" fmla="val 3883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ate many candies, I have a toothache.</a:t>
            </a:r>
          </a:p>
        </p:txBody>
      </p:sp>
      <p:sp>
        <p:nvSpPr>
          <p:cNvPr id="9" name="圆角矩形标注 8"/>
          <p:cNvSpPr/>
          <p:nvPr/>
        </p:nvSpPr>
        <p:spPr>
          <a:xfrm>
            <a:off x="2155825" y="3332163"/>
            <a:ext cx="3489325" cy="484187"/>
          </a:xfrm>
          <a:prstGeom prst="wedgeRoundRectCallout">
            <a:avLst>
              <a:gd name="adj1" fmla="val -58050"/>
              <a:gd name="adj2" fmla="val -5226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see a dentist.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84988" y="1657350"/>
            <a:ext cx="1277937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41375" y="1079500"/>
            <a:ext cx="14097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/>
          <p:nvPr/>
        </p:nvSpPr>
        <p:spPr>
          <a:xfrm>
            <a:off x="2484438" y="1570038"/>
            <a:ext cx="2517775" cy="482600"/>
          </a:xfrm>
          <a:prstGeom prst="wedgeRoundRectCallout">
            <a:avLst>
              <a:gd name="adj1" fmla="val -59797"/>
              <a:gd name="adj2" fmla="val 42793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happened?</a:t>
            </a:r>
          </a:p>
        </p:txBody>
      </p:sp>
      <p:sp>
        <p:nvSpPr>
          <p:cNvPr id="5" name="圆角矩形标注 4"/>
          <p:cNvSpPr/>
          <p:nvPr/>
        </p:nvSpPr>
        <p:spPr>
          <a:xfrm>
            <a:off x="4029075" y="2265363"/>
            <a:ext cx="2543175" cy="533400"/>
          </a:xfrm>
          <a:prstGeom prst="wedgeRoundRectCallout">
            <a:avLst>
              <a:gd name="adj1" fmla="val 64651"/>
              <a:gd name="adj2" fmla="val 3883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hurt my fingers.</a:t>
            </a:r>
          </a:p>
        </p:txBody>
      </p:sp>
      <p:sp>
        <p:nvSpPr>
          <p:cNvPr id="6" name="圆角矩形标注 5"/>
          <p:cNvSpPr/>
          <p:nvPr/>
        </p:nvSpPr>
        <p:spPr>
          <a:xfrm>
            <a:off x="2155825" y="2947988"/>
            <a:ext cx="3019425" cy="749300"/>
          </a:xfrm>
          <a:prstGeom prst="wedgeRoundRectCallout">
            <a:avLst>
              <a:gd name="adj1" fmla="val -60244"/>
              <a:gd name="adj2" fmla="val -4872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should put some medicine on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自定义设计方案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3" dist="53882" dir="13500000">
            <a:schemeClr val="bg2">
              <a:alpha val="50000"/>
            </a:schemeClr>
          </a:prstShdw>
        </a:effectLst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724</Words>
  <Application>Microsoft Office PowerPoint</Application>
  <PresentationFormat>全屏显示(16:9)</PresentationFormat>
  <Paragraphs>150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黑体</vt:lpstr>
      <vt:lpstr>隶书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2016-01-14T07:05:00Z</dcterms:created>
  <dcterms:modified xsi:type="dcterms:W3CDTF">2023-01-16T18:18:27Z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C63E3B476BEC4FB8A2C7E7B0BB244389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